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3FC9ADB8-A04F-42FD-BC2F-3014AA8A05E1}" type="datetimeFigureOut">
              <a:rPr lang="cs-CZ" smtClean="0"/>
              <a:pPr/>
              <a:t>02.11.2020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63B8F45D-48F8-4CDB-8BC6-9E346C7C59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9ADB8-A04F-42FD-BC2F-3014AA8A05E1}" type="datetimeFigureOut">
              <a:rPr lang="cs-CZ" smtClean="0"/>
              <a:pPr/>
              <a:t>02.11.2020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8F45D-48F8-4CDB-8BC6-9E346C7C59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9ADB8-A04F-42FD-BC2F-3014AA8A05E1}" type="datetimeFigureOut">
              <a:rPr lang="cs-CZ" smtClean="0"/>
              <a:pPr/>
              <a:t>02.11.2020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8F45D-48F8-4CDB-8BC6-9E346C7C59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3FC9ADB8-A04F-42FD-BC2F-3014AA8A05E1}" type="datetimeFigureOut">
              <a:rPr lang="cs-CZ" smtClean="0"/>
              <a:pPr/>
              <a:t>02.11.2020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8F45D-48F8-4CDB-8BC6-9E346C7C59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3FC9ADB8-A04F-42FD-BC2F-3014AA8A05E1}" type="datetimeFigureOut">
              <a:rPr lang="cs-CZ" smtClean="0"/>
              <a:pPr/>
              <a:t>02.11.2020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63B8F45D-48F8-4CDB-8BC6-9E346C7C596E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Přímá spojovací čára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FC9ADB8-A04F-42FD-BC2F-3014AA8A05E1}" type="datetimeFigureOut">
              <a:rPr lang="cs-CZ" smtClean="0"/>
              <a:pPr/>
              <a:t>02.11.2020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3B8F45D-48F8-4CDB-8BC6-9E346C7C59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3FC9ADB8-A04F-42FD-BC2F-3014AA8A05E1}" type="datetimeFigureOut">
              <a:rPr lang="cs-CZ" smtClean="0"/>
              <a:pPr/>
              <a:t>02.11.2020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63B8F45D-48F8-4CDB-8BC6-9E346C7C59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9ADB8-A04F-42FD-BC2F-3014AA8A05E1}" type="datetimeFigureOut">
              <a:rPr lang="cs-CZ" smtClean="0"/>
              <a:pPr/>
              <a:t>02.11.2020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8F45D-48F8-4CDB-8BC6-9E346C7C59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FC9ADB8-A04F-42FD-BC2F-3014AA8A05E1}" type="datetimeFigureOut">
              <a:rPr lang="cs-CZ" smtClean="0"/>
              <a:pPr/>
              <a:t>02.11.2020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3B8F45D-48F8-4CDB-8BC6-9E346C7C59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3FC9ADB8-A04F-42FD-BC2F-3014AA8A05E1}" type="datetimeFigureOut">
              <a:rPr lang="cs-CZ" smtClean="0"/>
              <a:pPr/>
              <a:t>02.11.2020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63B8F45D-48F8-4CDB-8BC6-9E346C7C59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3FC9ADB8-A04F-42FD-BC2F-3014AA8A05E1}" type="datetimeFigureOut">
              <a:rPr lang="cs-CZ" smtClean="0"/>
              <a:pPr/>
              <a:t>02.11.2020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63B8F45D-48F8-4CDB-8BC6-9E346C7C59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3FC9ADB8-A04F-42FD-BC2F-3014AA8A05E1}" type="datetimeFigureOut">
              <a:rPr lang="cs-CZ" smtClean="0"/>
              <a:pPr/>
              <a:t>02.11.2020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63B8F45D-48F8-4CDB-8BC6-9E346C7C596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0034" y="500043"/>
            <a:ext cx="8103422" cy="642941"/>
          </a:xfrm>
        </p:spPr>
        <p:txBody>
          <a:bodyPr>
            <a:normAutofit fontScale="90000"/>
          </a:bodyPr>
          <a:lstStyle/>
          <a:p>
            <a:r>
              <a:rPr lang="cs-CZ" sz="3800" dirty="0" smtClean="0"/>
              <a:t>Seminář bakalářské práce I.</a:t>
            </a:r>
            <a:endParaRPr lang="cs-CZ" sz="3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0034" y="2250280"/>
            <a:ext cx="7358114" cy="4179116"/>
          </a:xfrm>
        </p:spPr>
        <p:txBody>
          <a:bodyPr>
            <a:normAutofit fontScale="92500" lnSpcReduction="20000"/>
          </a:bodyPr>
          <a:lstStyle/>
          <a:p>
            <a:r>
              <a:rPr lang="cs-CZ" sz="3600" b="1" dirty="0" smtClean="0"/>
              <a:t>Vliv hospitalizace na psychický stav pacienta na ortopedii</a:t>
            </a:r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r>
              <a:rPr lang="cs-CZ" sz="2500" b="1" dirty="0" smtClean="0"/>
              <a:t>Autoři: Zuzana </a:t>
            </a:r>
            <a:r>
              <a:rPr lang="cs-CZ" sz="2500" b="1" dirty="0" err="1" smtClean="0"/>
              <a:t>Klikarová</a:t>
            </a:r>
            <a:r>
              <a:rPr lang="cs-CZ" sz="2500" b="1" dirty="0" smtClean="0"/>
              <a:t>, Veronika </a:t>
            </a:r>
            <a:r>
              <a:rPr lang="cs-CZ" sz="2500" b="1" dirty="0" err="1" smtClean="0"/>
              <a:t>Hložková</a:t>
            </a:r>
            <a:r>
              <a:rPr lang="cs-CZ" sz="2500" b="1" dirty="0" smtClean="0"/>
              <a:t>, BVO 2.ročník</a:t>
            </a:r>
          </a:p>
          <a:p>
            <a:r>
              <a:rPr lang="cs-CZ" b="1" dirty="0" smtClean="0"/>
              <a:t> 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Abstrakt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500" dirty="0" smtClean="0"/>
              <a:t>Cíl: vylepšení kvality hospitalizace s ohledem na psychickou stránku pacienta</a:t>
            </a:r>
          </a:p>
          <a:p>
            <a:pPr marL="64008" indent="0">
              <a:buNone/>
            </a:pPr>
            <a:r>
              <a:rPr lang="cs-CZ" sz="2500" dirty="0"/>
              <a:t>	</a:t>
            </a:r>
            <a:r>
              <a:rPr lang="cs-CZ" sz="2500" dirty="0" smtClean="0"/>
              <a:t>→ zjistit, jak a čím je pacient ovlivněn během	hospitalizace</a:t>
            </a:r>
          </a:p>
          <a:p>
            <a:r>
              <a:rPr lang="cs-CZ" sz="2500" dirty="0" smtClean="0"/>
              <a:t>Psychický stav → vliv na uzdravení</a:t>
            </a:r>
          </a:p>
          <a:p>
            <a:endParaRPr lang="cs-CZ" sz="2500" dirty="0"/>
          </a:p>
          <a:p>
            <a:pPr>
              <a:buNone/>
            </a:pPr>
            <a:endParaRPr lang="cs-CZ" sz="2500" dirty="0" smtClean="0"/>
          </a:p>
          <a:p>
            <a:endParaRPr lang="cs-CZ" sz="2000" dirty="0" smtClean="0"/>
          </a:p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Hypotézy: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500" dirty="0" smtClean="0"/>
              <a:t>Délka hospitalizace negativně ovlivňuje psychiku pacientů</a:t>
            </a:r>
          </a:p>
          <a:p>
            <a:r>
              <a:rPr lang="cs-CZ" sz="2500" dirty="0" smtClean="0"/>
              <a:t>Ženy snáší hospitalizaci hůře než muži</a:t>
            </a:r>
          </a:p>
          <a:p>
            <a:r>
              <a:rPr lang="cs-CZ" sz="2500" dirty="0" smtClean="0"/>
              <a:t>Míra informovanosti pacienta </a:t>
            </a:r>
          </a:p>
          <a:p>
            <a:r>
              <a:rPr lang="cs-CZ" sz="2500" dirty="0" smtClean="0"/>
              <a:t>Partnerský vztah zdravotníka a pacienta přispívá k lepší komunikaci → rychlost rekonvalescence</a:t>
            </a:r>
          </a:p>
          <a:p>
            <a:pPr marL="64008" indent="0">
              <a:buNone/>
            </a:pPr>
            <a:endParaRPr lang="cs-CZ" sz="2500" dirty="0" smtClean="0"/>
          </a:p>
          <a:p>
            <a:endParaRPr lang="cs-CZ" sz="2500" dirty="0" smtClean="0"/>
          </a:p>
          <a:p>
            <a:endParaRPr lang="cs-CZ" sz="2500" dirty="0" smtClean="0"/>
          </a:p>
          <a:p>
            <a:endParaRPr lang="cs-CZ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Teoretická část: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Chirurgické oddělení- historie, rozdělení, provoz…</a:t>
            </a:r>
          </a:p>
          <a:p>
            <a:r>
              <a:rPr lang="cs-CZ" dirty="0" err="1" smtClean="0"/>
              <a:t>Maslowova</a:t>
            </a:r>
            <a:r>
              <a:rPr lang="cs-CZ" dirty="0" smtClean="0"/>
              <a:t> pyramida potřeb</a:t>
            </a:r>
          </a:p>
          <a:p>
            <a:pPr marL="64008" indent="0">
              <a:buNone/>
            </a:pPr>
            <a:r>
              <a:rPr lang="cs-CZ" dirty="0" smtClean="0"/>
              <a:t>	- ovliv</a:t>
            </a:r>
            <a:r>
              <a:rPr lang="cs-CZ" dirty="0"/>
              <a:t>ň</a:t>
            </a:r>
            <a:r>
              <a:rPr lang="cs-CZ" dirty="0" smtClean="0"/>
              <a:t>ující faktory</a:t>
            </a:r>
          </a:p>
          <a:p>
            <a:r>
              <a:rPr lang="cs-CZ" dirty="0" smtClean="0"/>
              <a:t>Psychické zdraví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Výzkumná část: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500" b="1" dirty="0" smtClean="0"/>
              <a:t>Dotazníková metoda </a:t>
            </a:r>
            <a:r>
              <a:rPr lang="cs-CZ" sz="2500" dirty="0" smtClean="0"/>
              <a:t>– uzavřené, otevřené, filtrační</a:t>
            </a:r>
          </a:p>
          <a:p>
            <a:r>
              <a:rPr lang="cs-CZ" sz="2500" b="1" dirty="0" smtClean="0"/>
              <a:t>Zkoumaná populace:</a:t>
            </a:r>
          </a:p>
          <a:p>
            <a:r>
              <a:rPr lang="cs-CZ" sz="2000" dirty="0" smtClean="0"/>
              <a:t>pacienti na ortopedickém oddělení (ženy i muži) ve dvou různých nemocnicích</a:t>
            </a:r>
          </a:p>
          <a:p>
            <a:r>
              <a:rPr lang="cs-CZ" sz="2000" dirty="0" err="1"/>
              <a:t>d</a:t>
            </a:r>
            <a:r>
              <a:rPr lang="cs-CZ" sz="2000" dirty="0" err="1" smtClean="0"/>
              <a:t>iagnoza</a:t>
            </a:r>
            <a:endParaRPr lang="cs-CZ" sz="2000" dirty="0" smtClean="0"/>
          </a:p>
          <a:p>
            <a:r>
              <a:rPr lang="cs-CZ" sz="2000" dirty="0" smtClean="0"/>
              <a:t>věk 45+</a:t>
            </a:r>
          </a:p>
          <a:p>
            <a:r>
              <a:rPr lang="cs-CZ" sz="2000" dirty="0" smtClean="0"/>
              <a:t>délka hospitalizace min 3 dny </a:t>
            </a:r>
          </a:p>
          <a:p>
            <a:r>
              <a:rPr lang="cs-CZ" sz="2000" dirty="0" smtClean="0"/>
              <a:t>pacienti s plánovanou operací   </a:t>
            </a:r>
          </a:p>
          <a:p>
            <a:r>
              <a:rPr lang="cs-CZ" sz="2000" dirty="0"/>
              <a:t>p</a:t>
            </a:r>
            <a:r>
              <a:rPr lang="cs-CZ" sz="2000" dirty="0" smtClean="0"/>
              <a:t>ouze české národnosti</a:t>
            </a:r>
          </a:p>
          <a:p>
            <a:r>
              <a:rPr lang="cs-CZ" sz="2000" dirty="0"/>
              <a:t>b</a:t>
            </a:r>
            <a:r>
              <a:rPr lang="cs-CZ" sz="2000" dirty="0" smtClean="0"/>
              <a:t>ěhem 1 roku</a:t>
            </a:r>
          </a:p>
          <a:p>
            <a:endParaRPr lang="cs-CZ" sz="2000" dirty="0" smtClean="0"/>
          </a:p>
          <a:p>
            <a:endParaRPr lang="cs-CZ" sz="2500" dirty="0" smtClean="0"/>
          </a:p>
          <a:p>
            <a:endParaRPr lang="cs-CZ" sz="2500" dirty="0" smtClean="0"/>
          </a:p>
          <a:p>
            <a:endParaRPr lang="cs-CZ" sz="2500" dirty="0" smtClean="0"/>
          </a:p>
          <a:p>
            <a:endParaRPr lang="cs-CZ" sz="2500" dirty="0" smtClean="0"/>
          </a:p>
          <a:p>
            <a:endParaRPr lang="cs-CZ" sz="2500" dirty="0" smtClean="0"/>
          </a:p>
          <a:p>
            <a:endParaRPr lang="cs-CZ" sz="2500" dirty="0" smtClean="0"/>
          </a:p>
          <a:p>
            <a:endParaRPr lang="cs-CZ" sz="25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Literární zdroje: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AYERS, Susan a Richard DE VISSER. Psychologie v medicíně. Vydání 1.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2015, </a:t>
            </a:r>
            <a:r>
              <a:rPr lang="cs-CZ" dirty="0" err="1"/>
              <a:t>xiv</a:t>
            </a:r>
            <a:r>
              <a:rPr lang="cs-CZ" dirty="0"/>
              <a:t>, 552 strany. Psyché (</a:t>
            </a:r>
            <a:r>
              <a:rPr lang="cs-CZ" dirty="0" err="1"/>
              <a:t>Grada</a:t>
            </a:r>
            <a:r>
              <a:rPr lang="cs-CZ" dirty="0"/>
              <a:t>). ISBN </a:t>
            </a:r>
            <a:r>
              <a:rPr lang="cs-CZ" dirty="0" smtClean="0"/>
              <a:t>978-80-247-5230-3.</a:t>
            </a:r>
          </a:p>
          <a:p>
            <a:r>
              <a:rPr lang="cs-CZ" dirty="0" smtClean="0"/>
              <a:t>MASTILIAKOVÁ</a:t>
            </a:r>
            <a:r>
              <a:rPr lang="cs-CZ" dirty="0"/>
              <a:t>, D. Holistické přístupy v péči o zdraví. 1. vyd. Brno: IDV PZ, 1999. ISBN </a:t>
            </a:r>
            <a:r>
              <a:rPr lang="cs-CZ" dirty="0" smtClean="0"/>
              <a:t>80-7013-277-9. </a:t>
            </a:r>
          </a:p>
          <a:p>
            <a:r>
              <a:rPr lang="cs-CZ" dirty="0" smtClean="0"/>
              <a:t>ANDRADE, </a:t>
            </a:r>
            <a:r>
              <a:rPr lang="cs-CZ" dirty="0" err="1" smtClean="0"/>
              <a:t>Cláudia</a:t>
            </a:r>
            <a:r>
              <a:rPr lang="cs-CZ" dirty="0" smtClean="0"/>
              <a:t> et al. </a:t>
            </a:r>
            <a:r>
              <a:rPr lang="en-US" dirty="0"/>
              <a:t>Users' views of hospital environmental quality: Validation of the Perceived Hospital Environment Quality Indicators (PHEQIs</a:t>
            </a:r>
            <a:r>
              <a:rPr lang="en-US" dirty="0" smtClean="0"/>
              <a:t>)</a:t>
            </a:r>
            <a:r>
              <a:rPr lang="cs-CZ" dirty="0" smtClean="0"/>
              <a:t>, </a:t>
            </a:r>
            <a:r>
              <a:rPr lang="cs-CZ" dirty="0" err="1"/>
              <a:t>Journal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Environmental</a:t>
            </a:r>
            <a:r>
              <a:rPr lang="cs-CZ" dirty="0"/>
              <a:t> Psychology, </a:t>
            </a:r>
            <a:r>
              <a:rPr lang="cs-CZ" dirty="0" err="1"/>
              <a:t>Volume</a:t>
            </a:r>
            <a:r>
              <a:rPr lang="cs-CZ" dirty="0"/>
              <a:t> 43, </a:t>
            </a:r>
            <a:r>
              <a:rPr lang="cs-CZ" dirty="0" err="1"/>
              <a:t>September</a:t>
            </a:r>
            <a:r>
              <a:rPr lang="cs-CZ" dirty="0"/>
              <a:t> 2015, ISSN </a:t>
            </a:r>
            <a:r>
              <a:rPr lang="cs-CZ" dirty="0" smtClean="0"/>
              <a:t>0272-4944.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2016</TotalTime>
  <Words>227</Words>
  <Application>Microsoft Office PowerPoint</Application>
  <PresentationFormat>Předvádění na obrazovce (4:3)</PresentationFormat>
  <Paragraphs>49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Talent</vt:lpstr>
      <vt:lpstr>Seminář bakalářské práce I.</vt:lpstr>
      <vt:lpstr>Abstrakt</vt:lpstr>
      <vt:lpstr>Hypotézy:</vt:lpstr>
      <vt:lpstr>Teoretická část:</vt:lpstr>
      <vt:lpstr>Výzkumná část:</vt:lpstr>
      <vt:lpstr>Literární zdroje: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Verča</dc:creator>
  <cp:lastModifiedBy>Verča</cp:lastModifiedBy>
  <cp:revision>26</cp:revision>
  <dcterms:created xsi:type="dcterms:W3CDTF">2020-10-26T18:20:10Z</dcterms:created>
  <dcterms:modified xsi:type="dcterms:W3CDTF">2020-11-02T17:48:40Z</dcterms:modified>
</cp:coreProperties>
</file>