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Raleway"/>
      <p:regular r:id="rId11"/>
      <p:bold r:id="rId12"/>
      <p:italic r:id="rId13"/>
      <p:boldItalic r:id="rId14"/>
    </p:embeddedFont>
    <p:embeddedFont>
      <p:font typeface="Lato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aleway-regular.fntdata"/><Relationship Id="rId10" Type="http://schemas.openxmlformats.org/officeDocument/2006/relationships/slide" Target="slides/slide5.xml"/><Relationship Id="rId13" Type="http://schemas.openxmlformats.org/officeDocument/2006/relationships/font" Target="fonts/Raleway-italic.fntdata"/><Relationship Id="rId12" Type="http://schemas.openxmlformats.org/officeDocument/2006/relationships/font" Target="fonts/Raleway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Lato-regular.fntdata"/><Relationship Id="rId14" Type="http://schemas.openxmlformats.org/officeDocument/2006/relationships/font" Target="fonts/Raleway-boldItalic.fntdata"/><Relationship Id="rId17" Type="http://schemas.openxmlformats.org/officeDocument/2006/relationships/font" Target="fonts/Lato-italic.fntdata"/><Relationship Id="rId16" Type="http://schemas.openxmlformats.org/officeDocument/2006/relationships/font" Target="fonts/Lat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Lato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a8cc147ec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a8cc147ec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a8cc147ec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a8cc147ec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a8cc147ec0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a8cc147ec0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a8cc147ec0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a8cc147ec0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311708" y="1091950"/>
            <a:ext cx="8520600" cy="205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 sz="3600"/>
              <a:t>Míra chybějící péče v IKEMU a Fakultní nemocnice Motol</a:t>
            </a:r>
            <a:endParaRPr sz="3600"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311700" y="347285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Nguyenová Thi Hai Yen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Popovyčová Bohdana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383550" y="579075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Historie</a:t>
            </a:r>
            <a:endParaRPr/>
          </a:p>
        </p:txBody>
      </p:sp>
      <p:sp>
        <p:nvSpPr>
          <p:cNvPr id="93" name="Google Shape;93;p14"/>
          <p:cNvSpPr txBox="1"/>
          <p:nvPr>
            <p:ph idx="1" type="body"/>
          </p:nvPr>
        </p:nvSpPr>
        <p:spPr>
          <a:xfrm>
            <a:off x="383550" y="1215350"/>
            <a:ext cx="8520600" cy="95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Font typeface="Arial"/>
              <a:buChar char="●"/>
            </a:pPr>
            <a:r>
              <a:rPr lang="cs" sz="1500">
                <a:latin typeface="Arial"/>
                <a:ea typeface="Arial"/>
                <a:cs typeface="Arial"/>
                <a:sym typeface="Arial"/>
              </a:rPr>
              <a:t>Počátky vývoje ošetřovatelství</a:t>
            </a:r>
            <a:endParaRPr sz="1500"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Font typeface="Arial"/>
              <a:buChar char="●"/>
            </a:pPr>
            <a:r>
              <a:rPr lang="cs" sz="1500">
                <a:latin typeface="Arial"/>
                <a:ea typeface="Arial"/>
                <a:cs typeface="Arial"/>
                <a:sym typeface="Arial"/>
              </a:rPr>
              <a:t>Vývoj ošetřovatelství v českých zemích</a:t>
            </a:r>
            <a:endParaRPr/>
          </a:p>
        </p:txBody>
      </p:sp>
      <p:sp>
        <p:nvSpPr>
          <p:cNvPr id="94" name="Google Shape;94;p14"/>
          <p:cNvSpPr txBox="1"/>
          <p:nvPr/>
        </p:nvSpPr>
        <p:spPr>
          <a:xfrm>
            <a:off x="311700" y="2205588"/>
            <a:ext cx="8776200" cy="10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2600">
                <a:latin typeface="Raleway"/>
                <a:ea typeface="Raleway"/>
                <a:cs typeface="Raleway"/>
                <a:sym typeface="Raleway"/>
              </a:rPr>
              <a:t>Ošetřovatelství podle Florence Nightingalové a Virginie Henderson</a:t>
            </a:r>
            <a:endParaRPr b="1" sz="1600"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</p:txBody>
      </p:sp>
      <p:sp>
        <p:nvSpPr>
          <p:cNvPr id="95" name="Google Shape;95;p14"/>
          <p:cNvSpPr txBox="1"/>
          <p:nvPr/>
        </p:nvSpPr>
        <p:spPr>
          <a:xfrm>
            <a:off x="311700" y="3321825"/>
            <a:ext cx="86643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500"/>
              <a:buChar char="●"/>
            </a:pPr>
            <a:r>
              <a:rPr lang="cs" sz="1500">
                <a:solidFill>
                  <a:srgbClr val="434343"/>
                </a:solidFill>
              </a:rPr>
              <a:t>Florence Nigtingale</a:t>
            </a:r>
            <a:endParaRPr sz="1500">
              <a:solidFill>
                <a:srgbClr val="434343"/>
              </a:solidFill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500"/>
              <a:buChar char="●"/>
            </a:pPr>
            <a:r>
              <a:rPr lang="cs" sz="1500">
                <a:solidFill>
                  <a:srgbClr val="434343"/>
                </a:solidFill>
              </a:rPr>
              <a:t>Model základní ošetřovatelské péče </a:t>
            </a:r>
            <a:endParaRPr sz="1500">
              <a:solidFill>
                <a:srgbClr val="434343"/>
              </a:solidFill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500"/>
              <a:buChar char="○"/>
            </a:pPr>
            <a:r>
              <a:rPr lang="cs" sz="1500">
                <a:solidFill>
                  <a:srgbClr val="434343"/>
                </a:solidFill>
              </a:rPr>
              <a:t>definice ošetřovatelství - jedinečná funkce sestry</a:t>
            </a:r>
            <a:endParaRPr sz="1500">
              <a:solidFill>
                <a:srgbClr val="434343"/>
              </a:solidFill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500"/>
              <a:buChar char="○"/>
            </a:pPr>
            <a:r>
              <a:rPr lang="cs" sz="1500">
                <a:solidFill>
                  <a:srgbClr val="434343"/>
                </a:solidFill>
              </a:rPr>
              <a:t>základní potřeby dle Virginie Hendersonové</a:t>
            </a:r>
            <a:endParaRPr sz="1500">
              <a:solidFill>
                <a:srgbClr val="434343"/>
              </a:solidFill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500"/>
              <a:buChar char="●"/>
            </a:pPr>
            <a:r>
              <a:rPr lang="cs" sz="1500">
                <a:solidFill>
                  <a:srgbClr val="434343"/>
                </a:solidFill>
              </a:rPr>
              <a:t>Základní ošetřovatelské péče </a:t>
            </a:r>
            <a:endParaRPr sz="1500">
              <a:solidFill>
                <a:srgbClr val="434343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/>
          <p:nvPr>
            <p:ph type="title"/>
          </p:nvPr>
        </p:nvSpPr>
        <p:spPr>
          <a:xfrm>
            <a:off x="356525" y="6734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rgbClr val="000000"/>
                </a:solidFill>
              </a:rPr>
              <a:t>Chybějící péče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01" name="Google Shape;101;p15"/>
          <p:cNvSpPr txBox="1"/>
          <p:nvPr>
            <p:ph idx="1" type="body"/>
          </p:nvPr>
        </p:nvSpPr>
        <p:spPr>
          <a:xfrm>
            <a:off x="356525" y="13910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cs" sz="1500"/>
              <a:t>Definice chybějící péče</a:t>
            </a:r>
            <a:endParaRPr sz="15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cs" sz="1500"/>
              <a:t>Cíl - změřit množství chybějící péče v IKEMU (chirurgické oddělení) a FN Motolu (interní oddělení)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cs" sz="1500"/>
              <a:t>Metodika výzkumu - dotazník - uzavřené otázky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cs" sz="1500"/>
              <a:t>Sběr dat</a:t>
            </a:r>
            <a:endParaRPr sz="1500"/>
          </a:p>
        </p:txBody>
      </p:sp>
      <p:sp>
        <p:nvSpPr>
          <p:cNvPr id="102" name="Google Shape;102;p15"/>
          <p:cNvSpPr txBox="1"/>
          <p:nvPr/>
        </p:nvSpPr>
        <p:spPr>
          <a:xfrm>
            <a:off x="356525" y="1963750"/>
            <a:ext cx="4208400" cy="4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2600">
                <a:latin typeface="Raleway"/>
                <a:ea typeface="Raleway"/>
                <a:cs typeface="Raleway"/>
                <a:sym typeface="Raleway"/>
              </a:rPr>
              <a:t>Metodika výzkumu</a:t>
            </a:r>
            <a:endParaRPr b="1" sz="26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03" name="Google Shape;103;p15"/>
          <p:cNvSpPr txBox="1"/>
          <p:nvPr/>
        </p:nvSpPr>
        <p:spPr>
          <a:xfrm>
            <a:off x="356525" y="3526925"/>
            <a:ext cx="40020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2600">
                <a:latin typeface="Raleway"/>
                <a:ea typeface="Raleway"/>
                <a:cs typeface="Raleway"/>
                <a:sym typeface="Raleway"/>
              </a:rPr>
              <a:t>Analýza dat</a:t>
            </a:r>
            <a:endParaRPr b="1" sz="2600">
              <a:latin typeface="Raleway"/>
              <a:ea typeface="Raleway"/>
              <a:cs typeface="Raleway"/>
              <a:sym typeface="Raleway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500"/>
              <a:buChar char="●"/>
            </a:pPr>
            <a:r>
              <a:rPr lang="cs" sz="1500">
                <a:solidFill>
                  <a:srgbClr val="666666"/>
                </a:solidFill>
              </a:rPr>
              <a:t>Výsledky šetření</a:t>
            </a:r>
            <a:endParaRPr sz="1500">
              <a:solidFill>
                <a:srgbClr val="666666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500"/>
              <a:buChar char="●"/>
            </a:pPr>
            <a:r>
              <a:rPr lang="cs" sz="1500">
                <a:solidFill>
                  <a:srgbClr val="666666"/>
                </a:solidFill>
              </a:rPr>
              <a:t>Znázornění v grafech</a:t>
            </a:r>
            <a:endParaRPr sz="1500">
              <a:solidFill>
                <a:srgbClr val="666666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Hypotézy</a:t>
            </a:r>
            <a:endParaRPr/>
          </a:p>
        </p:txBody>
      </p:sp>
      <p:sp>
        <p:nvSpPr>
          <p:cNvPr id="109" name="Google Shape;109;p16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cs" sz="1500"/>
              <a:t>Na interním oddělení se provádí rehabilitační cvičení důkladněji a častěji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cs" sz="1500"/>
              <a:t>Na chirurgickém oddělení nekontrolují zda pacient spolknul léky X na interním ano 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cs" sz="1500"/>
              <a:t>Na chirurgickém oddělení nezaznamenávají do zdravotnické dokumentace stravu X na interním oddělení mají na stravu zvlášť tabulky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cs" sz="1500"/>
              <a:t>…..</a:t>
            </a:r>
            <a:endParaRPr sz="15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7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Literatura</a:t>
            </a:r>
            <a:endParaRPr/>
          </a:p>
        </p:txBody>
      </p:sp>
      <p:sp>
        <p:nvSpPr>
          <p:cNvPr id="115" name="Google Shape;115;p17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500">
                <a:solidFill>
                  <a:srgbClr val="454545"/>
                </a:solidFill>
                <a:highlight>
                  <a:srgbClr val="FFFFFF"/>
                </a:highlight>
              </a:rPr>
              <a:t>NIGHTINGALE, Florence. </a:t>
            </a:r>
            <a:r>
              <a:rPr i="1" lang="cs" sz="1500">
                <a:solidFill>
                  <a:srgbClr val="454545"/>
                </a:solidFill>
                <a:highlight>
                  <a:srgbClr val="FFFFFF"/>
                </a:highlight>
              </a:rPr>
              <a:t>Miss Florence Nightingale-ovy Kniha o ošetřování nemocných</a:t>
            </a:r>
            <a:r>
              <a:rPr lang="cs" sz="1500">
                <a:solidFill>
                  <a:srgbClr val="454545"/>
                </a:solidFill>
                <a:highlight>
                  <a:srgbClr val="FFFFFF"/>
                </a:highlight>
              </a:rPr>
              <a:t>. Přeložil Paulina KRÁLOVÁ. Praha: J. Otto, 1874. Ženská bibliotéka.</a:t>
            </a:r>
            <a:endParaRPr sz="1500">
              <a:solidFill>
                <a:srgbClr val="454545"/>
              </a:solidFill>
              <a:highlight>
                <a:srgbClr val="FFFFFF"/>
              </a:highlight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Char char="●"/>
            </a:pPr>
            <a:r>
              <a:rPr lang="cs" sz="1500">
                <a:solidFill>
                  <a:srgbClr val="434343"/>
                </a:solidFill>
              </a:rPr>
              <a:t>KAFKOVÁ, Vlastimila.Z historie ošetřovatelství.Brno: Institut pro další vzdělávání pracovníků ve zdravotnictví, 1992. ISBN 80-7013-123-3</a:t>
            </a:r>
            <a:endParaRPr sz="1500">
              <a:solidFill>
                <a:srgbClr val="434343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Char char="●"/>
            </a:pPr>
            <a:r>
              <a:rPr lang="cs" sz="1500">
                <a:solidFill>
                  <a:srgbClr val="434343"/>
                </a:solidFill>
              </a:rPr>
              <a:t>LOCIHOVÁ, Hana a Žaneta ANDERSOVÁ. Koncept chybějící péče. Florence. 2009, 7(3), 28-31. ISSN 1801-464X</a:t>
            </a:r>
            <a:endParaRPr sz="1500">
              <a:solidFill>
                <a:srgbClr val="43434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