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66" r:id="rId5"/>
    <p:sldId id="261" r:id="rId6"/>
    <p:sldId id="267" r:id="rId7"/>
    <p:sldId id="258" r:id="rId8"/>
    <p:sldId id="263" r:id="rId9"/>
    <p:sldId id="262" r:id="rId10"/>
    <p:sldId id="265" r:id="rId11"/>
    <p:sldId id="268" r:id="rId12"/>
    <p:sldId id="26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D0CF5D-5D3E-4910-A4A5-8C8F253B76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5454589-7E2B-4041-BFAB-47ECADC7DD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C03CB93-D283-4F6E-8DF1-A0879EFEB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EE739-0A8B-4BEE-88E8-59945A5D7457}" type="datetimeFigureOut">
              <a:rPr lang="en-GB" smtClean="0"/>
              <a:t>12/10/2020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2EE1053-D5E8-4A79-A8AA-DE99EBEF3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D41D5E2-F3A0-4771-8427-879E58E91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20E8-D7E6-4930-922C-9D156988AA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4258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965B97-1BD4-4A13-BBF1-79D1B3C9C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0A3FC0A-958A-4590-A63A-098D5FC71F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6E5EAE6-DE2C-4D42-B25D-A4C171C88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EE739-0A8B-4BEE-88E8-59945A5D7457}" type="datetimeFigureOut">
              <a:rPr lang="en-GB" smtClean="0"/>
              <a:t>12/10/2020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8F87FE3-D773-4434-934A-D5C031D1D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EBF165A-77BE-4842-B2FE-216FA402D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20E8-D7E6-4930-922C-9D156988AA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9570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79CA5CB2-D7E3-4463-A900-B82CE03677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36CBA82-2B8D-44A8-999E-701AEA7D12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7C43230-9F45-418B-AB93-766677258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EE739-0A8B-4BEE-88E8-59945A5D7457}" type="datetimeFigureOut">
              <a:rPr lang="en-GB" smtClean="0"/>
              <a:t>12/10/2020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1FE4D62-6E8E-4D40-859D-6FEFB8449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64E09E4-CB36-4502-8087-BAE6B7CB6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20E8-D7E6-4930-922C-9D156988AA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0269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F55399-7199-41D0-A04A-7EF22C0FC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1BE6F14-D978-4B4C-8421-8B8C3624E7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9E9BB07-0988-485A-B7E9-C849D5457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EE739-0A8B-4BEE-88E8-59945A5D7457}" type="datetimeFigureOut">
              <a:rPr lang="en-GB" smtClean="0"/>
              <a:t>12/10/2020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736FAFB-E803-410A-A25E-8ACA902CC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F357F00-90EB-4D3C-8428-AFCA60A0F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20E8-D7E6-4930-922C-9D156988AA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6608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2C3853-07D1-424F-B187-857213DE0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1918796-CF5E-4AB7-87E9-9547ECB0F1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9FC016D-E4F4-4EC0-8EC2-FC15D40C2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EE739-0A8B-4BEE-88E8-59945A5D7457}" type="datetimeFigureOut">
              <a:rPr lang="en-GB" smtClean="0"/>
              <a:t>12/10/2020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1E52509-8334-4924-9043-4C4FC90E6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4960174-14E3-4C30-8B0A-0B6015156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20E8-D7E6-4930-922C-9D156988AA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0582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506425-C3EC-44EC-9A33-42E7C4A09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3DCFD39-A18A-456F-806B-B5CA47D798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440F63F-C434-4BF2-A143-DC6E0E3810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47B44C6-C488-4C57-81D5-AE85B74F7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EE739-0A8B-4BEE-88E8-59945A5D7457}" type="datetimeFigureOut">
              <a:rPr lang="en-GB" smtClean="0"/>
              <a:t>12/10/2020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2BF2B7C-599A-45BC-8F0F-7784D487B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A067413-040D-4589-BD65-24193D954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20E8-D7E6-4930-922C-9D156988AA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6668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4CF306-4B4D-4F7A-8829-42F071A7C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CC9F5AB-5DD5-40FB-A4E5-05B7A1FA41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D7D1C0E-AFAD-4016-A0A1-0F339FC4D4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642C3DE-70AC-48A4-922F-4A34CA30DE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8B638D8-2AD6-4F25-8857-95644D6164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A3411D08-0678-404C-A618-6391AEE18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EE739-0A8B-4BEE-88E8-59945A5D7457}" type="datetimeFigureOut">
              <a:rPr lang="en-GB" smtClean="0"/>
              <a:t>12/10/2020</a:t>
            </a:fld>
            <a:endParaRPr lang="en-GB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FC04C871-F742-484C-95F5-3B37837EE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5D75C35-D6CC-46EE-8F77-59875CDED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20E8-D7E6-4930-922C-9D156988AA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8972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7840D0-C594-45B4-B571-B9F863DC1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CCB48F1-ED97-4A1D-9CAB-DC213E11B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EE739-0A8B-4BEE-88E8-59945A5D7457}" type="datetimeFigureOut">
              <a:rPr lang="en-GB" smtClean="0"/>
              <a:t>12/10/2020</a:t>
            </a:fld>
            <a:endParaRPr lang="en-GB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D91A543-5357-4337-AC4B-A5817AE90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2870FE2-1ED4-473D-AA84-0FC1B76AE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20E8-D7E6-4930-922C-9D156988AA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7673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1B3FF2F1-465B-4AE4-AFAD-AED27C632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EE739-0A8B-4BEE-88E8-59945A5D7457}" type="datetimeFigureOut">
              <a:rPr lang="en-GB" smtClean="0"/>
              <a:t>12/10/2020</a:t>
            </a:fld>
            <a:endParaRPr lang="en-GB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47833D8-EA10-4540-B92E-248D49B70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85715B0-F629-417E-A5FE-067A2608B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20E8-D7E6-4930-922C-9D156988AA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4152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F22197-E876-4180-9CA0-3B728FB92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6297068-9370-4C89-9BCB-CF79CE78B2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94E2795-9148-4AD4-A9D6-AB88780672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3840B38-686C-4187-B844-5E163AE73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EE739-0A8B-4BEE-88E8-59945A5D7457}" type="datetimeFigureOut">
              <a:rPr lang="en-GB" smtClean="0"/>
              <a:t>12/10/2020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2D4172E-DB7E-49CC-81E3-1F569592E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DB6E001-B149-4683-AD37-DDA91DBBE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20E8-D7E6-4930-922C-9D156988AA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0710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5F7C25-BDA2-4FA5-9FC5-26FE78131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1A82D74B-82EA-4966-BD54-6A33C07AC3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CDFCAE8-5F7C-40AE-A4E5-8854A26C7E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935F23D-80AE-48B8-9B3B-68AA01EF6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EE739-0A8B-4BEE-88E8-59945A5D7457}" type="datetimeFigureOut">
              <a:rPr lang="en-GB" smtClean="0"/>
              <a:t>12/10/2020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EA4C3E9-3DF4-4D63-B418-C0206263C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F192111-498A-4B5C-A213-5828A802F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20E8-D7E6-4930-922C-9D156988AA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6292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D4BE950A-59AB-4580-AD71-1F0A14364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7C7619F-4737-42B1-A676-8C5A300A3C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2153986-2E12-433F-853E-9B0CDD1A68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EEE739-0A8B-4BEE-88E8-59945A5D7457}" type="datetimeFigureOut">
              <a:rPr lang="en-GB" smtClean="0"/>
              <a:t>12/10/2020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E285920-0B80-4D13-9BDF-7E203D1A4E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46C0545-AD4D-4D9D-90F2-47F6AC301A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8020E8-D7E6-4930-922C-9D156988AA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3017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5E22E79-5851-4404-BF43-6BC67DADC4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76728" y="1162050"/>
            <a:ext cx="6105194" cy="3800475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FFFFFF"/>
                </a:solidFill>
              </a:rPr>
              <a:t>T</a:t>
            </a:r>
            <a:r>
              <a:rPr lang="cs-CZ" dirty="0">
                <a:solidFill>
                  <a:srgbClr val="FFFFFF"/>
                </a:solidFill>
              </a:rPr>
              <a:t>é</a:t>
            </a:r>
            <a:r>
              <a:rPr lang="en-GB" dirty="0">
                <a:solidFill>
                  <a:srgbClr val="FFFFFF"/>
                </a:solidFill>
              </a:rPr>
              <a:t>ma 1: Z</a:t>
            </a:r>
            <a:r>
              <a:rPr lang="cs-CZ" dirty="0">
                <a:solidFill>
                  <a:srgbClr val="FFFFFF"/>
                </a:solidFill>
              </a:rPr>
              <a:t>á</a:t>
            </a:r>
            <a:r>
              <a:rPr lang="en-GB" dirty="0" err="1">
                <a:solidFill>
                  <a:srgbClr val="FFFFFF"/>
                </a:solidFill>
              </a:rPr>
              <a:t>kladn</a:t>
            </a:r>
            <a:r>
              <a:rPr lang="cs-CZ" dirty="0">
                <a:solidFill>
                  <a:srgbClr val="FFFFFF"/>
                </a:solidFill>
              </a:rPr>
              <a:t>í</a:t>
            </a:r>
            <a:r>
              <a:rPr lang="en-GB" dirty="0">
                <a:solidFill>
                  <a:srgbClr val="FFFFFF"/>
                </a:solidFill>
              </a:rPr>
              <a:t> </a:t>
            </a:r>
            <a:r>
              <a:rPr lang="en-GB" dirty="0" err="1">
                <a:solidFill>
                  <a:srgbClr val="FFFFFF"/>
                </a:solidFill>
              </a:rPr>
              <a:t>pojmy</a:t>
            </a:r>
            <a:r>
              <a:rPr lang="cs-CZ" dirty="0">
                <a:solidFill>
                  <a:srgbClr val="FFFFFF"/>
                </a:solidFill>
              </a:rPr>
              <a:t> </a:t>
            </a:r>
            <a:br>
              <a:rPr lang="cs-CZ" dirty="0">
                <a:solidFill>
                  <a:srgbClr val="FFFFFF"/>
                </a:solidFill>
              </a:rPr>
            </a:br>
            <a:r>
              <a:rPr lang="en-GB" dirty="0">
                <a:solidFill>
                  <a:srgbClr val="FFFFFF"/>
                </a:solidFill>
              </a:rPr>
              <a:t>a </a:t>
            </a:r>
            <a:br>
              <a:rPr lang="cs-CZ" dirty="0">
                <a:solidFill>
                  <a:srgbClr val="FFFFFF"/>
                </a:solidFill>
              </a:rPr>
            </a:br>
            <a:r>
              <a:rPr lang="en-GB" dirty="0" err="1">
                <a:solidFill>
                  <a:srgbClr val="FFFFFF"/>
                </a:solidFill>
              </a:rPr>
              <a:t>Historie</a:t>
            </a:r>
            <a:r>
              <a:rPr lang="en-GB" dirty="0">
                <a:solidFill>
                  <a:srgbClr val="FFFFFF"/>
                </a:solidFill>
              </a:rPr>
              <a:t> </a:t>
            </a:r>
            <a:r>
              <a:rPr lang="cs-CZ" dirty="0">
                <a:solidFill>
                  <a:srgbClr val="FFFFFF"/>
                </a:solidFill>
              </a:rPr>
              <a:t>m</a:t>
            </a:r>
            <a:r>
              <a:rPr lang="en-GB" dirty="0" err="1">
                <a:solidFill>
                  <a:srgbClr val="FFFFFF"/>
                </a:solidFill>
              </a:rPr>
              <a:t>entoringu</a:t>
            </a:r>
            <a:r>
              <a:rPr lang="en-GB" dirty="0">
                <a:solidFill>
                  <a:srgbClr val="FFFFFF"/>
                </a:solidFill>
              </a:rPr>
              <a:t> pro d</a:t>
            </a:r>
            <a:r>
              <a:rPr lang="cs-CZ" dirty="0" err="1">
                <a:solidFill>
                  <a:srgbClr val="FFFFFF"/>
                </a:solidFill>
              </a:rPr>
              <a:t>ěti</a:t>
            </a:r>
            <a:r>
              <a:rPr lang="cs-CZ" dirty="0">
                <a:solidFill>
                  <a:srgbClr val="FFFFFF"/>
                </a:solidFill>
              </a:rPr>
              <a:t> a dospívající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79622B3-D196-4A33-A2F8-7B7C918FA6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21568" y="5208193"/>
            <a:ext cx="6105194" cy="682079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14.10.2020</a:t>
            </a:r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F4419150-9474-4E60-86B5-09B36D915B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912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932"/>
    </mc:Choice>
    <mc:Fallback>
      <p:transition spd="slow" advTm="199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4C09036-B90E-48ED-A6AB-D5CCAEC93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Literatura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775C74A-F375-434F-A40E-90D13F4D59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anchor="ctr">
            <a:normAutofit/>
          </a:bodyPr>
          <a:lstStyle/>
          <a:p>
            <a:r>
              <a:rPr lang="cs-CZ" sz="2400" dirty="0">
                <a:solidFill>
                  <a:srgbClr val="000000"/>
                </a:solidFill>
              </a:rPr>
              <a:t>Brumovská, T., Seidlová Málková, G. (2010): Mentoring. Výchova k profesionálně vedenému dobrovolnictví. Praha, Portál. </a:t>
            </a:r>
          </a:p>
          <a:p>
            <a:r>
              <a:rPr lang="cs-CZ" sz="2400" dirty="0">
                <a:solidFill>
                  <a:srgbClr val="000000"/>
                </a:solidFill>
              </a:rPr>
              <a:t>Strana 1- 36</a:t>
            </a:r>
            <a:endParaRPr lang="en-GB" sz="2400" dirty="0">
              <a:solidFill>
                <a:srgbClr val="000000"/>
              </a:solidFill>
            </a:endParaRP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4E2EEB54-0202-479A-BD08-37C62E9F52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279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4469"/>
    </mc:Choice>
    <mc:Fallback>
      <p:transition spd="slow" advTm="1844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AF602BE-2446-414C-8371-90F0ACB98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Cvičení: Můj mentor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2F60532-4083-47FF-9FAF-4A5064A378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cs-CZ" sz="2400" b="1" dirty="0">
                <a:solidFill>
                  <a:srgbClr val="C00000"/>
                </a:solidFill>
              </a:rPr>
              <a:t>Napište 500 Slov krátké úvahy o vašem mentorovi</a:t>
            </a:r>
            <a:endParaRPr lang="en-GB" sz="2400" b="1" dirty="0">
              <a:solidFill>
                <a:srgbClr val="C00000"/>
              </a:solidFill>
            </a:endParaRPr>
          </a:p>
          <a:p>
            <a:r>
              <a:rPr lang="cs-CZ" sz="2400" dirty="0">
                <a:solidFill>
                  <a:srgbClr val="000000"/>
                </a:solidFill>
              </a:rPr>
              <a:t>Zamyslete se nad svým mentorem z období vašeho dětství a dospívání. Kdo to byl? Proč ho považujete za svého mentora? Co jste s ním dělali? Čím byl pro vás významný? Jak vás podporoval? Můžete použít i konkrétní příklad toho, jak vás podpořil a čím to bylo pro vás důležité? </a:t>
            </a:r>
          </a:p>
          <a:p>
            <a:pPr marL="0" indent="0">
              <a:buNone/>
            </a:pPr>
            <a:endParaRPr lang="cs-CZ" sz="2400" dirty="0">
              <a:solidFill>
                <a:srgbClr val="000000"/>
              </a:solidFill>
            </a:endParaRP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03FA40DA-E9FE-442B-9A72-8F1B836F2C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52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94"/>
    </mc:Choice>
    <mc:Fallback>
      <p:transition spd="slow" advTm="14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AF602BE-2446-414C-8371-90F0ACB98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Shrnutí a příprava na Téma 2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2F60532-4083-47FF-9FAF-4A5064A378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anchor="ctr">
            <a:normAutofit/>
          </a:bodyPr>
          <a:lstStyle/>
          <a:p>
            <a:r>
              <a:rPr lang="cs-CZ" sz="2400" dirty="0">
                <a:solidFill>
                  <a:srgbClr val="000000"/>
                </a:solidFill>
              </a:rPr>
              <a:t>Přínosy mentoringu </a:t>
            </a:r>
          </a:p>
          <a:p>
            <a:r>
              <a:rPr lang="cs-CZ" sz="2400" dirty="0">
                <a:solidFill>
                  <a:srgbClr val="000000"/>
                </a:solidFill>
              </a:rPr>
              <a:t>Teoretická východiska přínosů mentorských vztahů</a:t>
            </a:r>
          </a:p>
          <a:p>
            <a:r>
              <a:rPr lang="cs-CZ" sz="2400" dirty="0">
                <a:solidFill>
                  <a:srgbClr val="000000"/>
                </a:solidFill>
              </a:rPr>
              <a:t>Učebnice str. 37 - 69</a:t>
            </a:r>
            <a:endParaRPr lang="en-GB" sz="2400" dirty="0">
              <a:solidFill>
                <a:srgbClr val="000000"/>
              </a:solidFill>
            </a:endParaRP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E5FBC353-09BA-45B6-BF03-D06A161E4F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459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927"/>
    </mc:Choice>
    <mc:Fallback>
      <p:transition spd="slow" advTm="499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CB6C291-6CAF-46DF-ACFF-AADF0FD03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0"/>
            <a:ext cx="10910292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C11A00-A2A3-417C-B33D-DC753ED7C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4" t="3964" r="3964" b="3964"/>
          <a:stretch>
            <a:fillRect/>
          </a:stretch>
        </p:blipFill>
        <p:spPr>
          <a:xfrm>
            <a:off x="0" y="1"/>
            <a:ext cx="12192000" cy="6857998"/>
          </a:xfrm>
          <a:custGeom>
            <a:avLst/>
            <a:gdLst>
              <a:gd name="connsiteX0" fmla="*/ 0 w 12192000"/>
              <a:gd name="connsiteY0" fmla="*/ 0 h 6857998"/>
              <a:gd name="connsiteX1" fmla="*/ 12192000 w 12192000"/>
              <a:gd name="connsiteY1" fmla="*/ 0 h 6857998"/>
              <a:gd name="connsiteX2" fmla="*/ 12192000 w 12192000"/>
              <a:gd name="connsiteY2" fmla="*/ 6857998 h 6857998"/>
              <a:gd name="connsiteX3" fmla="*/ 0 w 12192000"/>
              <a:gd name="connsiteY3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7998">
                <a:moveTo>
                  <a:pt x="0" y="0"/>
                </a:moveTo>
                <a:lnTo>
                  <a:pt x="12192000" y="0"/>
                </a:lnTo>
                <a:lnTo>
                  <a:pt x="12192000" y="6857998"/>
                </a:lnTo>
                <a:lnTo>
                  <a:pt x="0" y="6857998"/>
                </a:lnTo>
                <a:close/>
              </a:path>
            </a:pathLst>
          </a:cu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2A513D3-0785-433E-9131-A199DF587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4612" y="276222"/>
            <a:ext cx="6955124" cy="1066802"/>
          </a:xfrm>
        </p:spPr>
        <p:txBody>
          <a:bodyPr>
            <a:normAutofit/>
          </a:bodyPr>
          <a:lstStyle/>
          <a:p>
            <a:pPr algn="ctr"/>
            <a:r>
              <a:rPr lang="cs-CZ" sz="4000" dirty="0">
                <a:solidFill>
                  <a:srgbClr val="FFFFFF"/>
                </a:solidFill>
              </a:rPr>
              <a:t>Přirozený mentoring</a:t>
            </a:r>
            <a:endParaRPr lang="en-GB" sz="4000" dirty="0">
              <a:solidFill>
                <a:srgbClr val="FFFFFF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56EE884-FA46-4D8B-A621-BF2B218C5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8437" y="1343025"/>
            <a:ext cx="6955124" cy="4086226"/>
          </a:xfrm>
        </p:spPr>
        <p:txBody>
          <a:bodyPr anchor="t">
            <a:normAutofit/>
          </a:bodyPr>
          <a:lstStyle/>
          <a:p>
            <a:r>
              <a:rPr lang="cs-CZ" sz="2400" b="1" dirty="0">
                <a:solidFill>
                  <a:srgbClr val="C00000"/>
                </a:solidFill>
              </a:rPr>
              <a:t>Náš ´dobrý dospělák´: </a:t>
            </a:r>
            <a:r>
              <a:rPr lang="cs-CZ" sz="2400" dirty="0">
                <a:solidFill>
                  <a:srgbClr val="C00000"/>
                </a:solidFill>
              </a:rPr>
              <a:t>Zamyslete se nad tím, kdo byl váš přirozený mentor v průběhu vašeho dětství  a dospívaní. </a:t>
            </a:r>
          </a:p>
          <a:p>
            <a:r>
              <a:rPr lang="cs-CZ" sz="2400" dirty="0">
                <a:solidFill>
                  <a:srgbClr val="FFFFFF"/>
                </a:solidFill>
              </a:rPr>
              <a:t>Mentor: Dospělý, se kterým jsme trávili čas a bylo nám to příjemné, který nás podporoval v našich zájmech, talentech – které uměl rozpoznat, pomohl nám orientovat se ve světě a mohli jsme se na něho obrátit v případě potřeby o pomoc. Pamatuje si naše narozeniny</a:t>
            </a:r>
            <a:r>
              <a:rPr lang="cs-CZ" sz="2400" dirty="0">
                <a:solidFill>
                  <a:srgbClr val="FFFFFF"/>
                </a:solidFill>
                <a:sym typeface="Wingdings" panose="05000000000000000000" pitchFamily="2" charset="2"/>
              </a:rPr>
              <a:t></a:t>
            </a:r>
          </a:p>
          <a:p>
            <a:r>
              <a:rPr lang="cs-CZ" sz="2400" dirty="0">
                <a:solidFill>
                  <a:srgbClr val="FFFFFF"/>
                </a:solidFill>
                <a:sym typeface="Wingdings" panose="05000000000000000000" pitchFamily="2" charset="2"/>
              </a:rPr>
              <a:t>Vzdálenější příbuzný, trenér, soused, učitel, vedoucí v kroužcích apod.</a:t>
            </a:r>
            <a:endParaRPr lang="en-GB" sz="2400" dirty="0">
              <a:solidFill>
                <a:srgbClr val="FFFFFF"/>
              </a:solidFill>
            </a:endParaRP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9F192DDC-26D8-4B87-83FE-79CD26D492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6451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181613"/>
    </mc:Choice>
    <mc:Fallback>
      <p:transition spd="slow" advTm="181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3CB8629-8313-48EF-8C42-EDF5D8478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074" y="894958"/>
            <a:ext cx="9833548" cy="964020"/>
          </a:xfrm>
        </p:spPr>
        <p:txBody>
          <a:bodyPr>
            <a:normAutofit/>
          </a:bodyPr>
          <a:lstStyle/>
          <a:p>
            <a:pPr algn="ctr"/>
            <a:r>
              <a:rPr lang="cs-CZ" sz="4000" dirty="0">
                <a:solidFill>
                  <a:srgbClr val="FFFFFF"/>
                </a:solidFill>
              </a:rPr>
              <a:t>Definice mentoringu</a:t>
            </a:r>
            <a:endParaRPr lang="en-GB" sz="4000" dirty="0">
              <a:solidFill>
                <a:srgbClr val="FFFFFF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6E4C3DD-1193-48AE-B272-8687E6D62A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007" y="2438400"/>
            <a:ext cx="11890068" cy="4343400"/>
          </a:xfrm>
        </p:spPr>
        <p:txBody>
          <a:bodyPr>
            <a:normAutofit/>
          </a:bodyPr>
          <a:lstStyle/>
          <a:p>
            <a:r>
              <a:rPr lang="cs-CZ" sz="2000" b="1" dirty="0">
                <a:solidFill>
                  <a:srgbClr val="000000"/>
                </a:solidFill>
              </a:rPr>
              <a:t>Mentoring je fenomén:</a:t>
            </a:r>
            <a:r>
              <a:rPr lang="cs-CZ" sz="2000" dirty="0">
                <a:solidFill>
                  <a:srgbClr val="000000"/>
                </a:solidFill>
              </a:rPr>
              <a:t> Principy mentorských vztahů můžeme ve společnosti nalézt už od pradávna sítích mezilidských vztahů.</a:t>
            </a:r>
          </a:p>
          <a:p>
            <a:r>
              <a:rPr lang="cs-CZ" sz="2000" dirty="0">
                <a:solidFill>
                  <a:srgbClr val="000000"/>
                </a:solidFill>
              </a:rPr>
              <a:t>Slovo ´</a:t>
            </a:r>
            <a:r>
              <a:rPr lang="cs-CZ" sz="2000" dirty="0" err="1">
                <a:solidFill>
                  <a:srgbClr val="000000"/>
                </a:solidFill>
              </a:rPr>
              <a:t>mentor´pochází</a:t>
            </a:r>
            <a:r>
              <a:rPr lang="cs-CZ" sz="2000" dirty="0">
                <a:solidFill>
                  <a:srgbClr val="000000"/>
                </a:solidFill>
              </a:rPr>
              <a:t> z řečtiny</a:t>
            </a:r>
          </a:p>
          <a:p>
            <a:r>
              <a:rPr lang="cs-CZ" sz="2000" dirty="0">
                <a:solidFill>
                  <a:srgbClr val="000000"/>
                </a:solidFill>
              </a:rPr>
              <a:t>Poprvé se slovo Mentor objevilo v Homérově eposu </a:t>
            </a:r>
            <a:r>
              <a:rPr lang="cs-CZ" sz="2000" dirty="0" err="1">
                <a:solidFill>
                  <a:srgbClr val="000000"/>
                </a:solidFill>
              </a:rPr>
              <a:t>Oddysey</a:t>
            </a:r>
            <a:r>
              <a:rPr lang="cs-CZ" sz="2000" dirty="0">
                <a:solidFill>
                  <a:srgbClr val="000000"/>
                </a:solidFill>
              </a:rPr>
              <a:t>: Odysseus při odchodu války svěřil svého syna </a:t>
            </a:r>
            <a:r>
              <a:rPr lang="cs-CZ" sz="2000" dirty="0" err="1">
                <a:solidFill>
                  <a:srgbClr val="000000"/>
                </a:solidFill>
              </a:rPr>
              <a:t>Telemacha</a:t>
            </a:r>
            <a:r>
              <a:rPr lang="cs-CZ" sz="2000" dirty="0">
                <a:solidFill>
                  <a:srgbClr val="000000"/>
                </a:solidFill>
              </a:rPr>
              <a:t> MENTOROVI. </a:t>
            </a:r>
          </a:p>
          <a:p>
            <a:r>
              <a:rPr lang="cs-CZ" sz="2000" dirty="0">
                <a:solidFill>
                  <a:srgbClr val="000000"/>
                </a:solidFill>
              </a:rPr>
              <a:t>Dnes se jedná o vztahy dětí a dospívajících s jejich významnými dospělými, kteří ovlivňují dospívaní mladé generace.</a:t>
            </a:r>
          </a:p>
          <a:p>
            <a:r>
              <a:rPr lang="cs-CZ" sz="2000" b="1" dirty="0">
                <a:solidFill>
                  <a:srgbClr val="000000"/>
                </a:solidFill>
              </a:rPr>
              <a:t>Definice: </a:t>
            </a:r>
            <a:r>
              <a:rPr lang="cs-CZ" sz="2000" dirty="0">
                <a:solidFill>
                  <a:srgbClr val="000000"/>
                </a:solidFill>
              </a:rPr>
              <a:t>Mentoring je specifický vývojový mezigenerační vztah staršího, zkušenějšího Mentora a jeho chráněnce, ve kterém Mentor svého chráněnce podporuje, oba mají zájem na rozvoji schopností, talentů a dovedností </a:t>
            </a:r>
            <a:r>
              <a:rPr lang="cs-CZ" sz="2000" dirty="0" err="1">
                <a:solidFill>
                  <a:srgbClr val="000000"/>
                </a:solidFill>
              </a:rPr>
              <a:t>menteeho</a:t>
            </a:r>
            <a:r>
              <a:rPr lang="cs-CZ" sz="2000" dirty="0">
                <a:solidFill>
                  <a:srgbClr val="000000"/>
                </a:solidFill>
              </a:rPr>
              <a:t>. Ve vztahu se vytváří bezpečné emocionální pouto, které je charakteristické pro mentoring a odlišuje mentorský vztah od jiných </a:t>
            </a:r>
            <a:r>
              <a:rPr lang="cs-CZ" sz="2000" dirty="0" err="1">
                <a:solidFill>
                  <a:srgbClr val="000000"/>
                </a:solidFill>
              </a:rPr>
              <a:t>bězných</a:t>
            </a:r>
            <a:r>
              <a:rPr lang="cs-CZ" sz="2000" dirty="0">
                <a:solidFill>
                  <a:srgbClr val="000000"/>
                </a:solidFill>
              </a:rPr>
              <a:t> interakcí např. mezi dítětem a dospělými v jeho okolí, např. ve volnočasových aktivitách.</a:t>
            </a:r>
          </a:p>
          <a:p>
            <a:r>
              <a:rPr lang="cs-CZ" sz="2000" b="1" dirty="0">
                <a:solidFill>
                  <a:srgbClr val="000000"/>
                </a:solidFill>
              </a:rPr>
              <a:t>Mentorský vztah má 5 základních charakteristik</a:t>
            </a:r>
          </a:p>
          <a:p>
            <a:endParaRPr lang="cs-CZ" sz="2000" b="1" dirty="0">
              <a:solidFill>
                <a:srgbClr val="000000"/>
              </a:solidFill>
            </a:endParaRPr>
          </a:p>
          <a:p>
            <a:endParaRPr lang="en-GB" sz="2000" dirty="0">
              <a:solidFill>
                <a:srgbClr val="000000"/>
              </a:solidFill>
            </a:endParaRP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93A6757F-1F15-46A9-BB88-80DD81AA10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007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9393"/>
    </mc:Choice>
    <mc:Fallback>
      <p:transition spd="slow" advTm="309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3CB8629-8313-48EF-8C42-EDF5D8478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106895"/>
          </a:xfrm>
        </p:spPr>
        <p:txBody>
          <a:bodyPr>
            <a:normAutofit fontScale="90000"/>
          </a:bodyPr>
          <a:lstStyle/>
          <a:p>
            <a:pPr algn="ctr"/>
            <a:r>
              <a:rPr lang="cs-CZ" sz="4000" dirty="0">
                <a:solidFill>
                  <a:srgbClr val="FFFFFF"/>
                </a:solidFill>
              </a:rPr>
              <a:t>Pět základních charakteristik mentorského vztahu a jeho přínosy</a:t>
            </a:r>
            <a:endParaRPr lang="en-GB" sz="4000" dirty="0">
              <a:solidFill>
                <a:srgbClr val="FFFFFF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6E4C3DD-1193-48AE-B272-8687E6D62A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49" y="2305050"/>
            <a:ext cx="11077575" cy="4381500"/>
          </a:xfrm>
        </p:spPr>
        <p:txBody>
          <a:bodyPr>
            <a:normAutofit/>
          </a:bodyPr>
          <a:lstStyle/>
          <a:p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b="1" dirty="0">
                <a:solidFill>
                  <a:srgbClr val="000000"/>
                </a:solidFill>
              </a:rPr>
              <a:t>Mentorský vztah je vždy individuální a jedinečný </a:t>
            </a:r>
            <a:r>
              <a:rPr lang="cs-CZ" sz="2000" dirty="0">
                <a:solidFill>
                  <a:srgbClr val="000000"/>
                </a:solidFill>
              </a:rPr>
              <a:t>svým charakterem a obsahem, které se formují osobnostmi mentora a dítěte. Vytváří se proto specifické a originální interakce, vycházející z osobností aktérů vztahu.</a:t>
            </a:r>
          </a:p>
          <a:p>
            <a:r>
              <a:rPr lang="cs-CZ" sz="2000" b="1" dirty="0">
                <a:solidFill>
                  <a:srgbClr val="000000"/>
                </a:solidFill>
              </a:rPr>
              <a:t>Je to vztah partnerský, přátelský, ve kterém probíhají procesy učení </a:t>
            </a:r>
            <a:r>
              <a:rPr lang="cs-CZ" sz="2000" dirty="0">
                <a:solidFill>
                  <a:srgbClr val="000000"/>
                </a:solidFill>
              </a:rPr>
              <a:t>– kognitivní, emočně-sociální a osobnostní rozvoj dítěte</a:t>
            </a:r>
          </a:p>
          <a:p>
            <a:r>
              <a:rPr lang="cs-CZ" sz="2000" b="1" dirty="0">
                <a:solidFill>
                  <a:srgbClr val="000000"/>
                </a:solidFill>
              </a:rPr>
              <a:t>Vztah definovaný typem podpory: </a:t>
            </a:r>
            <a:r>
              <a:rPr lang="cs-CZ" sz="2000" dirty="0">
                <a:solidFill>
                  <a:srgbClr val="000000"/>
                </a:solidFill>
              </a:rPr>
              <a:t>Mentor může svého svěřence podporovat instrumentálně nebo emočně podle situace. Ve formálním mentoringu může být vztah na určitý typ sociální podpory primárně zaměřen (např. s daným cílem nebo jen s cílem příjemně trávit společný čas a prospívat dítěti takovým pravidelným zážitkem)</a:t>
            </a:r>
          </a:p>
          <a:p>
            <a:r>
              <a:rPr lang="cs-CZ" sz="2000" b="1" dirty="0">
                <a:solidFill>
                  <a:srgbClr val="000000"/>
                </a:solidFill>
              </a:rPr>
              <a:t>Asymetrický, ale reciproční: </a:t>
            </a:r>
            <a:r>
              <a:rPr lang="cs-CZ" sz="2000" dirty="0">
                <a:solidFill>
                  <a:srgbClr val="000000"/>
                </a:solidFill>
              </a:rPr>
              <a:t>Asymetrie je dána rozdílem ve věku, zkušenosti, moci mezi mentorem a dítětem. Vztah je primárně zaměřen na přínos pro dítě. Když funguje, mentor zažívá pocit naplnění a satisfakce z jeho činnosti.</a:t>
            </a:r>
          </a:p>
          <a:p>
            <a:r>
              <a:rPr lang="cs-CZ" sz="2000" b="1" dirty="0">
                <a:solidFill>
                  <a:srgbClr val="000000"/>
                </a:solidFill>
              </a:rPr>
              <a:t>Dynamický vztah: </a:t>
            </a:r>
            <a:r>
              <a:rPr lang="cs-CZ" sz="2000" dirty="0">
                <a:solidFill>
                  <a:srgbClr val="000000"/>
                </a:solidFill>
              </a:rPr>
              <a:t>Vztah má svůj vývoj a dynamiku, mění se v čase. </a:t>
            </a:r>
          </a:p>
          <a:p>
            <a:endParaRPr lang="en-GB" sz="2000" dirty="0">
              <a:solidFill>
                <a:srgbClr val="000000"/>
              </a:solidFill>
            </a:endParaRP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52C140DD-A0A2-4B87-B490-C8989D2EA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127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7498"/>
    </mc:Choice>
    <mc:Fallback>
      <p:transition spd="slow" advTm="4674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B18D65A-1DBA-4FC4-9774-769EC8694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Vznik formálního mentoringu ve 20. století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4C52BFB-17CA-4CBB-B95E-A4C50A8E08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0" y="66675"/>
            <a:ext cx="6667500" cy="6686550"/>
          </a:xfrm>
        </p:spPr>
        <p:txBody>
          <a:bodyPr anchor="ctr">
            <a:normAutofit fontScale="92500" lnSpcReduction="20000"/>
          </a:bodyPr>
          <a:lstStyle/>
          <a:p>
            <a:endParaRPr lang="cs-CZ" sz="2400" b="1" dirty="0">
              <a:solidFill>
                <a:srgbClr val="000000"/>
              </a:solidFill>
            </a:endParaRPr>
          </a:p>
          <a:p>
            <a:r>
              <a:rPr lang="cs-CZ" sz="2400" b="1" dirty="0">
                <a:solidFill>
                  <a:srgbClr val="000000"/>
                </a:solidFill>
              </a:rPr>
              <a:t>První vlna mentoringu:</a:t>
            </a:r>
          </a:p>
          <a:p>
            <a:r>
              <a:rPr lang="cs-CZ" sz="2400" dirty="0">
                <a:solidFill>
                  <a:srgbClr val="000000"/>
                </a:solidFill>
              </a:rPr>
              <a:t>První aktivity kolem hnutí </a:t>
            </a:r>
            <a:r>
              <a:rPr lang="cs-CZ" sz="2400" dirty="0" err="1">
                <a:solidFill>
                  <a:srgbClr val="000000"/>
                </a:solidFill>
              </a:rPr>
              <a:t>Friendly</a:t>
            </a: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400" dirty="0" err="1">
                <a:solidFill>
                  <a:srgbClr val="000000"/>
                </a:solidFill>
              </a:rPr>
              <a:t>Visitors</a:t>
            </a:r>
            <a:r>
              <a:rPr lang="cs-CZ" sz="2400" dirty="0">
                <a:solidFill>
                  <a:srgbClr val="000000"/>
                </a:solidFill>
              </a:rPr>
              <a:t> v USA na přelomu 19. a 20. století</a:t>
            </a:r>
          </a:p>
          <a:p>
            <a:r>
              <a:rPr lang="cs-CZ" sz="2400" dirty="0">
                <a:solidFill>
                  <a:srgbClr val="000000"/>
                </a:solidFill>
              </a:rPr>
              <a:t>Hnutí </a:t>
            </a:r>
            <a:r>
              <a:rPr lang="cs-CZ" sz="2400" dirty="0" err="1">
                <a:solidFill>
                  <a:srgbClr val="000000"/>
                </a:solidFill>
              </a:rPr>
              <a:t>Progressive</a:t>
            </a: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400" dirty="0" err="1">
                <a:solidFill>
                  <a:srgbClr val="000000"/>
                </a:solidFill>
              </a:rPr>
              <a:t>Movement</a:t>
            </a:r>
            <a:r>
              <a:rPr lang="cs-CZ" sz="2400" dirty="0">
                <a:solidFill>
                  <a:srgbClr val="000000"/>
                </a:solidFill>
              </a:rPr>
              <a:t> kolem soudce Soudu pro Mladistvé (</a:t>
            </a:r>
            <a:r>
              <a:rPr lang="cs-CZ" sz="2400" dirty="0" err="1">
                <a:solidFill>
                  <a:srgbClr val="000000"/>
                </a:solidFill>
              </a:rPr>
              <a:t>Youth</a:t>
            </a: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400" dirty="0" err="1">
                <a:solidFill>
                  <a:srgbClr val="000000"/>
                </a:solidFill>
              </a:rPr>
              <a:t>Court</a:t>
            </a:r>
            <a:r>
              <a:rPr lang="cs-CZ" sz="2400" dirty="0">
                <a:solidFill>
                  <a:srgbClr val="000000"/>
                </a:solidFill>
              </a:rPr>
              <a:t>) v Chicagu (od 1899)</a:t>
            </a:r>
          </a:p>
          <a:p>
            <a:r>
              <a:rPr lang="cs-CZ" sz="2400" dirty="0">
                <a:solidFill>
                  <a:srgbClr val="000000"/>
                </a:solidFill>
              </a:rPr>
              <a:t>Nová sociální situace přechodu do měst, urbanizace, industrializace</a:t>
            </a:r>
          </a:p>
          <a:p>
            <a:r>
              <a:rPr lang="cs-CZ" sz="2400" dirty="0">
                <a:solidFill>
                  <a:srgbClr val="000000"/>
                </a:solidFill>
              </a:rPr>
              <a:t>Počátky sociálních věd</a:t>
            </a:r>
          </a:p>
          <a:p>
            <a:r>
              <a:rPr lang="cs-CZ" sz="2400" dirty="0">
                <a:solidFill>
                  <a:srgbClr val="000000"/>
                </a:solidFill>
              </a:rPr>
              <a:t>-) Založení hnutí Big </a:t>
            </a:r>
            <a:r>
              <a:rPr lang="cs-CZ" sz="2400" dirty="0" err="1">
                <a:solidFill>
                  <a:srgbClr val="000000"/>
                </a:solidFill>
              </a:rPr>
              <a:t>Brothers</a:t>
            </a:r>
            <a:r>
              <a:rPr lang="cs-CZ" sz="2400" dirty="0">
                <a:solidFill>
                  <a:srgbClr val="000000"/>
                </a:solidFill>
              </a:rPr>
              <a:t> Big </a:t>
            </a:r>
            <a:r>
              <a:rPr lang="cs-CZ" sz="2400" dirty="0" err="1">
                <a:solidFill>
                  <a:srgbClr val="000000"/>
                </a:solidFill>
              </a:rPr>
              <a:t>Sisters</a:t>
            </a:r>
            <a:r>
              <a:rPr lang="cs-CZ" sz="2400" dirty="0">
                <a:solidFill>
                  <a:srgbClr val="000000"/>
                </a:solidFill>
              </a:rPr>
              <a:t>,</a:t>
            </a:r>
          </a:p>
          <a:p>
            <a:r>
              <a:rPr lang="cs-CZ" sz="2400" dirty="0">
                <a:solidFill>
                  <a:srgbClr val="000000"/>
                </a:solidFill>
              </a:rPr>
              <a:t>YMCA, YWCA</a:t>
            </a:r>
          </a:p>
          <a:p>
            <a:r>
              <a:rPr lang="cs-CZ" sz="2400" b="1" dirty="0">
                <a:solidFill>
                  <a:srgbClr val="000000"/>
                </a:solidFill>
              </a:rPr>
              <a:t>Druhá vlna mentoringu: </a:t>
            </a:r>
          </a:p>
          <a:p>
            <a:r>
              <a:rPr lang="cs-CZ" sz="2400" dirty="0">
                <a:solidFill>
                  <a:srgbClr val="000000"/>
                </a:solidFill>
              </a:rPr>
              <a:t>Přelom 80. a 90. let 20. stol.</a:t>
            </a:r>
          </a:p>
          <a:p>
            <a:r>
              <a:rPr lang="cs-CZ" sz="2400" dirty="0">
                <a:solidFill>
                  <a:srgbClr val="000000"/>
                </a:solidFill>
              </a:rPr>
              <a:t>Postmoderní doba, proměna rodiny a sociálních vztahů</a:t>
            </a:r>
          </a:p>
          <a:p>
            <a:r>
              <a:rPr lang="cs-CZ" sz="2400" dirty="0">
                <a:solidFill>
                  <a:srgbClr val="000000"/>
                </a:solidFill>
              </a:rPr>
              <a:t>Rozpad tradičních vztahů v komunitě (velkých rodin, sousedských vztahů, komunity jako bližší soužití skupiny lidí</a:t>
            </a:r>
          </a:p>
          <a:p>
            <a:r>
              <a:rPr lang="cs-CZ" sz="2400" dirty="0" err="1">
                <a:solidFill>
                  <a:srgbClr val="000000"/>
                </a:solidFill>
              </a:rPr>
              <a:t>Groundbreaking</a:t>
            </a:r>
            <a:r>
              <a:rPr lang="cs-CZ" sz="2400" dirty="0">
                <a:solidFill>
                  <a:srgbClr val="000000"/>
                </a:solidFill>
              </a:rPr>
              <a:t> study: Evaluace programu BBBS V USA (</a:t>
            </a:r>
            <a:r>
              <a:rPr lang="cs-CZ" sz="2400" dirty="0" err="1">
                <a:solidFill>
                  <a:srgbClr val="000000"/>
                </a:solidFill>
              </a:rPr>
              <a:t>Tierney</a:t>
            </a:r>
            <a:r>
              <a:rPr lang="cs-CZ" sz="2400" dirty="0">
                <a:solidFill>
                  <a:srgbClr val="000000"/>
                </a:solidFill>
              </a:rPr>
              <a:t> et al., 1997).</a:t>
            </a:r>
          </a:p>
          <a:p>
            <a:endParaRPr lang="cs-CZ" sz="2400" dirty="0">
              <a:solidFill>
                <a:srgbClr val="000000"/>
              </a:solidFill>
            </a:endParaRPr>
          </a:p>
          <a:p>
            <a:endParaRPr lang="en-GB" sz="2400" dirty="0">
              <a:solidFill>
                <a:srgbClr val="000000"/>
              </a:solidFill>
            </a:endParaRP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9F05B753-4536-4471-954F-E52F36F94C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204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0525"/>
    </mc:Choice>
    <mc:Fallback>
      <p:transition spd="slow" advTm="5705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3CB8629-8313-48EF-8C42-EDF5D8478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dirty="0">
                <a:solidFill>
                  <a:srgbClr val="FFFFFF"/>
                </a:solidFill>
              </a:rPr>
              <a:t>Hnutí mentoringu pro děti a dospívající </a:t>
            </a:r>
            <a:r>
              <a:rPr lang="cs-CZ" sz="4000" dirty="0" err="1">
                <a:solidFill>
                  <a:srgbClr val="FFFFFF"/>
                </a:solidFill>
              </a:rPr>
              <a:t>cont</a:t>
            </a:r>
            <a:r>
              <a:rPr lang="cs-CZ" sz="4000" dirty="0">
                <a:solidFill>
                  <a:srgbClr val="FFFFFF"/>
                </a:solidFill>
              </a:rPr>
              <a:t>.</a:t>
            </a:r>
            <a:endParaRPr lang="en-GB" sz="4000" dirty="0">
              <a:solidFill>
                <a:srgbClr val="FFFFFF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6E4C3DD-1193-48AE-B272-8687E6D62A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775" y="2362201"/>
            <a:ext cx="11350320" cy="4238624"/>
          </a:xfrm>
        </p:spPr>
        <p:txBody>
          <a:bodyPr>
            <a:normAutofit fontScale="92500" lnSpcReduction="10000"/>
          </a:bodyPr>
          <a:lstStyle/>
          <a:p>
            <a:r>
              <a:rPr lang="cs-CZ" sz="2000" dirty="0">
                <a:solidFill>
                  <a:srgbClr val="000000"/>
                </a:solidFill>
              </a:rPr>
              <a:t> Výsledek evaluace BBBS: Experimentální RCT Studie. Prokázala, ze v porovnání s ohroženými dětmi bez mentora – díti s mentorem z BBBS vykazovali:</a:t>
            </a:r>
          </a:p>
          <a:p>
            <a:r>
              <a:rPr lang="cs-CZ" sz="2000" dirty="0">
                <a:solidFill>
                  <a:srgbClr val="000000"/>
                </a:solidFill>
              </a:rPr>
              <a:t>O 45</a:t>
            </a:r>
            <a:r>
              <a:rPr lang="en-GB" sz="2000" dirty="0">
                <a:solidFill>
                  <a:srgbClr val="000000"/>
                </a:solidFill>
              </a:rPr>
              <a:t>%</a:t>
            </a:r>
            <a:r>
              <a:rPr lang="cs-CZ" sz="2000" dirty="0">
                <a:solidFill>
                  <a:srgbClr val="000000"/>
                </a:solidFill>
              </a:rPr>
              <a:t>, resp. 37</a:t>
            </a:r>
            <a:r>
              <a:rPr lang="en-GB" sz="2000" dirty="0">
                <a:solidFill>
                  <a:srgbClr val="000000"/>
                </a:solidFill>
              </a:rPr>
              <a:t>% </a:t>
            </a:r>
            <a:r>
              <a:rPr lang="cs-CZ" sz="2000" dirty="0">
                <a:solidFill>
                  <a:srgbClr val="000000"/>
                </a:solidFill>
              </a:rPr>
              <a:t>menší riziko zneužívání drog</a:t>
            </a:r>
            <a:endParaRPr lang="en-GB" sz="2000" dirty="0">
              <a:solidFill>
                <a:srgbClr val="000000"/>
              </a:solidFill>
            </a:endParaRPr>
          </a:p>
          <a:p>
            <a:r>
              <a:rPr lang="en-GB" sz="2000" dirty="0">
                <a:solidFill>
                  <a:srgbClr val="000000"/>
                </a:solidFill>
              </a:rPr>
              <a:t>O 31% men</a:t>
            </a:r>
            <a:r>
              <a:rPr lang="cs-CZ" sz="2000" dirty="0" err="1">
                <a:solidFill>
                  <a:srgbClr val="000000"/>
                </a:solidFill>
              </a:rPr>
              <a:t>ší</a:t>
            </a:r>
            <a:r>
              <a:rPr lang="cs-CZ" sz="2000" dirty="0">
                <a:solidFill>
                  <a:srgbClr val="000000"/>
                </a:solidFill>
              </a:rPr>
              <a:t> riziko, že někoho uhodí</a:t>
            </a:r>
          </a:p>
          <a:p>
            <a:r>
              <a:rPr lang="cs-CZ" sz="2000" dirty="0">
                <a:solidFill>
                  <a:srgbClr val="000000"/>
                </a:solidFill>
              </a:rPr>
              <a:t>O </a:t>
            </a:r>
            <a:r>
              <a:rPr lang="en-GB" sz="2000" dirty="0">
                <a:solidFill>
                  <a:srgbClr val="000000"/>
                </a:solidFill>
              </a:rPr>
              <a:t>36% men</a:t>
            </a:r>
            <a:r>
              <a:rPr lang="cs-CZ" sz="2000" dirty="0" err="1">
                <a:solidFill>
                  <a:srgbClr val="000000"/>
                </a:solidFill>
              </a:rPr>
              <a:t>ší</a:t>
            </a:r>
            <a:r>
              <a:rPr lang="cs-CZ" sz="2000" dirty="0">
                <a:solidFill>
                  <a:srgbClr val="000000"/>
                </a:solidFill>
              </a:rPr>
              <a:t> riziko záškoláctví</a:t>
            </a:r>
          </a:p>
          <a:p>
            <a:r>
              <a:rPr lang="cs-CZ" sz="2000" dirty="0">
                <a:solidFill>
                  <a:srgbClr val="000000"/>
                </a:solidFill>
              </a:rPr>
              <a:t>O 3</a:t>
            </a:r>
            <a:r>
              <a:rPr lang="en-GB" sz="2000" dirty="0">
                <a:solidFill>
                  <a:srgbClr val="000000"/>
                </a:solidFill>
              </a:rPr>
              <a:t>% </a:t>
            </a:r>
            <a:r>
              <a:rPr lang="en-GB" sz="2000" dirty="0" err="1">
                <a:solidFill>
                  <a:srgbClr val="000000"/>
                </a:solidFill>
              </a:rPr>
              <a:t>lep</a:t>
            </a:r>
            <a:r>
              <a:rPr lang="cs-CZ" sz="2000" dirty="0" err="1">
                <a:solidFill>
                  <a:srgbClr val="000000"/>
                </a:solidFill>
              </a:rPr>
              <a:t>ší</a:t>
            </a:r>
            <a:r>
              <a:rPr lang="en-GB" sz="2000" dirty="0">
                <a:solidFill>
                  <a:srgbClr val="000000"/>
                </a:solidFill>
              </a:rPr>
              <a:t> </a:t>
            </a:r>
            <a:r>
              <a:rPr lang="cs-CZ" sz="2000" dirty="0">
                <a:solidFill>
                  <a:srgbClr val="000000"/>
                </a:solidFill>
              </a:rPr>
              <a:t>š</a:t>
            </a:r>
            <a:r>
              <a:rPr lang="en-GB" sz="2000" dirty="0" err="1">
                <a:solidFill>
                  <a:srgbClr val="000000"/>
                </a:solidFill>
              </a:rPr>
              <a:t>koln</a:t>
            </a:r>
            <a:r>
              <a:rPr lang="cs-CZ" sz="2000" dirty="0">
                <a:solidFill>
                  <a:srgbClr val="000000"/>
                </a:solidFill>
              </a:rPr>
              <a:t>í</a:t>
            </a:r>
            <a:r>
              <a:rPr lang="en-GB" sz="2000" dirty="0">
                <a:solidFill>
                  <a:srgbClr val="000000"/>
                </a:solidFill>
              </a:rPr>
              <a:t> v</a:t>
            </a:r>
            <a:r>
              <a:rPr lang="cs-CZ" sz="2000" dirty="0">
                <a:solidFill>
                  <a:srgbClr val="000000"/>
                </a:solidFill>
              </a:rPr>
              <a:t>ý</a:t>
            </a:r>
            <a:r>
              <a:rPr lang="en-GB" sz="2000" dirty="0" err="1">
                <a:solidFill>
                  <a:srgbClr val="000000"/>
                </a:solidFill>
              </a:rPr>
              <a:t>sledky</a:t>
            </a:r>
            <a:r>
              <a:rPr lang="en-GB" sz="2000" dirty="0">
                <a:solidFill>
                  <a:srgbClr val="000000"/>
                </a:solidFill>
              </a:rPr>
              <a:t> a </a:t>
            </a:r>
            <a:r>
              <a:rPr lang="cs-CZ" sz="2000" dirty="0">
                <a:solidFill>
                  <a:srgbClr val="000000"/>
                </a:solidFill>
              </a:rPr>
              <a:t>k</a:t>
            </a:r>
            <a:r>
              <a:rPr lang="en-GB" sz="2000" dirty="0" err="1">
                <a:solidFill>
                  <a:srgbClr val="000000"/>
                </a:solidFill>
              </a:rPr>
              <a:t>ompetence</a:t>
            </a:r>
            <a:endParaRPr lang="cs-CZ" sz="2000" dirty="0">
              <a:solidFill>
                <a:srgbClr val="000000"/>
              </a:solidFill>
            </a:endParaRPr>
          </a:p>
          <a:p>
            <a:r>
              <a:rPr lang="cs-CZ" sz="2000" dirty="0">
                <a:solidFill>
                  <a:srgbClr val="000000"/>
                </a:solidFill>
              </a:rPr>
              <a:t>O 2.5</a:t>
            </a:r>
            <a:r>
              <a:rPr lang="en-GB" sz="2000" dirty="0">
                <a:solidFill>
                  <a:srgbClr val="000000"/>
                </a:solidFill>
              </a:rPr>
              <a:t>%</a:t>
            </a:r>
            <a:r>
              <a:rPr lang="cs-CZ" sz="2000" dirty="0">
                <a:solidFill>
                  <a:srgbClr val="000000"/>
                </a:solidFill>
              </a:rPr>
              <a:t> zlepšení důvěry a vztahu s rodiči, a podobně i s kamarády a vrstevníky</a:t>
            </a:r>
          </a:p>
          <a:p>
            <a:r>
              <a:rPr lang="en-GB" sz="2000" dirty="0">
                <a:solidFill>
                  <a:srgbClr val="000000"/>
                </a:solidFill>
              </a:rPr>
              <a:t>O 36% men</a:t>
            </a:r>
            <a:r>
              <a:rPr lang="cs-CZ" sz="2000" dirty="0" err="1">
                <a:solidFill>
                  <a:srgbClr val="000000"/>
                </a:solidFill>
              </a:rPr>
              <a:t>ší</a:t>
            </a:r>
            <a:r>
              <a:rPr lang="cs-CZ" sz="2000" dirty="0">
                <a:solidFill>
                  <a:srgbClr val="000000"/>
                </a:solidFill>
              </a:rPr>
              <a:t> výskyt lhaní rodičům</a:t>
            </a:r>
          </a:p>
          <a:p>
            <a:r>
              <a:rPr lang="cs-CZ" sz="2000" dirty="0">
                <a:solidFill>
                  <a:srgbClr val="000000"/>
                </a:solidFill>
              </a:rPr>
              <a:t>Masivní rozšíření mentoringových programů hlavně v USA.</a:t>
            </a:r>
          </a:p>
          <a:p>
            <a:r>
              <a:rPr lang="cs-CZ" sz="2000" dirty="0">
                <a:solidFill>
                  <a:srgbClr val="000000"/>
                </a:solidFill>
              </a:rPr>
              <a:t>V ČR BBBS/Pět P od roku 1996 spojeno s propagací občanské angažovanosti, dobrovolnictví a obnovou občanské společnosti. </a:t>
            </a:r>
          </a:p>
          <a:p>
            <a:r>
              <a:rPr lang="cs-CZ" sz="2000" dirty="0">
                <a:solidFill>
                  <a:srgbClr val="000000"/>
                </a:solidFill>
              </a:rPr>
              <a:t>Další programy s využitím principů mentoringu, aniž by se  ´mentoringový program´ nazývaly. </a:t>
            </a:r>
          </a:p>
          <a:p>
            <a:pPr marL="0" indent="0">
              <a:buNone/>
            </a:pPr>
            <a:endParaRPr lang="en-GB" sz="2000" dirty="0">
              <a:solidFill>
                <a:srgbClr val="000000"/>
              </a:solidFill>
            </a:endParaRP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0CD20153-6569-452D-BD78-75F354015C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734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9348"/>
    </mc:Choice>
    <mc:Fallback>
      <p:transition spd="slow" advTm="549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8C6BA51-9570-4587-AD63-2B0E4095F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Formy mentoringu pro děti a dospívající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227359E-5E56-4C46-A4C7-448C19FF2B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anchor="ctr">
            <a:normAutofit fontScale="92500" lnSpcReduction="10000"/>
          </a:bodyPr>
          <a:lstStyle/>
          <a:p>
            <a:r>
              <a:rPr lang="cs-CZ" sz="2400" dirty="0">
                <a:solidFill>
                  <a:srgbClr val="000000"/>
                </a:solidFill>
              </a:rPr>
              <a:t>Programy podle prostředí: Škola, doučování, tréning dospívajících, kteří předčasně ukončují školní docházku, mentoring jako volnočasová aktivita.</a:t>
            </a:r>
          </a:p>
          <a:p>
            <a:r>
              <a:rPr lang="cs-CZ" sz="2400" dirty="0">
                <a:solidFill>
                  <a:srgbClr val="000000"/>
                </a:solidFill>
              </a:rPr>
              <a:t>Mentoring v sociálně-znevýhodněných rodinách</a:t>
            </a:r>
          </a:p>
          <a:p>
            <a:r>
              <a:rPr lang="cs-CZ" sz="2400" dirty="0">
                <a:solidFill>
                  <a:srgbClr val="000000"/>
                </a:solidFill>
              </a:rPr>
              <a:t>Programy podle formy vztahu: Dítě-dospělý, Dítě – Dítě (Starší – Mladší vrstevník), </a:t>
            </a:r>
            <a:r>
              <a:rPr lang="cs-CZ" sz="2400" dirty="0" err="1">
                <a:solidFill>
                  <a:srgbClr val="000000"/>
                </a:solidFill>
              </a:rPr>
              <a:t>Dospívající-mladý</a:t>
            </a:r>
            <a:r>
              <a:rPr lang="cs-CZ" sz="2400" dirty="0">
                <a:solidFill>
                  <a:srgbClr val="000000"/>
                </a:solidFill>
              </a:rPr>
              <a:t> dospělý – zkušenější dospělý mentor apod. </a:t>
            </a:r>
          </a:p>
          <a:p>
            <a:r>
              <a:rPr lang="cs-CZ" sz="2400" dirty="0">
                <a:solidFill>
                  <a:srgbClr val="000000"/>
                </a:solidFill>
              </a:rPr>
              <a:t>Instrumentální – Zaměřený na cíl x Vztahový – zaměřený na rozvoj podporujícího vztahu s dítětem, zájmový</a:t>
            </a:r>
          </a:p>
          <a:p>
            <a:r>
              <a:rPr lang="cs-CZ" sz="2400" dirty="0">
                <a:solidFill>
                  <a:srgbClr val="000000"/>
                </a:solidFill>
              </a:rPr>
              <a:t>Další příklady aplikace principů mentoringu: Sociální služby pro děti a dospívající – Nízkoprahové kluby, zájmové kroužky apod. </a:t>
            </a:r>
          </a:p>
          <a:p>
            <a:endParaRPr lang="en-GB" sz="2400" dirty="0">
              <a:solidFill>
                <a:srgbClr val="000000"/>
              </a:solidFill>
            </a:endParaRP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64659B87-1415-4967-BD86-A6B5F8FB79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335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8527"/>
    </mc:Choice>
    <mc:Fallback>
      <p:transition spd="slow" advTm="4485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76D0738-F730-4892-9EF3-CDE5CB1B7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dirty="0">
                <a:solidFill>
                  <a:srgbClr val="FFFFFF"/>
                </a:solidFill>
              </a:rPr>
              <a:t>Současné přístupy formálních mentoringových programů</a:t>
            </a:r>
            <a:endParaRPr lang="en-GB" sz="4000" dirty="0">
              <a:solidFill>
                <a:srgbClr val="FFFFFF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A34F2C3-23BA-4A86-B5E1-E6E9095B4B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226" y="3092970"/>
            <a:ext cx="9833548" cy="2693976"/>
          </a:xfrm>
        </p:spPr>
        <p:txBody>
          <a:bodyPr>
            <a:normAutofit/>
          </a:bodyPr>
          <a:lstStyle/>
          <a:p>
            <a:endParaRPr lang="cs-CZ" sz="2000" dirty="0">
              <a:solidFill>
                <a:srgbClr val="000000"/>
              </a:solidFill>
            </a:endParaRPr>
          </a:p>
          <a:p>
            <a:r>
              <a:rPr lang="cs-CZ" sz="2000" dirty="0" err="1">
                <a:solidFill>
                  <a:srgbClr val="000000"/>
                </a:solidFill>
              </a:rPr>
              <a:t>Youth-Initiated</a:t>
            </a:r>
            <a:r>
              <a:rPr lang="cs-CZ" sz="2000" dirty="0">
                <a:solidFill>
                  <a:srgbClr val="000000"/>
                </a:solidFill>
              </a:rPr>
              <a:t> Mentoring: Mentoring, iniciovaný dítětem. </a:t>
            </a:r>
          </a:p>
          <a:p>
            <a:r>
              <a:rPr lang="cs-CZ" sz="2000" dirty="0">
                <a:solidFill>
                  <a:srgbClr val="000000"/>
                </a:solidFill>
              </a:rPr>
              <a:t>Nejnovější přístup ve formálních programech</a:t>
            </a:r>
          </a:p>
          <a:p>
            <a:r>
              <a:rPr lang="cs-CZ" sz="2000" dirty="0">
                <a:solidFill>
                  <a:srgbClr val="000000"/>
                </a:solidFill>
              </a:rPr>
              <a:t>Podrobnosti uvedu na závěr kurzu – dopracujeme se k informaci o tom, jak vývoj mentoringových programů k tomuto přístupu dospěl</a:t>
            </a:r>
            <a:endParaRPr lang="en-GB" sz="2000" dirty="0">
              <a:solidFill>
                <a:srgbClr val="000000"/>
              </a:solidFill>
            </a:endParaRP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EBFBD3BD-D188-454B-820F-CB84411EA9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231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940"/>
    </mc:Choice>
    <mc:Fallback>
      <p:transition spd="slow" advTm="449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AE8CF7F-A8D6-418C-A023-70623DFC3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dirty="0">
                <a:solidFill>
                  <a:srgbClr val="FFFFFF"/>
                </a:solidFill>
              </a:rPr>
              <a:t>Další formy mentoringu v intervencích a programech</a:t>
            </a:r>
            <a:endParaRPr lang="en-GB" sz="4000" dirty="0">
              <a:solidFill>
                <a:srgbClr val="FFFFFF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047F7D8-CA12-472A-8CB7-8F8830B346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01" y="2619375"/>
            <a:ext cx="11480494" cy="4086225"/>
          </a:xfrm>
        </p:spPr>
        <p:txBody>
          <a:bodyPr>
            <a:normAutofit/>
          </a:bodyPr>
          <a:lstStyle/>
          <a:p>
            <a:r>
              <a:rPr lang="cs-CZ" sz="2000" dirty="0">
                <a:solidFill>
                  <a:srgbClr val="000000"/>
                </a:solidFill>
              </a:rPr>
              <a:t>Business</a:t>
            </a:r>
          </a:p>
          <a:p>
            <a:r>
              <a:rPr lang="cs-CZ" sz="2000" dirty="0">
                <a:solidFill>
                  <a:srgbClr val="000000"/>
                </a:solidFill>
              </a:rPr>
              <a:t>Prostředí vysokých škol při zaučování budoucích profesionálů (učitelé, zdravotní sestry apod).</a:t>
            </a:r>
          </a:p>
          <a:p>
            <a:r>
              <a:rPr lang="cs-CZ" sz="2000" dirty="0">
                <a:solidFill>
                  <a:srgbClr val="000000"/>
                </a:solidFill>
              </a:rPr>
              <a:t>Doplňte sami</a:t>
            </a:r>
          </a:p>
          <a:p>
            <a:pPr marL="0" indent="0">
              <a:buNone/>
            </a:pPr>
            <a:endParaRPr lang="cs-CZ" sz="2000" dirty="0">
              <a:solidFill>
                <a:srgbClr val="000000"/>
              </a:solidFill>
            </a:endParaRPr>
          </a:p>
          <a:p>
            <a:r>
              <a:rPr lang="cs-CZ" sz="2000" b="1" dirty="0">
                <a:solidFill>
                  <a:srgbClr val="000000"/>
                </a:solidFill>
              </a:rPr>
              <a:t>Poznámka k rizikům přirozeného mentoringu: </a:t>
            </a:r>
          </a:p>
          <a:p>
            <a:r>
              <a:rPr lang="cs-CZ" sz="2000" dirty="0">
                <a:solidFill>
                  <a:srgbClr val="000000"/>
                </a:solidFill>
              </a:rPr>
              <a:t>Vztahy se mohou formovat mezi mladšími a staršími vrstevníky nebo s dospělými, kteří jsou vzorem chování, které není prosociální – např. dětské gangy. Film Léon (1994, J. Reno, N. </a:t>
            </a:r>
            <a:r>
              <a:rPr lang="cs-CZ" sz="2000" dirty="0" err="1">
                <a:solidFill>
                  <a:srgbClr val="000000"/>
                </a:solidFill>
              </a:rPr>
              <a:t>Portman</a:t>
            </a:r>
            <a:r>
              <a:rPr lang="cs-CZ" sz="2000" dirty="0">
                <a:solidFill>
                  <a:srgbClr val="000000"/>
                </a:solidFill>
              </a:rPr>
              <a:t>).</a:t>
            </a:r>
          </a:p>
          <a:p>
            <a:r>
              <a:rPr lang="cs-CZ" sz="2000" dirty="0">
                <a:solidFill>
                  <a:srgbClr val="000000"/>
                </a:solidFill>
              </a:rPr>
              <a:t>O přirozeném mentoringu mezi současnými dětmi a dospívajícími toho moc z výzkumu nevíme, zejména výzkum v EU je v tomto směru na začátku. </a:t>
            </a:r>
          </a:p>
          <a:p>
            <a:pPr marL="0" indent="0">
              <a:buNone/>
            </a:pPr>
            <a:endParaRPr lang="cs-CZ" sz="2000" dirty="0">
              <a:solidFill>
                <a:srgbClr val="000000"/>
              </a:solidFill>
            </a:endParaRPr>
          </a:p>
          <a:p>
            <a:endParaRPr lang="en-GB" sz="2000" dirty="0">
              <a:solidFill>
                <a:srgbClr val="000000"/>
              </a:solidFill>
            </a:endParaRP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222DC7A1-E2E1-4CED-9581-EE0B5D8A45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011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880"/>
    </mc:Choice>
    <mc:Fallback>
      <p:transition spd="slow" advTm="83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2082</TotalTime>
  <Words>1042</Words>
  <Application>Microsoft Office PowerPoint</Application>
  <PresentationFormat>Širokoúhlá obrazovka</PresentationFormat>
  <Paragraphs>73</Paragraphs>
  <Slides>12</Slides>
  <Notes>0</Notes>
  <HiddenSlides>0</HiddenSlides>
  <MMClips>12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Motiv Office</vt:lpstr>
      <vt:lpstr>Téma 1: Základní pojmy  a  Historie mentoringu pro děti a dospívající</vt:lpstr>
      <vt:lpstr>Přirozený mentoring</vt:lpstr>
      <vt:lpstr>Definice mentoringu</vt:lpstr>
      <vt:lpstr>Pět základních charakteristik mentorského vztahu a jeho přínosy</vt:lpstr>
      <vt:lpstr>Vznik formálního mentoringu ve 20. století</vt:lpstr>
      <vt:lpstr>Hnutí mentoringu pro děti a dospívající cont.</vt:lpstr>
      <vt:lpstr>Formy mentoringu pro děti a dospívající</vt:lpstr>
      <vt:lpstr>Současné přístupy formálních mentoringových programů</vt:lpstr>
      <vt:lpstr>Další formy mentoringu v intervencích a programech</vt:lpstr>
      <vt:lpstr>Literatura</vt:lpstr>
      <vt:lpstr>Cvičení: Můj mentor</vt:lpstr>
      <vt:lpstr>Shrnutí a příprava na Téma 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Tereza Tereza</dc:creator>
  <cp:lastModifiedBy>Tereza Tereza</cp:lastModifiedBy>
  <cp:revision>20</cp:revision>
  <dcterms:created xsi:type="dcterms:W3CDTF">2020-10-12T12:24:20Z</dcterms:created>
  <dcterms:modified xsi:type="dcterms:W3CDTF">2020-10-13T23:07:08Z</dcterms:modified>
</cp:coreProperties>
</file>