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0"/>
      <p:regular r:id="rId13"/>
      <p:bold r:id="rId14"/>
    </p:embeddedFont>
    <p:embeddedFont>
      <p:font typeface="Montserrat Bold" pitchFamily="2" charset="0"/>
      <p:regular r:id="rId15"/>
      <p:bold r:id="rId16"/>
    </p:embeddedFont>
    <p:embeddedFont>
      <p:font typeface="Montserrat Extra-Light" pitchFamily="2" charset="0"/>
      <p:regular r:id="rId17"/>
    </p:embeddedFont>
    <p:embeddedFont>
      <p:font typeface="Montserrat Medium" panose="020F05020202040302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0" autoAdjust="0"/>
  </p:normalViewPr>
  <p:slideViewPr>
    <p:cSldViewPr>
      <p:cViewPr varScale="1">
        <p:scale>
          <a:sx n="80" d="100"/>
          <a:sy n="80" d="100"/>
        </p:scale>
        <p:origin x="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07597"/>
            <a:ext cx="18288000" cy="7871807"/>
            <a:chOff x="0" y="0"/>
            <a:chExt cx="24384000" cy="1049574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0495742"/>
            </a:xfrm>
            <a:prstGeom prst="rect">
              <a:avLst/>
            </a:prstGeom>
            <a:solidFill>
              <a:srgbClr val="0036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53571" y="1243564"/>
              <a:ext cx="20076858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"/>
                </a:rPr>
                <a:t>KOMENTÁŘ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53570" y="2601103"/>
              <a:ext cx="20076860" cy="545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4"/>
                </a:lnSpc>
              </a:pPr>
              <a:r>
                <a:rPr lang="en-US" sz="9800" spc="686">
                  <a:solidFill>
                    <a:srgbClr val="FFFFFF"/>
                  </a:solidFill>
                  <a:latin typeface="Montserrat Medium"/>
                </a:rPr>
                <a:t>K UŽÍVÁNÍ ČESKÝCH ČÍSLOVEK A ČÍSELNÝCH VÝRAZŮ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570" y="8516637"/>
              <a:ext cx="20076860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210">
                  <a:solidFill>
                    <a:srgbClr val="FFFFFF"/>
                  </a:solidFill>
                  <a:latin typeface="Montserrat"/>
                </a:rPr>
                <a:t>Anastasiia Liubka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153" y="1028700"/>
            <a:ext cx="18596465" cy="1919300"/>
            <a:chOff x="0" y="0"/>
            <a:chExt cx="24795286" cy="255906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795286" cy="2559066"/>
            </a:xfrm>
            <a:prstGeom prst="rect">
              <a:avLst/>
            </a:prstGeom>
            <a:solidFill>
              <a:srgbClr val="0036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85330" y="504380"/>
              <a:ext cx="23424626" cy="1512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58"/>
                </a:lnSpc>
              </a:pPr>
              <a:r>
                <a:rPr lang="en-US" sz="7268" spc="65">
                  <a:solidFill>
                    <a:srgbClr val="FFFFFF"/>
                  </a:solidFill>
                  <a:latin typeface="Montserrat Medium"/>
                </a:rPr>
                <a:t>4 problémové oblasti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308465" y="3867402"/>
            <a:ext cx="18904930" cy="691489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4886325"/>
            <a:ext cx="14700958" cy="371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3999" spc="295">
                <a:solidFill>
                  <a:srgbClr val="003060"/>
                </a:solidFill>
                <a:latin typeface="Montserrat Medium"/>
              </a:rPr>
              <a:t>A) pestrost a bohatá variantnost tvarů číslovek</a:t>
            </a:r>
          </a:p>
          <a:p>
            <a:pPr>
              <a:lnSpc>
                <a:spcPts val="7559"/>
              </a:lnSpc>
            </a:pPr>
            <a:r>
              <a:rPr lang="en-US" sz="3999" spc="295">
                <a:solidFill>
                  <a:srgbClr val="003060"/>
                </a:solidFill>
                <a:latin typeface="Montserrat Medium"/>
              </a:rPr>
              <a:t>B) alternativní způsoby lexikálního ztvárnění </a:t>
            </a:r>
          </a:p>
          <a:p>
            <a:pPr>
              <a:lnSpc>
                <a:spcPts val="7559"/>
              </a:lnSpc>
            </a:pPr>
            <a:r>
              <a:rPr lang="en-US" sz="3999" spc="295">
                <a:solidFill>
                  <a:srgbClr val="003060"/>
                </a:solidFill>
                <a:latin typeface="Montserrat Medium"/>
              </a:rPr>
              <a:t>C) konkurenční způsoby čtení číselných výrazů </a:t>
            </a:r>
          </a:p>
          <a:p>
            <a:pPr>
              <a:lnSpc>
                <a:spcPts val="7559"/>
              </a:lnSpc>
            </a:pPr>
            <a:r>
              <a:rPr lang="en-US" sz="4000" spc="296">
                <a:solidFill>
                  <a:srgbClr val="003060"/>
                </a:solidFill>
                <a:latin typeface="Montserrat Medium"/>
              </a:rPr>
              <a:t>D) spisovná vs. nespisovná vyslovnost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0050" y="-384860"/>
            <a:ext cx="19088100" cy="98743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534933" y="962025"/>
            <a:ext cx="15218134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5500" spc="159">
                <a:solidFill>
                  <a:srgbClr val="003060"/>
                </a:solidFill>
                <a:latin typeface="Montserrat Medium"/>
              </a:rPr>
              <a:t>PROBLEMATIKA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34933" y="2704477"/>
            <a:ext cx="7149046" cy="3110865"/>
            <a:chOff x="0" y="0"/>
            <a:chExt cx="9532061" cy="4147820"/>
          </a:xfrm>
        </p:grpSpPr>
        <p:sp>
          <p:nvSpPr>
            <p:cNvPr id="5" name="TextBox 5"/>
            <p:cNvSpPr txBox="1"/>
            <p:nvPr/>
          </p:nvSpPr>
          <p:spPr>
            <a:xfrm>
              <a:off x="700384" y="0"/>
              <a:ext cx="8831677" cy="81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96">
                  <a:solidFill>
                    <a:srgbClr val="003060"/>
                  </a:solidFill>
                  <a:latin typeface="Montserrat Medium"/>
                </a:rPr>
                <a:t>A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00384" y="927100"/>
              <a:ext cx="8831677" cy="3246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skloňování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,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úroveň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jazyka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</a:p>
            <a:p>
              <a:pPr>
                <a:lnSpc>
                  <a:spcPts val="3900"/>
                </a:lnSpc>
              </a:pP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(a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celkově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vzdělání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),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charakter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komunikace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(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oficiální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/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neoficiální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,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psaná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/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mluvená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),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regionální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rozdíly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,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sociální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a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profesní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  <a:r>
                <a:rPr lang="en-US" sz="2600" spc="26" dirty="0" err="1">
                  <a:solidFill>
                    <a:srgbClr val="003060"/>
                  </a:solidFill>
                  <a:latin typeface="Montserrat Extra-Light"/>
                </a:rPr>
                <a:t>prostředí</a:t>
              </a:r>
              <a:r>
                <a:rPr lang="en-US" sz="2600" spc="26" dirty="0">
                  <a:solidFill>
                    <a:srgbClr val="003060"/>
                  </a:solidFill>
                  <a:latin typeface="Montserrat Extra-Light"/>
                </a:rPr>
                <a:t>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96850"/>
              <a:ext cx="406400" cy="406400"/>
            </a:xfrm>
            <a:prstGeom prst="rect">
              <a:avLst/>
            </a:prstGeom>
            <a:solidFill>
              <a:srgbClr val="003060">
                <a:alpha val="4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34933" y="6653542"/>
            <a:ext cx="7149046" cy="1624965"/>
            <a:chOff x="0" y="0"/>
            <a:chExt cx="9532061" cy="2166620"/>
          </a:xfrm>
        </p:grpSpPr>
        <p:sp>
          <p:nvSpPr>
            <p:cNvPr id="9" name="TextBox 9"/>
            <p:cNvSpPr txBox="1"/>
            <p:nvPr/>
          </p:nvSpPr>
          <p:spPr>
            <a:xfrm>
              <a:off x="700384" y="0"/>
              <a:ext cx="8831677" cy="81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96">
                  <a:solidFill>
                    <a:srgbClr val="003060"/>
                  </a:solidFill>
                  <a:latin typeface="Montserrat Medium"/>
                </a:rPr>
                <a:t>B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00384" y="927100"/>
              <a:ext cx="8831677" cy="1264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čtyřka vs. čtyrka vs. čtverka</a:t>
              </a:r>
            </a:p>
            <a:p>
              <a:pPr>
                <a:lnSpc>
                  <a:spcPts val="3900"/>
                </a:lnSpc>
              </a:pPr>
              <a:endParaRPr lang="en-US" sz="2600" spc="26">
                <a:solidFill>
                  <a:srgbClr val="003060"/>
                </a:solidFill>
                <a:latin typeface="Montserrat Extra-Light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96850"/>
              <a:ext cx="406400" cy="406400"/>
            </a:xfrm>
            <a:prstGeom prst="rect">
              <a:avLst/>
            </a:prstGeom>
            <a:solidFill>
              <a:srgbClr val="003060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10254" y="2704477"/>
            <a:ext cx="7149046" cy="2615565"/>
            <a:chOff x="0" y="0"/>
            <a:chExt cx="9532061" cy="3487420"/>
          </a:xfrm>
        </p:grpSpPr>
        <p:sp>
          <p:nvSpPr>
            <p:cNvPr id="13" name="TextBox 13"/>
            <p:cNvSpPr txBox="1"/>
            <p:nvPr/>
          </p:nvSpPr>
          <p:spPr>
            <a:xfrm>
              <a:off x="700384" y="0"/>
              <a:ext cx="8831677" cy="81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96">
                  <a:solidFill>
                    <a:srgbClr val="003060"/>
                  </a:solidFill>
                  <a:latin typeface="Montserrat Medium"/>
                </a:rPr>
                <a:t>C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0384" y="927100"/>
              <a:ext cx="8831677" cy="258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několik korektních podob např. 21:</a:t>
              </a:r>
            </a:p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dvacet jedna chlapců</a:t>
              </a:r>
            </a:p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jedenadvacet chlapců</a:t>
              </a:r>
            </a:p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dvacet jeden chlapec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96850"/>
              <a:ext cx="406400" cy="406400"/>
            </a:xfrm>
            <a:prstGeom prst="rect">
              <a:avLst/>
            </a:prstGeom>
            <a:solidFill>
              <a:srgbClr val="003060">
                <a:alpha val="4980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110254" y="6653542"/>
            <a:ext cx="7149046" cy="2120265"/>
            <a:chOff x="0" y="0"/>
            <a:chExt cx="9532061" cy="2827020"/>
          </a:xfrm>
        </p:grpSpPr>
        <p:sp>
          <p:nvSpPr>
            <p:cNvPr id="17" name="TextBox 17"/>
            <p:cNvSpPr txBox="1"/>
            <p:nvPr/>
          </p:nvSpPr>
          <p:spPr>
            <a:xfrm>
              <a:off x="700384" y="0"/>
              <a:ext cx="8831677" cy="81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96">
                  <a:solidFill>
                    <a:srgbClr val="003060"/>
                  </a:solidFill>
                  <a:latin typeface="Montserrat Medium"/>
                </a:rPr>
                <a:t>D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00384" y="927100"/>
              <a:ext cx="8831677" cy="192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4 (čtyři – čtyry – štyry – štyři)</a:t>
              </a:r>
            </a:p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7 (sedm – sedum – sedn) </a:t>
              </a:r>
            </a:p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003060"/>
                  </a:solidFill>
                  <a:latin typeface="Montserrat Extra-Light"/>
                </a:rPr>
                <a:t>8 (osm – osum – vosun – osn)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196850"/>
              <a:ext cx="406400" cy="406400"/>
            </a:xfrm>
            <a:prstGeom prst="rect">
              <a:avLst/>
            </a:prstGeom>
            <a:solidFill>
              <a:srgbClr val="003060">
                <a:alpha val="49804"/>
              </a:srgbClr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8770" y="1097649"/>
            <a:ext cx="15710459" cy="1716387"/>
            <a:chOff x="0" y="0"/>
            <a:chExt cx="20947279" cy="228851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0947279" cy="22885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973" y="447028"/>
              <a:ext cx="19789333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90"/>
                </a:lnSpc>
              </a:pPr>
              <a:r>
                <a:rPr lang="en-US" sz="6500" spc="58">
                  <a:solidFill>
                    <a:srgbClr val="003060"/>
                  </a:solidFill>
                  <a:latin typeface="Montserrat Medium"/>
                </a:rPr>
                <a:t>1 – 2 – 3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8821" y="4011148"/>
            <a:ext cx="13710358" cy="47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295">
                <a:solidFill>
                  <a:srgbClr val="FFFFFF"/>
                </a:solidFill>
                <a:latin typeface="Montserrat Medium"/>
              </a:rPr>
              <a:t>Studenty bohemistiky měli písemně napočítat od 1 do 3</a:t>
            </a: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887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8770" y="1097649"/>
            <a:ext cx="15710459" cy="1716387"/>
            <a:chOff x="0" y="0"/>
            <a:chExt cx="20947279" cy="228851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0947279" cy="22885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973" y="447028"/>
              <a:ext cx="19789333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90"/>
                </a:lnSpc>
              </a:pPr>
              <a:r>
                <a:rPr lang="en-US" sz="6500" spc="58">
                  <a:solidFill>
                    <a:srgbClr val="003060"/>
                  </a:solidFill>
                  <a:latin typeface="Montserrat Medium"/>
                </a:rPr>
                <a:t>EXPERIMENT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8821" y="4011148"/>
            <a:ext cx="13710358" cy="47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295">
                <a:solidFill>
                  <a:srgbClr val="FFFFFF"/>
                </a:solidFill>
                <a:latin typeface="Montserrat Medium"/>
              </a:rPr>
              <a:t>Studenty bohemistiky měli písemně napočítat od 1 do 3</a:t>
            </a: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4799"/>
              </a:lnSpc>
            </a:pPr>
            <a:endParaRPr lang="en-US" sz="3999" spc="295">
              <a:solidFill>
                <a:srgbClr val="FFFFFF"/>
              </a:solidFill>
              <a:latin typeface="Montserrat Medium"/>
            </a:endParaRPr>
          </a:p>
          <a:p>
            <a:pPr algn="ctr">
              <a:lnSpc>
                <a:spcPts val="8879"/>
              </a:lnSpc>
            </a:pPr>
            <a:r>
              <a:rPr lang="en-US" sz="7399" spc="547">
                <a:solidFill>
                  <a:srgbClr val="FFFFFF"/>
                </a:solidFill>
                <a:latin typeface="Montserrat Medium"/>
              </a:rPr>
              <a:t>Jak byste to udělali vy?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0050" y="-384860"/>
            <a:ext cx="19088100" cy="98743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420633" y="962025"/>
            <a:ext cx="15218134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5500" spc="159">
                <a:solidFill>
                  <a:srgbClr val="003060"/>
                </a:solidFill>
                <a:latin typeface="Montserrat Medium"/>
              </a:rPr>
              <a:t>VÝSLEDKY</a:t>
            </a:r>
          </a:p>
        </p:txBody>
      </p:sp>
      <p:sp>
        <p:nvSpPr>
          <p:cNvPr id="4" name="AutoShape 4"/>
          <p:cNvSpPr/>
          <p:nvPr/>
        </p:nvSpPr>
        <p:spPr>
          <a:xfrm>
            <a:off x="1181100" y="2971800"/>
            <a:ext cx="3810000" cy="55626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5219700" y="2971800"/>
            <a:ext cx="3810000" cy="55626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9258300" y="2971800"/>
            <a:ext cx="3810000" cy="55626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3296900" y="2971800"/>
            <a:ext cx="3810000" cy="55626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181100" y="2971800"/>
            <a:ext cx="3810000" cy="1981200"/>
          </a:xfrm>
          <a:prstGeom prst="rect">
            <a:avLst/>
          </a:prstGeom>
          <a:solidFill>
            <a:srgbClr val="D22D40"/>
          </a:solidFill>
        </p:spPr>
      </p:sp>
      <p:sp>
        <p:nvSpPr>
          <p:cNvPr id="9" name="TextBox 9"/>
          <p:cNvSpPr txBox="1"/>
          <p:nvPr/>
        </p:nvSpPr>
        <p:spPr>
          <a:xfrm>
            <a:off x="1393471" y="3649028"/>
            <a:ext cx="3385258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spc="330">
                <a:solidFill>
                  <a:srgbClr val="FFFFFF"/>
                </a:solidFill>
                <a:latin typeface="Montserrat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3971" y="6061075"/>
            <a:ext cx="300425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46% – smíšená</a:t>
            </a:r>
          </a:p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jedna – dva – tři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219700" y="2971800"/>
            <a:ext cx="3810000" cy="1981200"/>
          </a:xfrm>
          <a:prstGeom prst="rect">
            <a:avLst/>
          </a:prstGeom>
          <a:solidFill>
            <a:srgbClr val="D22D40"/>
          </a:solidFill>
        </p:spPr>
      </p:sp>
      <p:sp>
        <p:nvSpPr>
          <p:cNvPr id="12" name="TextBox 12"/>
          <p:cNvSpPr txBox="1"/>
          <p:nvPr/>
        </p:nvSpPr>
        <p:spPr>
          <a:xfrm>
            <a:off x="5432071" y="3658600"/>
            <a:ext cx="3385258" cy="51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775" spc="305">
                <a:solidFill>
                  <a:srgbClr val="FFFFFF"/>
                </a:solidFill>
                <a:latin typeface="Montserrat Bold"/>
              </a:rPr>
              <a:t>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258300" y="2971800"/>
            <a:ext cx="3810000" cy="1981200"/>
          </a:xfrm>
          <a:prstGeom prst="rect">
            <a:avLst/>
          </a:prstGeom>
          <a:solidFill>
            <a:srgbClr val="D22D40"/>
          </a:solidFill>
        </p:spPr>
      </p:sp>
      <p:sp>
        <p:nvSpPr>
          <p:cNvPr id="14" name="TextBox 14"/>
          <p:cNvSpPr txBox="1"/>
          <p:nvPr/>
        </p:nvSpPr>
        <p:spPr>
          <a:xfrm>
            <a:off x="9470671" y="3656981"/>
            <a:ext cx="3385258" cy="52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2925" spc="321">
                <a:solidFill>
                  <a:srgbClr val="FFFFFF"/>
                </a:solidFill>
                <a:latin typeface="Montserrat Bold"/>
              </a:rPr>
              <a:t>3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3296900" y="2971800"/>
            <a:ext cx="3810000" cy="1981200"/>
          </a:xfrm>
          <a:prstGeom prst="rect">
            <a:avLst/>
          </a:prstGeom>
          <a:solidFill>
            <a:srgbClr val="D22D40"/>
          </a:solidFill>
        </p:spPr>
      </p:sp>
      <p:sp>
        <p:nvSpPr>
          <p:cNvPr id="16" name="TextBox 16"/>
          <p:cNvSpPr txBox="1"/>
          <p:nvPr/>
        </p:nvSpPr>
        <p:spPr>
          <a:xfrm>
            <a:off x="13509271" y="3658600"/>
            <a:ext cx="3385258" cy="51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775" spc="305">
                <a:solidFill>
                  <a:srgbClr val="FFFFFF"/>
                </a:solidFill>
                <a:latin typeface="Montserrat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32071" y="6061075"/>
            <a:ext cx="300425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33% – kongruentní</a:t>
            </a:r>
          </a:p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jedna – dvě – tři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61171" y="6061075"/>
            <a:ext cx="300425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11% </a:t>
            </a:r>
          </a:p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jeden – dva – tři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99771" y="6061075"/>
            <a:ext cx="300425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10% </a:t>
            </a:r>
          </a:p>
          <a:p>
            <a:pPr algn="ctr">
              <a:lnSpc>
                <a:spcPts val="3450"/>
              </a:lnSpc>
            </a:pPr>
            <a:r>
              <a:rPr lang="en-US" sz="2300" spc="23">
                <a:solidFill>
                  <a:srgbClr val="003060"/>
                </a:solidFill>
                <a:latin typeface="Montserrat Bold"/>
              </a:rPr>
              <a:t>raz – dva – tři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59750" y="3558910"/>
            <a:ext cx="12968499" cy="31691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434358" y="4648468"/>
            <a:ext cx="13419284" cy="98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5"/>
              </a:lnSpc>
            </a:pPr>
            <a:r>
              <a:rPr lang="en-US" sz="6371" spc="471">
                <a:solidFill>
                  <a:srgbClr val="003060"/>
                </a:solidFill>
                <a:latin typeface="Montserrat Medium"/>
              </a:rPr>
              <a:t>Děkuji za pozornost!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203</Words>
  <Application>Microsoft Macintosh PowerPoint</Application>
  <PresentationFormat>Vlastní</PresentationFormat>
  <Paragraphs>49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Montserrat Extra-Light</vt:lpstr>
      <vt:lpstr>Arial</vt:lpstr>
      <vt:lpstr>Montserrat</vt:lpstr>
      <vt:lpstr>Montserrat Medium</vt:lpstr>
      <vt:lpstr>Montserrat Bold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Корпоративний брендинг</dc:title>
  <cp:lastModifiedBy>Anastasiia Liubka</cp:lastModifiedBy>
  <cp:revision>2</cp:revision>
  <dcterms:created xsi:type="dcterms:W3CDTF">2006-08-16T00:00:00Z</dcterms:created>
  <dcterms:modified xsi:type="dcterms:W3CDTF">2023-10-15T21:42:51Z</dcterms:modified>
  <dc:identifier>DAFxW_-3LzU</dc:identifier>
</cp:coreProperties>
</file>