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0-13T18:07:01.0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4084 9133 0</inkml:trace>
  <inkml:trace contextRef="#ctx0" brushRef="#br0" timeOffset="215">4084 9133 0,'50'0'256,"26"0"-247,26 0-4,-26 0 1,26 0 3,-1 0-2,-25 0 1,0 0-1,0 0 1,0 0-1,-25 0 2,0 0-3,0 0 1,-26 0 0,26 0 1,-1 0-1,-24 0 0,-1 0 8,26 0-5,-26 0 2,1 0-6,-1 0 3,0 0 14,1 0-2,-1 0-7,1 0 1,-52 0 403,-25 0-411,1 0 0,-1 0 1,-25 0 1,25 0-3,0 25 1,1-25 0,-1 0 1,0 0-1,26 0 0,-1 0 1,1 0-1,0 0 3,-1 0-5,-24 0 2,24 0 0,1 0 1,-1 0-1,1 0 0,0 0 2,-1 0-4,1 0 6,0 0-6,-1 0 9,1 0-6,0 0 15,-1 0-17,1 0 2,-1 0-1,26-25 6,-25 25-4,0 0-2,-1 0 0,1 0 2,0 0-3,-1 0 8,1 0 0,-1 0-5,1 0-1,0 0-1,-1 0 7,1 0 1,0 0 21,-1 0-19,1 0-4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A09BB-C86B-49F5-87CE-E10EA094F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6C300-9421-4428-9E61-D10BC5F34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71CF6C-7E8F-413A-B03A-D4BA10FF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116A96-CDF8-47E0-9C2A-8F99B8F1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9360D7-BC42-4807-88E0-FF1A4330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39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39971-F690-475E-9599-A8435012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A0FD1E-B0C3-4674-A0E3-3CD3082DB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6759EE-727F-433D-A5CB-9969F953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3A4BFF-5314-4C77-956C-975B9774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429F99-47F2-4D23-B7B4-19CF1A6B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65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3138219-FBB1-4C53-B901-BC90E923F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8A35C1-413D-4C25-88D3-75345C322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DF77D8-9145-48BE-B683-AEF6D4C53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E7941C-4477-4A67-A4AB-455ABD815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24077B-7FF1-45DB-A32D-7E87D6895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36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278A6-DA6B-420C-BB6D-5A3F6494F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DA8340-3246-4B3C-A5E6-222DED47D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65AA6E-5FF9-42E4-A293-408C62D9D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198DFF-702F-4B29-A84E-13CD48E0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4E52E6-DD30-4792-BA12-7703D9CF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8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6CE479-15BE-4366-B558-4588B771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8B2938-1FF2-4FE9-883A-2065438DD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D4671B-A984-40A7-A2BD-FC3CDA5D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4D96C6-EAC7-46B6-B605-DC13CBB5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C45972-6F0C-480C-9E85-6D433D932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88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4860F-483F-4208-BF3C-0F54ADB0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F10F7B-DEB5-4461-A0DE-04363093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1AE207-84B0-48F0-AC60-EE9D29DFC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EC2532-74AE-4593-8D79-690DDE19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B53C8D-7E3A-4881-BFB9-295A1094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0150EE-FEF6-41B5-9407-14E9F0AC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68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5B3E17-81C0-4D2E-AFE7-88446D71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B25B08-18DE-4220-AFE5-C845522C2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39ECD8-BCB1-4C99-A1A5-648E2DF12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B661204-C624-40BB-9F9D-3655790AF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97B79A-25D5-4186-9854-4AB8E2A0E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344169E-AEB8-4F8D-8307-BB452A71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1928756-216A-4BF4-85B8-4CD43291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62CAFC-8B05-450F-B9E9-77A9FE48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50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059DA-76B6-494A-8F1D-226FF8C9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F39E09-058B-4BA6-91B8-CD3F3798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453304-A2CE-4A02-B4F3-34F2AE81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C16F8E-EAD5-4260-99AA-52AC024B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06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FDDDF4-32D2-4051-A055-DAD8D07D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53D124-3834-4085-B304-F2779040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405D462-4EB2-4E0E-8D03-92D424C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60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D58B9-2498-4604-8BFC-65F91EDA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B41376-FF50-4038-8F58-6E8BBE69D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4E77EA-B363-4205-8BB0-A2D0FC5D2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58065C-8295-4E26-B61E-36C6E7A0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2140A1-397E-4CE2-8C29-F700C179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39214E-6DC6-4A47-9476-787B8DFC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77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455D5-8F8E-4D08-95EA-2C6A0C52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0DFDB8F-C898-45A0-9353-342BAACD7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F1A5474-0B58-4155-980D-8DF576B7A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B7BF4F-2AD5-4952-9F26-6E1294E8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78F29A-6B29-49AB-BE62-037A5CCAD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8F2617-4F00-4105-BB40-687883AA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4D0982A-521E-41AA-B803-766BAA00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B1A114-CBE7-48EA-BF03-309A20894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DFB781-5019-43B4-81EC-1C488BF03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AF253-BB34-4DAA-B493-335BDE20FD62}" type="datetimeFigureOut">
              <a:rPr lang="en-GB" smtClean="0"/>
              <a:t>12/10/2020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5BD77A-C7D4-412D-AD94-2A9A3CF26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7C8A24-83AD-4265-895B-F82BDCFFE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D4C4A-DE98-486C-8C8F-D40973676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28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emf"/><Relationship Id="rId5" Type="http://schemas.openxmlformats.org/officeDocument/2006/relationships/customXml" Target="../ink/ink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39AC6D3-9719-4891-8F16-D82876DAC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1397945"/>
            <a:ext cx="6105194" cy="203105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Seminar in Social Psychology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38D0451-DDC1-4FF3-90A6-2B9AF9180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3759200"/>
            <a:ext cx="6105194" cy="1700855"/>
          </a:xfrm>
        </p:spPr>
        <p:txBody>
          <a:bodyPr>
            <a:normAutofit/>
          </a:bodyPr>
          <a:lstStyle/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Seminar 1 (14</a:t>
            </a:r>
            <a:r>
              <a:rPr lang="en-GB" baseline="30000" dirty="0">
                <a:solidFill>
                  <a:srgbClr val="FFFFFF"/>
                </a:solidFill>
              </a:rPr>
              <a:t>th</a:t>
            </a:r>
            <a:r>
              <a:rPr lang="en-GB" dirty="0">
                <a:solidFill>
                  <a:srgbClr val="FFFFFF"/>
                </a:solidFill>
              </a:rPr>
              <a:t> October 2020): </a:t>
            </a:r>
          </a:p>
          <a:p>
            <a:r>
              <a:rPr lang="en-GB" dirty="0">
                <a:solidFill>
                  <a:srgbClr val="FFFFFF"/>
                </a:solidFill>
              </a:rPr>
              <a:t>To help or not to help?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170CC876-0C5A-4BE3-9FB2-77F77678BCFC}"/>
                  </a:ext>
                </a:extLst>
              </p14:cNvPr>
              <p14:cNvContentPartPr/>
              <p14:nvPr/>
            </p14:nvContentPartPr>
            <p14:xfrm>
              <a:off x="1451880" y="3287880"/>
              <a:ext cx="511920" cy="9360"/>
            </p14:xfrm>
          </p:contentPart>
        </mc:Choice>
        <mc:Fallback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170CC876-0C5A-4BE3-9FB2-77F77678BC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42520" y="3278520"/>
                <a:ext cx="530640" cy="28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967139A-CAD0-4F67-92C3-3B8F54931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7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65"/>
    </mc:Choice>
    <mc:Fallback>
      <p:transition spd="slow" advTm="45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BFE1AD3-B2BC-4567-8B4A-DCB8F9080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801"/>
            <a:ext cx="12188952" cy="521767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DE75AAD-F4A4-4ED2-9A2F-B2412F93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2759"/>
          <a:stretch/>
        </p:blipFill>
        <p:spPr>
          <a:xfrm flipV="1">
            <a:off x="2" y="0"/>
            <a:ext cx="12191999" cy="2235323"/>
          </a:xfrm>
          <a:custGeom>
            <a:avLst/>
            <a:gdLst>
              <a:gd name="connsiteX0" fmla="*/ 0 w 12191999"/>
              <a:gd name="connsiteY0" fmla="*/ 2235323 h 2235323"/>
              <a:gd name="connsiteX1" fmla="*/ 12191999 w 12191999"/>
              <a:gd name="connsiteY1" fmla="*/ 2235323 h 2235323"/>
              <a:gd name="connsiteX2" fmla="*/ 12191999 w 12191999"/>
              <a:gd name="connsiteY2" fmla="*/ 0 h 2235323"/>
              <a:gd name="connsiteX3" fmla="*/ 0 w 12191999"/>
              <a:gd name="connsiteY3" fmla="*/ 0 h 223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235323">
                <a:moveTo>
                  <a:pt x="0" y="2235323"/>
                </a:moveTo>
                <a:lnTo>
                  <a:pt x="12191999" y="2235323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003D6EC-1068-407A-ACB0-774F73837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104900"/>
            <a:ext cx="10684151" cy="47148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Short Essay Question 1</a:t>
            </a:r>
            <a:r>
              <a:rPr lang="en-GB" sz="3100" dirty="0">
                <a:solidFill>
                  <a:srgbClr val="FFFFFF"/>
                </a:solidFill>
              </a:rPr>
              <a:t> (500 words)</a:t>
            </a:r>
            <a:b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Imagine a situation of emergency: A man lying on the street by the tram station and you:</a:t>
            </a:r>
            <a:b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2700" dirty="0">
                <a:solidFill>
                  <a:srgbClr val="FFFFFF"/>
                </a:solidFill>
              </a:rPr>
              <a:t>getting off the tram surrounded by the other people rushing on the tram stop. 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2. Passing by with a group of another 5 friends</a:t>
            </a:r>
            <a:br>
              <a:rPr lang="en-US" sz="2700" dirty="0">
                <a:solidFill>
                  <a:srgbClr val="FFFFFF"/>
                </a:solidFill>
              </a:rPr>
            </a:b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3. Discuss: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 - your thoughts, actions and reasons for these actions using the information from the article </a:t>
            </a: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- the difference in these two situations </a:t>
            </a:r>
            <a:br>
              <a:rPr lang="en-US" sz="4600" dirty="0">
                <a:solidFill>
                  <a:srgbClr val="FFFFFF"/>
                </a:solidFill>
              </a:rPr>
            </a:br>
            <a:b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A20CE0B-92EC-45FD-8F68-38003D6D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586080"/>
            <a:ext cx="12191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8E7D921-6EAF-4752-9FAF-AA7E9C13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7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04"/>
    </mc:Choice>
    <mc:Fallback>
      <p:transition spd="slow" advTm="14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A0BC2C7-4742-4086-89FE-1C14CCB3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438" y="1385889"/>
            <a:ext cx="6955124" cy="408622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Reference:</a:t>
            </a:r>
            <a:r>
              <a:rPr lang="en-GB" sz="4000" dirty="0">
                <a:solidFill>
                  <a:srgbClr val="FFFFFF"/>
                </a:solidFill>
              </a:rPr>
              <a:t> </a:t>
            </a:r>
            <a:br>
              <a:rPr lang="en-GB" sz="4000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help or not to help</a:t>
            </a:r>
            <a:br>
              <a:rPr lang="en-GB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sz="40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Darley, J. M. &amp; Latane, B. (1968): Bystander intervention in emergencies. Diffusion of responsibility. Journal of Personality and Social Psychology, 8, 337-383.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A70765D-46B7-4BAA-88C2-C2D82E334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31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2014"/>
    </mc:Choice>
    <mc:Fallback>
      <p:transition spd="slow" advTm="42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191747-F577-41DD-A341-DF7DBB98E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FFFFFF"/>
                </a:solidFill>
              </a:rPr>
              <a:t>Background of the research studies on (emergency) helping behaviour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F7FBE-C6CC-422E-8AA1-67EA058E8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2458720"/>
            <a:ext cx="11480494" cy="432816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0000"/>
                </a:solidFill>
              </a:rPr>
              <a:t>Incident of Kitty Genovese in 1964 who was stabbed on the street in New York with 38 people standing </a:t>
            </a:r>
            <a:r>
              <a:rPr lang="cs-CZ" sz="2000" dirty="0" err="1">
                <a:solidFill>
                  <a:srgbClr val="000000"/>
                </a:solidFill>
              </a:rPr>
              <a:t>nearby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</a:rPr>
              <a:t>and witnessing the attack. </a:t>
            </a:r>
          </a:p>
          <a:p>
            <a:r>
              <a:rPr lang="en-GB" sz="2000" dirty="0">
                <a:solidFill>
                  <a:srgbClr val="000000"/>
                </a:solidFill>
              </a:rPr>
              <a:t>The attack lasted for 36 minutes</a:t>
            </a:r>
          </a:p>
          <a:p>
            <a:r>
              <a:rPr lang="en-GB" sz="2000" dirty="0">
                <a:solidFill>
                  <a:srgbClr val="000000"/>
                </a:solidFill>
              </a:rPr>
              <a:t>Only one witness initially yelled out of his window for the man to ‘leave the girl alone’ which helped for a short moment – attacker left but came back again and killed the victim.</a:t>
            </a:r>
          </a:p>
          <a:p>
            <a:r>
              <a:rPr lang="en-GB" sz="2000" dirty="0">
                <a:solidFill>
                  <a:srgbClr val="000000"/>
                </a:solidFill>
              </a:rPr>
              <a:t>Only one witness called the police who came immediately</a:t>
            </a:r>
          </a:p>
          <a:p>
            <a:r>
              <a:rPr lang="en-GB" sz="2000" dirty="0">
                <a:solidFill>
                  <a:srgbClr val="000000"/>
                </a:solidFill>
              </a:rPr>
              <a:t>One witnessing couple even moved two chairs closer to the window to watch the violence closely.</a:t>
            </a:r>
          </a:p>
          <a:p>
            <a:r>
              <a:rPr lang="en-GB" sz="2000" dirty="0">
                <a:solidFill>
                  <a:srgbClr val="000000"/>
                </a:solidFill>
              </a:rPr>
              <a:t>If the bystanders acted earlier, the victim could had survived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GB" sz="2000" b="1" dirty="0">
                <a:solidFill>
                  <a:srgbClr val="000000"/>
                </a:solidFill>
              </a:rPr>
              <a:t>-&gt;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b="1" dirty="0">
                <a:solidFill>
                  <a:srgbClr val="000000"/>
                </a:solidFill>
              </a:rPr>
              <a:t>The incident was shocking for the public and so discussed widely in terms of what caused the inaction of the bystanders that resulted in death of the victim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E966C53-4EE7-4873-A653-D95B3377C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48"/>
    </mc:Choice>
    <mc:Fallback>
      <p:transition spd="slow" advTm="17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37D0EEE-F974-4DDB-9829-4B2ED608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FFFFFF"/>
                </a:solidFill>
              </a:rPr>
              <a:t>Darley and Latane: Experiment on Diffusion of Responsibility in helping behaviour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B15E3F-4641-4B68-8CB7-DF1E60682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Hypothesis: </a:t>
            </a:r>
            <a:r>
              <a:rPr lang="en-GB" sz="2000" dirty="0">
                <a:solidFill>
                  <a:srgbClr val="000000"/>
                </a:solidFill>
              </a:rPr>
              <a:t>The more the number of bystanders in the incident of emergency increase, the greater is the belief that ‘someone else will help so I don’t need to’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000000"/>
                </a:solidFill>
              </a:rPr>
              <a:t>-&gt; Diffusion of Responsibility phenomena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000000"/>
                </a:solidFill>
              </a:rPr>
              <a:t>Experiment:</a:t>
            </a:r>
          </a:p>
          <a:p>
            <a:pPr marL="514350" indent="-514350">
              <a:buAutoNum type="arabicParenR"/>
            </a:pPr>
            <a:r>
              <a:rPr lang="en-GB" sz="2000" dirty="0">
                <a:solidFill>
                  <a:srgbClr val="000000"/>
                </a:solidFill>
              </a:rPr>
              <a:t>Research design:</a:t>
            </a:r>
          </a:p>
          <a:p>
            <a:pPr marL="514350" indent="-514350">
              <a:buAutoNum type="arabicParenR"/>
            </a:pPr>
            <a:r>
              <a:rPr lang="en-GB" sz="2000" dirty="0">
                <a:solidFill>
                  <a:srgbClr val="000000"/>
                </a:solidFill>
              </a:rPr>
              <a:t>Results</a:t>
            </a:r>
          </a:p>
          <a:p>
            <a:pPr marL="514350" indent="-514350">
              <a:buAutoNum type="arabicParenR"/>
            </a:pPr>
            <a:r>
              <a:rPr lang="en-GB" sz="2000" dirty="0">
                <a:solidFill>
                  <a:srgbClr val="000000"/>
                </a:solidFill>
              </a:rPr>
              <a:t>Discussion, Conclusions and Implications</a:t>
            </a:r>
          </a:p>
          <a:p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E7B5C7B-2439-4804-B686-CB5567C43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3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82"/>
    </mc:Choice>
    <mc:Fallback>
      <p:transition spd="slow" advTm="10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DD72E30-79C3-4BBF-A5F8-5A62D159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Experiment: Research design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4DE74-B39E-4AA7-9702-86306F2DE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49" y="419099"/>
            <a:ext cx="6791325" cy="6315075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GB" sz="2400" dirty="0">
                <a:solidFill>
                  <a:srgbClr val="000000"/>
                </a:solidFill>
              </a:rPr>
              <a:t>Simulating an event of emergency: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Students were asked to share their problems on the student’s life with other students honestly, through intercom, in a separate rooms from each other, 1 student would talk at the time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Group 1: Research participant believed to talk to 1 other student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Group 2: Research participant believed to talk to 3 other students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Group 3: Research participant believed to talk to 5 other students</a:t>
            </a:r>
          </a:p>
          <a:p>
            <a:pPr marL="457200" indent="-457200" algn="just"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Situation of emergency: </a:t>
            </a:r>
            <a:r>
              <a:rPr lang="cs-CZ" sz="2400" dirty="0" err="1">
                <a:solidFill>
                  <a:srgbClr val="000000"/>
                </a:solidFill>
              </a:rPr>
              <a:t>Acted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epileptic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 err="1">
                <a:solidFill>
                  <a:srgbClr val="000000"/>
                </a:solidFill>
              </a:rPr>
              <a:t>seizure</a:t>
            </a:r>
            <a:r>
              <a:rPr lang="en-GB" sz="2400" dirty="0">
                <a:solidFill>
                  <a:srgbClr val="000000"/>
                </a:solidFill>
              </a:rPr>
              <a:t> after 1 round – 2</a:t>
            </a:r>
            <a:r>
              <a:rPr lang="en-GB" sz="2400" baseline="30000" dirty="0">
                <a:solidFill>
                  <a:srgbClr val="000000"/>
                </a:solidFill>
              </a:rPr>
              <a:t>nd</a:t>
            </a:r>
            <a:r>
              <a:rPr lang="en-GB" sz="2400" dirty="0">
                <a:solidFill>
                  <a:srgbClr val="000000"/>
                </a:solidFill>
              </a:rPr>
              <a:t> shared talk of the participant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575AE21-4D5B-4FFC-8FBA-1824456DB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3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352"/>
    </mc:Choice>
    <mc:Fallback>
      <p:transition spd="slow" advTm="411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7BB935-F5B9-46B5-9381-CC606CF0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Experiment: Results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BAB48-5B2B-4704-82A7-73C2056FA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The more people were believed to be present, the more the % of reports of the incident -  </a:t>
            </a:r>
            <a:r>
              <a:rPr lang="en-GB" sz="2400" b="1" dirty="0">
                <a:solidFill>
                  <a:srgbClr val="000000"/>
                </a:solidFill>
              </a:rPr>
              <a:t>reported on time </a:t>
            </a:r>
            <a:r>
              <a:rPr lang="en-GB" sz="2400" dirty="0">
                <a:solidFill>
                  <a:srgbClr val="000000"/>
                </a:solidFill>
              </a:rPr>
              <a:t>to help effectively – decreased.</a:t>
            </a:r>
          </a:p>
          <a:p>
            <a:r>
              <a:rPr lang="en-GB" sz="2400" dirty="0">
                <a:solidFill>
                  <a:srgbClr val="000000"/>
                </a:solidFill>
              </a:rPr>
              <a:t>Group 1: Delay in reporting &lt; 1minute</a:t>
            </a:r>
          </a:p>
          <a:p>
            <a:r>
              <a:rPr lang="en-GB" sz="2400" dirty="0">
                <a:solidFill>
                  <a:srgbClr val="000000"/>
                </a:solidFill>
              </a:rPr>
              <a:t>Group 3: Delay in reporting &gt; 3minutes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The total number of </a:t>
            </a:r>
            <a:r>
              <a:rPr lang="en-GB" sz="2400" b="1" dirty="0">
                <a:solidFill>
                  <a:srgbClr val="000000"/>
                </a:solidFill>
              </a:rPr>
              <a:t>participants who reported the incident at all </a:t>
            </a:r>
            <a:r>
              <a:rPr lang="en-GB" sz="2400" dirty="0">
                <a:solidFill>
                  <a:srgbClr val="000000"/>
                </a:solidFill>
              </a:rPr>
              <a:t>differed in groups:</a:t>
            </a:r>
          </a:p>
          <a:p>
            <a:r>
              <a:rPr lang="en-GB" sz="2400" dirty="0">
                <a:solidFill>
                  <a:srgbClr val="000000"/>
                </a:solidFill>
              </a:rPr>
              <a:t>Group 1: 100% reported</a:t>
            </a:r>
          </a:p>
          <a:p>
            <a:r>
              <a:rPr lang="en-GB" sz="2400" dirty="0">
                <a:solidFill>
                  <a:srgbClr val="000000"/>
                </a:solidFill>
              </a:rPr>
              <a:t>Group 2:85% reported</a:t>
            </a:r>
          </a:p>
          <a:p>
            <a:r>
              <a:rPr lang="en-GB" sz="2400" dirty="0">
                <a:solidFill>
                  <a:srgbClr val="000000"/>
                </a:solidFill>
              </a:rPr>
              <a:t>Group 3:50% reported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33E2026-892F-44BA-8248-59B710BEF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8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38"/>
    </mc:Choice>
    <mc:Fallback>
      <p:transition spd="slow" advTm="166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A4B3FE0-8FE8-4A6E-A4CF-0E38FC03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Experiment: Discussion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23792E-A484-4C67-849B-F207A9A08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 lnSpcReduction="10000"/>
          </a:bodyPr>
          <a:lstStyle/>
          <a:p>
            <a:r>
              <a:rPr lang="en-GB" sz="2400" b="1" dirty="0">
                <a:solidFill>
                  <a:srgbClr val="000000"/>
                </a:solidFill>
              </a:rPr>
              <a:t>Difference is in the number of other people the participants believed were present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Phenomena of SOCIAL INFLUENCE: </a:t>
            </a:r>
            <a:r>
              <a:rPr lang="en-GB" sz="2400" dirty="0">
                <a:solidFill>
                  <a:srgbClr val="000000"/>
                </a:solidFill>
              </a:rPr>
              <a:t>Whenever behaviour is changed because of presence of others</a:t>
            </a:r>
          </a:p>
          <a:p>
            <a:r>
              <a:rPr lang="en-GB" sz="2400" dirty="0">
                <a:solidFill>
                  <a:srgbClr val="000000"/>
                </a:solidFill>
              </a:rPr>
              <a:t> Theory of </a:t>
            </a:r>
            <a:r>
              <a:rPr lang="en-GB" sz="2400" b="1" dirty="0">
                <a:solidFill>
                  <a:srgbClr val="FF0000"/>
                </a:solidFill>
              </a:rPr>
              <a:t>DIFFUSION OF RESPONSIBILITY: </a:t>
            </a:r>
            <a:r>
              <a:rPr lang="en-GB" sz="2400" dirty="0"/>
              <a:t>The more people in the group, the more the personal/individually-felt responsibility to help diffuse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EVALUATION APPREHENSION:</a:t>
            </a:r>
            <a:r>
              <a:rPr lang="en-GB" sz="2400" b="1" dirty="0"/>
              <a:t> </a:t>
            </a:r>
            <a:r>
              <a:rPr lang="en-GB" sz="2400" dirty="0"/>
              <a:t>A fear of being embarrassed if the provided help would not be accepted/would be inappropriate -&gt;hesitation to help.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4A63129-C26D-45A0-B0A6-F59364A49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057"/>
    </mc:Choice>
    <mc:Fallback>
      <p:transition spd="slow" advTm="34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0DABF77-F7EB-412F-9C97-E3E75B30F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FFFFFF"/>
                </a:solidFill>
              </a:rPr>
              <a:t>Gaps and Ethical Dilemmas of the Experiment - in the view of the 21</a:t>
            </a:r>
            <a:r>
              <a:rPr lang="en-GB" sz="4000" baseline="30000" dirty="0">
                <a:solidFill>
                  <a:srgbClr val="FFFFFF"/>
                </a:solidFill>
              </a:rPr>
              <a:t>st</a:t>
            </a:r>
            <a:r>
              <a:rPr lang="en-GB" sz="4000" dirty="0">
                <a:solidFill>
                  <a:srgbClr val="FFFFFF"/>
                </a:solidFill>
              </a:rPr>
              <a:t> Century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497318-8DA4-4AF2-86F3-D6734DDD7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0000"/>
                </a:solidFill>
              </a:rPr>
              <a:t>No. of participants unknown in the article</a:t>
            </a:r>
          </a:p>
          <a:p>
            <a:r>
              <a:rPr lang="en-GB" sz="2000" dirty="0">
                <a:solidFill>
                  <a:srgbClr val="000000"/>
                </a:solidFill>
              </a:rPr>
              <a:t>Ethics of the experiment with human beings x Full informant consent granted by research participants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</a:rPr>
              <a:t> - &gt;  Research participants vs. Research subjects (Fully informed active agents/participants of the research vs manipulated, non-informed passive subjects of the research experiment)</a:t>
            </a:r>
          </a:p>
          <a:p>
            <a:pPr marL="0" indent="0">
              <a:buNone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6AF5E36-8BB3-4F82-900F-5D77E1070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00"/>
    </mc:Choice>
    <mc:Fallback>
      <p:transition spd="slow" advTm="23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63C11A00-A2A3-417C-B33D-DC753ED7C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3964" r="3964" b="3964"/>
          <a:stretch>
            <a:fillRect/>
          </a:stretch>
        </p:blipFill>
        <p:spPr>
          <a:xfrm>
            <a:off x="0" y="1"/>
            <a:ext cx="12192000" cy="6857998"/>
          </a:xfrm>
          <a:custGeom>
            <a:avLst/>
            <a:gdLst>
              <a:gd name="connsiteX0" fmla="*/ 0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6857998 h 6857998"/>
              <a:gd name="connsiteX3" fmla="*/ 0 w 12192000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8">
                <a:moveTo>
                  <a:pt x="0" y="0"/>
                </a:moveTo>
                <a:lnTo>
                  <a:pt x="12192000" y="0"/>
                </a:lnTo>
                <a:lnTo>
                  <a:pt x="12192000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7D2B0D9-6BB1-4CAB-8AD3-467636A3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187" y="495632"/>
            <a:ext cx="6955124" cy="1066802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FFFFFF"/>
                </a:solidFill>
              </a:rPr>
              <a:t>Implications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A700E9-2502-434E-8BB3-52944895F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37" y="1666875"/>
            <a:ext cx="6955124" cy="3762376"/>
          </a:xfrm>
        </p:spPr>
        <p:txBody>
          <a:bodyPr anchor="t">
            <a:normAutofit/>
          </a:bodyPr>
          <a:lstStyle/>
          <a:p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>
                <a:solidFill>
                  <a:srgbClr val="FFFFFF"/>
                </a:solidFill>
              </a:rPr>
              <a:t>5 STEPS IN PROCESS OF (EMERGENCY) HELPING BEHAVIOUR</a:t>
            </a:r>
          </a:p>
          <a:p>
            <a:r>
              <a:rPr lang="en-GB" sz="2400" dirty="0">
                <a:solidFill>
                  <a:srgbClr val="FFFFFF"/>
                </a:solidFill>
              </a:rPr>
              <a:t>Examples and further research</a:t>
            </a:r>
            <a:r>
              <a:rPr lang="cs-CZ" sz="2400" dirty="0">
                <a:solidFill>
                  <a:srgbClr val="FFFFFF"/>
                </a:solidFill>
              </a:rPr>
              <a:t>:</a:t>
            </a:r>
            <a:endParaRPr lang="en-GB" sz="2400" dirty="0">
              <a:solidFill>
                <a:srgbClr val="FFFFFF"/>
              </a:solidFill>
            </a:endParaRPr>
          </a:p>
          <a:p>
            <a:r>
              <a:rPr lang="en-GB" sz="2400" dirty="0">
                <a:solidFill>
                  <a:srgbClr val="FFFFFF"/>
                </a:solidFill>
              </a:rPr>
              <a:t>Behaviour in the </a:t>
            </a:r>
            <a:r>
              <a:rPr lang="en-GB" sz="2400" b="1" dirty="0">
                <a:solidFill>
                  <a:srgbClr val="FF0000"/>
                </a:solidFill>
              </a:rPr>
              <a:t>Group of detached people </a:t>
            </a:r>
            <a:r>
              <a:rPr lang="en-GB" sz="2400" dirty="0">
                <a:solidFill>
                  <a:srgbClr val="FFFFFF"/>
                </a:solidFill>
              </a:rPr>
              <a:t>vs. </a:t>
            </a:r>
            <a:r>
              <a:rPr lang="en-GB" sz="2400" b="1" dirty="0">
                <a:solidFill>
                  <a:srgbClr val="FF0000"/>
                </a:solidFill>
              </a:rPr>
              <a:t>Group of closer people </a:t>
            </a:r>
            <a:r>
              <a:rPr lang="en-GB" sz="2400" dirty="0">
                <a:solidFill>
                  <a:srgbClr val="FFFFFF"/>
                </a:solidFill>
              </a:rPr>
              <a:t>(communicating at some sort of mode) </a:t>
            </a:r>
          </a:p>
          <a:p>
            <a:r>
              <a:rPr lang="en-GB" sz="2400" dirty="0">
                <a:solidFill>
                  <a:srgbClr val="FFFFFF"/>
                </a:solidFill>
              </a:rPr>
              <a:t>Conclusions: Make your own conclusions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A9377C0-C318-40B2-92CB-39A4CEB7B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42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17659"/>
    </mc:Choice>
    <mc:Fallback>
      <p:transition spd="slow" advTm="31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722</Words>
  <Application>Microsoft Office PowerPoint</Application>
  <PresentationFormat>Širokoúhlá obrazovka</PresentationFormat>
  <Paragraphs>52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Aharoni</vt:lpstr>
      <vt:lpstr>Arial</vt:lpstr>
      <vt:lpstr>Calibri</vt:lpstr>
      <vt:lpstr>Calibri Light</vt:lpstr>
      <vt:lpstr>Motiv Office</vt:lpstr>
      <vt:lpstr>Seminar in Social Psychology </vt:lpstr>
      <vt:lpstr>Reference:  To help or not to help Darley, J. M. &amp; Latane, B. (1968): Bystander intervention in emergencies. Diffusion of responsibility. Journal of Personality and Social Psychology, 8, 337-383.</vt:lpstr>
      <vt:lpstr>Background of the research studies on (emergency) helping behaviour</vt:lpstr>
      <vt:lpstr>Darley and Latane: Experiment on Diffusion of Responsibility in helping behaviour</vt:lpstr>
      <vt:lpstr>Experiment: Research design</vt:lpstr>
      <vt:lpstr>Experiment: Results</vt:lpstr>
      <vt:lpstr>Experiment: Discussion </vt:lpstr>
      <vt:lpstr>Gaps and Ethical Dilemmas of the Experiment - in the view of the 21st Century</vt:lpstr>
      <vt:lpstr>Implications</vt:lpstr>
      <vt:lpstr>Short Essay Question 1 (500 words) Imagine a situation of emergency: A man lying on the street by the tram station and you: 1. getting off the tram surrounded by the other people rushing on the tram stop.  2. Passing by with a group of another 5 friends  3. Discuss:  - your thoughts, actions and reasons for these actions using the information from the article  - the difference in these two situations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 in Social Psychology </dc:title>
  <dc:creator>Tereza Tereza</dc:creator>
  <cp:lastModifiedBy>Tereza Tereza</cp:lastModifiedBy>
  <cp:revision>21</cp:revision>
  <dcterms:created xsi:type="dcterms:W3CDTF">2020-10-12T12:00:58Z</dcterms:created>
  <dcterms:modified xsi:type="dcterms:W3CDTF">2020-10-13T19:15:13Z</dcterms:modified>
</cp:coreProperties>
</file>