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3" r:id="rId7"/>
    <p:sldId id="259"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49" autoAdjust="0"/>
    <p:restoredTop sz="94660"/>
  </p:normalViewPr>
  <p:slideViewPr>
    <p:cSldViewPr snapToGrid="0">
      <p:cViewPr>
        <p:scale>
          <a:sx n="80" d="100"/>
          <a:sy n="80" d="100"/>
        </p:scale>
        <p:origin x="444"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E" dirty="0"/>
              <a:t>Seminar in Social Psychology</a:t>
            </a:r>
          </a:p>
        </p:txBody>
      </p:sp>
      <p:sp>
        <p:nvSpPr>
          <p:cNvPr id="3" name="Subtitle 2"/>
          <p:cNvSpPr>
            <a:spLocks noGrp="1"/>
          </p:cNvSpPr>
          <p:nvPr>
            <p:ph type="subTitle" idx="1"/>
          </p:nvPr>
        </p:nvSpPr>
        <p:spPr>
          <a:xfrm>
            <a:off x="2589213" y="4777379"/>
            <a:ext cx="8915399" cy="1823446"/>
          </a:xfrm>
        </p:spPr>
        <p:txBody>
          <a:bodyPr>
            <a:normAutofit fontScale="92500"/>
          </a:bodyPr>
          <a:lstStyle/>
          <a:p>
            <a:pPr algn="ctr"/>
            <a:r>
              <a:rPr lang="en-IE" dirty="0"/>
              <a:t> </a:t>
            </a:r>
          </a:p>
          <a:p>
            <a:pPr algn="ctr"/>
            <a:r>
              <a:rPr lang="en-IE" sz="3200" dirty="0"/>
              <a:t>7.10. 2020: Introduction</a:t>
            </a:r>
            <a:r>
              <a:rPr lang="cs-CZ" sz="3200" dirty="0"/>
              <a:t>, </a:t>
            </a:r>
            <a:r>
              <a:rPr lang="cs-CZ" sz="3200" dirty="0" err="1"/>
              <a:t>content</a:t>
            </a:r>
            <a:r>
              <a:rPr lang="en-IE" sz="3200" dirty="0"/>
              <a:t> and structure</a:t>
            </a:r>
            <a:endParaRPr lang="cs-CZ" sz="3200" dirty="0"/>
          </a:p>
          <a:p>
            <a:pPr algn="ctr"/>
            <a:r>
              <a:rPr lang="cs-CZ" sz="3200" dirty="0"/>
              <a:t>Dr. Tereza Brumovská</a:t>
            </a:r>
            <a:endParaRPr lang="en-IE" sz="3200" dirty="0"/>
          </a:p>
        </p:txBody>
      </p:sp>
    </p:spTree>
    <p:extLst>
      <p:ext uri="{BB962C8B-B14F-4D97-AF65-F5344CB8AC3E}">
        <p14:creationId xmlns:p14="http://schemas.microsoft.com/office/powerpoint/2010/main" val="2162322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8209" y="160086"/>
            <a:ext cx="8911687" cy="808905"/>
          </a:xfrm>
        </p:spPr>
        <p:txBody>
          <a:bodyPr/>
          <a:lstStyle/>
          <a:p>
            <a:pPr algn="ctr"/>
            <a:r>
              <a:rPr lang="en-IE" dirty="0"/>
              <a:t>Welcome to the Seminar</a:t>
            </a:r>
          </a:p>
        </p:txBody>
      </p:sp>
      <p:sp>
        <p:nvSpPr>
          <p:cNvPr id="3" name="Content Placeholder 2"/>
          <p:cNvSpPr>
            <a:spLocks noGrp="1"/>
          </p:cNvSpPr>
          <p:nvPr>
            <p:ph idx="1"/>
          </p:nvPr>
        </p:nvSpPr>
        <p:spPr>
          <a:xfrm>
            <a:off x="1574359" y="968991"/>
            <a:ext cx="10312842" cy="5759355"/>
          </a:xfrm>
        </p:spPr>
        <p:txBody>
          <a:bodyPr>
            <a:normAutofit/>
          </a:bodyPr>
          <a:lstStyle/>
          <a:p>
            <a:r>
              <a:rPr lang="en-IE" dirty="0"/>
              <a:t>Seminar is structured as a tool for CESS in social psychology:</a:t>
            </a:r>
          </a:p>
          <a:p>
            <a:pPr marL="0" indent="0">
              <a:buNone/>
            </a:pPr>
            <a:endParaRPr lang="en-IE" dirty="0"/>
          </a:p>
          <a:p>
            <a:r>
              <a:rPr lang="en-IE" b="1" dirty="0"/>
              <a:t>Work with the recommended literature: </a:t>
            </a:r>
            <a:r>
              <a:rPr lang="en-IE" dirty="0"/>
              <a:t>Your reading,</a:t>
            </a:r>
            <a:r>
              <a:rPr lang="en-IE" b="1" dirty="0"/>
              <a:t> </a:t>
            </a:r>
            <a:r>
              <a:rPr lang="en-IE" dirty="0"/>
              <a:t>commented </a:t>
            </a:r>
            <a:r>
              <a:rPr lang="en-IE" dirty="0" err="1"/>
              <a:t>ppt</a:t>
            </a:r>
            <a:r>
              <a:rPr lang="en-IE" dirty="0"/>
              <a:t> presentations (available in Moodle night before the seminar)</a:t>
            </a:r>
          </a:p>
          <a:p>
            <a:pPr marL="0" indent="0">
              <a:buNone/>
            </a:pPr>
            <a:endParaRPr lang="en-IE" dirty="0"/>
          </a:p>
          <a:p>
            <a:r>
              <a:rPr lang="en-IE" b="1" dirty="0"/>
              <a:t>Written exercise – 500 words on the question related to the text </a:t>
            </a:r>
            <a:r>
              <a:rPr lang="en-IE" dirty="0"/>
              <a:t>(part of your assessment) – each seminar will have time for this short paper after </a:t>
            </a:r>
            <a:r>
              <a:rPr lang="en-IE" dirty="0" err="1"/>
              <a:t>ppt</a:t>
            </a:r>
            <a:r>
              <a:rPr lang="en-IE" dirty="0"/>
              <a:t> presentation. </a:t>
            </a:r>
          </a:p>
          <a:p>
            <a:pPr marL="0" indent="0">
              <a:buNone/>
            </a:pPr>
            <a:endParaRPr lang="en-IE" dirty="0"/>
          </a:p>
          <a:p>
            <a:r>
              <a:rPr lang="en-IE" b="1" dirty="0"/>
              <a:t>3 Webinars: </a:t>
            </a:r>
            <a:r>
              <a:rPr lang="en-IE" dirty="0"/>
              <a:t>Live discussion and Q&amp;A session on the texts, your feedback (4</a:t>
            </a:r>
            <a:r>
              <a:rPr lang="en-IE" baseline="30000" dirty="0"/>
              <a:t>th</a:t>
            </a:r>
            <a:r>
              <a:rPr lang="en-IE" dirty="0"/>
              <a:t> November, 25th November, 9</a:t>
            </a:r>
            <a:r>
              <a:rPr lang="en-IE" baseline="30000" dirty="0"/>
              <a:t>th</a:t>
            </a:r>
            <a:r>
              <a:rPr lang="en-IE" dirty="0"/>
              <a:t> December) </a:t>
            </a:r>
          </a:p>
          <a:p>
            <a:pPr marL="0" indent="0">
              <a:buNone/>
            </a:pPr>
            <a:endParaRPr lang="en-IE" dirty="0"/>
          </a:p>
          <a:p>
            <a:r>
              <a:rPr lang="en-IE" b="1" dirty="0"/>
              <a:t>Essay of 2000 words </a:t>
            </a:r>
            <a:r>
              <a:rPr lang="en-IE" dirty="0"/>
              <a:t>with questions released on the Webinar on </a:t>
            </a:r>
            <a:r>
              <a:rPr lang="en-IE" b="1" dirty="0"/>
              <a:t>9</a:t>
            </a:r>
            <a:r>
              <a:rPr lang="en-IE" b="1" baseline="30000" dirty="0"/>
              <a:t>th</a:t>
            </a:r>
            <a:r>
              <a:rPr lang="en-IE" b="1" dirty="0"/>
              <a:t> December </a:t>
            </a:r>
            <a:r>
              <a:rPr lang="en-IE" dirty="0"/>
              <a:t>and </a:t>
            </a:r>
            <a:r>
              <a:rPr lang="en-IE" b="1" dirty="0">
                <a:solidFill>
                  <a:srgbClr val="FF0000"/>
                </a:solidFill>
              </a:rPr>
              <a:t>deadline on 16</a:t>
            </a:r>
            <a:r>
              <a:rPr lang="en-IE" b="1" baseline="30000" dirty="0">
                <a:solidFill>
                  <a:srgbClr val="FF0000"/>
                </a:solidFill>
              </a:rPr>
              <a:t>th</a:t>
            </a:r>
            <a:r>
              <a:rPr lang="en-IE" b="1" dirty="0">
                <a:solidFill>
                  <a:srgbClr val="FF0000"/>
                </a:solidFill>
              </a:rPr>
              <a:t> December.</a:t>
            </a:r>
          </a:p>
          <a:p>
            <a:pPr marL="0" indent="0">
              <a:buNone/>
            </a:pPr>
            <a:endParaRPr lang="en-IE" b="1" dirty="0">
              <a:solidFill>
                <a:srgbClr val="FF0000"/>
              </a:solidFill>
            </a:endParaRPr>
          </a:p>
          <a:p>
            <a:r>
              <a:rPr lang="en-IE" dirty="0"/>
              <a:t>Individual feedback on your Essay and space for your feedback on 6</a:t>
            </a:r>
            <a:r>
              <a:rPr lang="en-IE" baseline="30000" dirty="0"/>
              <a:t>th</a:t>
            </a:r>
            <a:r>
              <a:rPr lang="en-IE" dirty="0"/>
              <a:t> January (Live Webinar) </a:t>
            </a:r>
          </a:p>
          <a:p>
            <a:pPr marL="0" indent="0">
              <a:buNone/>
            </a:pPr>
            <a:endParaRPr lang="en-IE" dirty="0"/>
          </a:p>
          <a:p>
            <a:endParaRPr lang="en-IE" dirty="0"/>
          </a:p>
        </p:txBody>
      </p:sp>
    </p:spTree>
    <p:extLst>
      <p:ext uri="{BB962C8B-B14F-4D97-AF65-F5344CB8AC3E}">
        <p14:creationId xmlns:p14="http://schemas.microsoft.com/office/powerpoint/2010/main" val="911547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9366" y="109182"/>
            <a:ext cx="10772633" cy="6387152"/>
          </a:xfrm>
        </p:spPr>
        <p:txBody>
          <a:bodyPr>
            <a:normAutofit fontScale="85000" lnSpcReduction="10000"/>
          </a:bodyPr>
          <a:lstStyle/>
          <a:p>
            <a:pPr marL="0" indent="0">
              <a:buNone/>
            </a:pPr>
            <a:r>
              <a:rPr lang="en-IE" b="1" dirty="0"/>
              <a:t>Work with the literature:</a:t>
            </a:r>
            <a:endParaRPr lang="en-IE" dirty="0"/>
          </a:p>
          <a:p>
            <a:r>
              <a:rPr lang="en-IE" dirty="0"/>
              <a:t>1)     Darley, J. M. - </a:t>
            </a:r>
            <a:r>
              <a:rPr lang="en-IE" dirty="0" err="1"/>
              <a:t>Latané</a:t>
            </a:r>
            <a:r>
              <a:rPr lang="en-IE" dirty="0"/>
              <a:t>, B. (1968): </a:t>
            </a:r>
            <a:r>
              <a:rPr lang="en-IE" b="1" dirty="0"/>
              <a:t>Bystander intervention in emergencies: Diffusion of responsibility. </a:t>
            </a:r>
            <a:r>
              <a:rPr lang="en-IE" i="1" dirty="0"/>
              <a:t>Journal of Personality and Social psychology</a:t>
            </a:r>
            <a:r>
              <a:rPr lang="en-IE" dirty="0"/>
              <a:t>, 1968 (8), 4, pp. </a:t>
            </a:r>
            <a:r>
              <a:rPr lang="en-IE" b="1" dirty="0"/>
              <a:t>377-383.</a:t>
            </a:r>
            <a:r>
              <a:rPr lang="en-IE" dirty="0"/>
              <a:t> </a:t>
            </a:r>
          </a:p>
          <a:p>
            <a:pPr>
              <a:buFont typeface="Wingdings" panose="05000000000000000000" pitchFamily="2" charset="2"/>
              <a:buChar char="§"/>
            </a:pPr>
            <a:r>
              <a:rPr lang="en-IE" b="1" dirty="0"/>
              <a:t>Seminar on 14.10.2020: Presentation with comments on the text plus exercise (500 Words, part of your assessment). </a:t>
            </a:r>
          </a:p>
          <a:p>
            <a:pPr marL="0" indent="0">
              <a:buNone/>
            </a:pPr>
            <a:endParaRPr lang="en-IE" b="1" dirty="0"/>
          </a:p>
          <a:p>
            <a:r>
              <a:rPr lang="en-IE" dirty="0"/>
              <a:t>2)      </a:t>
            </a:r>
            <a:r>
              <a:rPr lang="en-IE" dirty="0" err="1"/>
              <a:t>Tajfel</a:t>
            </a:r>
            <a:r>
              <a:rPr lang="en-IE" dirty="0"/>
              <a:t>, </a:t>
            </a:r>
            <a:r>
              <a:rPr lang="en-IE" dirty="0" err="1"/>
              <a:t>H.,Turner</a:t>
            </a:r>
            <a:r>
              <a:rPr lang="en-IE" dirty="0"/>
              <a:t>, J.C.</a:t>
            </a:r>
            <a:r>
              <a:rPr lang="en-IE" b="1" dirty="0"/>
              <a:t> The social identity theory of intergroup behaviour (The theory of intergroup conflict, </a:t>
            </a:r>
            <a:r>
              <a:rPr lang="en-IE" dirty="0"/>
              <a:t>,1979). In </a:t>
            </a:r>
            <a:r>
              <a:rPr lang="en-IE" dirty="0" err="1"/>
              <a:t>Jost</a:t>
            </a:r>
            <a:r>
              <a:rPr lang="en-IE" dirty="0"/>
              <a:t>, J. T. (Ed); </a:t>
            </a:r>
            <a:r>
              <a:rPr lang="en-IE" dirty="0" err="1"/>
              <a:t>Sidanius</a:t>
            </a:r>
            <a:r>
              <a:rPr lang="en-IE" dirty="0"/>
              <a:t>, J. (Ed), (2004). Political psychology: Key readings. Key readings in social psychology., (pp. </a:t>
            </a:r>
            <a:r>
              <a:rPr lang="en-IE" b="1" dirty="0"/>
              <a:t>276-293</a:t>
            </a:r>
            <a:r>
              <a:rPr lang="en-IE" dirty="0"/>
              <a:t>). New York, NY, US: Psychology Press. </a:t>
            </a:r>
          </a:p>
          <a:p>
            <a:pPr>
              <a:buFont typeface="Wingdings" panose="05000000000000000000" pitchFamily="2" charset="2"/>
              <a:buChar char="§"/>
            </a:pPr>
            <a:r>
              <a:rPr lang="en-IE" b="1" dirty="0"/>
              <a:t>Seminar on 21.10.2020 with commented </a:t>
            </a:r>
            <a:r>
              <a:rPr lang="en-IE" b="1" dirty="0" err="1"/>
              <a:t>ppt</a:t>
            </a:r>
            <a:r>
              <a:rPr lang="en-IE" b="1" dirty="0"/>
              <a:t> presentation and exercise (500 words, part of your assessment).</a:t>
            </a:r>
          </a:p>
          <a:p>
            <a:pPr marL="0" indent="0" algn="ctr">
              <a:buNone/>
            </a:pPr>
            <a:r>
              <a:rPr lang="en-IE" b="1" dirty="0">
                <a:solidFill>
                  <a:srgbClr val="FF0000"/>
                </a:solidFill>
              </a:rPr>
              <a:t>Webinar 4</a:t>
            </a:r>
            <a:r>
              <a:rPr lang="en-IE" b="1" baseline="30000" dirty="0">
                <a:solidFill>
                  <a:srgbClr val="FF0000"/>
                </a:solidFill>
              </a:rPr>
              <a:t>th</a:t>
            </a:r>
            <a:r>
              <a:rPr lang="en-IE" b="1" dirty="0">
                <a:solidFill>
                  <a:srgbClr val="FF0000"/>
                </a:solidFill>
              </a:rPr>
              <a:t> November</a:t>
            </a:r>
          </a:p>
          <a:p>
            <a:r>
              <a:rPr lang="en-IE" dirty="0"/>
              <a:t>3)      Milgram, S. (1992): </a:t>
            </a:r>
            <a:r>
              <a:rPr lang="en-IE" b="1" dirty="0"/>
              <a:t>The individual and authority</a:t>
            </a:r>
            <a:r>
              <a:rPr lang="en-IE" dirty="0"/>
              <a:t>. In S. Milgram, </a:t>
            </a:r>
            <a:r>
              <a:rPr lang="en-IE" i="1" dirty="0"/>
              <a:t>The individual in a social world. Essays and experiments. (</a:t>
            </a:r>
            <a:r>
              <a:rPr lang="en-IE" b="1" i="1" dirty="0"/>
              <a:t>125-190</a:t>
            </a:r>
            <a:r>
              <a:rPr lang="en-IE" i="1" dirty="0"/>
              <a:t>),</a:t>
            </a:r>
            <a:r>
              <a:rPr lang="en-IE" dirty="0"/>
              <a:t> 2nd </a:t>
            </a:r>
            <a:r>
              <a:rPr lang="en-IE" dirty="0" err="1"/>
              <a:t>ed</a:t>
            </a:r>
            <a:r>
              <a:rPr lang="en-IE" dirty="0"/>
              <a:t> New York: Mc </a:t>
            </a:r>
            <a:r>
              <a:rPr lang="en-IE" dirty="0" err="1"/>
              <a:t>Graw</a:t>
            </a:r>
            <a:r>
              <a:rPr lang="en-IE" dirty="0"/>
              <a:t>-Hill. </a:t>
            </a:r>
          </a:p>
          <a:p>
            <a:pPr>
              <a:buFont typeface="Wingdings" panose="05000000000000000000" pitchFamily="2" charset="2"/>
              <a:buChar char="§"/>
            </a:pPr>
            <a:r>
              <a:rPr lang="en-IE" b="1" dirty="0"/>
              <a:t>11</a:t>
            </a:r>
            <a:r>
              <a:rPr lang="en-IE" b="1" baseline="30000" dirty="0"/>
              <a:t>th</a:t>
            </a:r>
            <a:r>
              <a:rPr lang="en-IE" b="1" dirty="0"/>
              <a:t> and 18</a:t>
            </a:r>
            <a:r>
              <a:rPr lang="en-IE" b="1" baseline="30000" dirty="0"/>
              <a:t>th</a:t>
            </a:r>
            <a:r>
              <a:rPr lang="en-IE" b="1" dirty="0"/>
              <a:t> November: 2 ppt presentations and </a:t>
            </a:r>
            <a:r>
              <a:rPr lang="cs-CZ" b="1" dirty="0"/>
              <a:t>1 </a:t>
            </a:r>
            <a:r>
              <a:rPr lang="en-IE" b="1" dirty="0"/>
              <a:t>written exercise on 500 words (part of your assessment) </a:t>
            </a:r>
          </a:p>
          <a:p>
            <a:pPr marL="0" indent="0" algn="ctr">
              <a:buNone/>
            </a:pPr>
            <a:r>
              <a:rPr lang="en-IE" b="1" dirty="0">
                <a:solidFill>
                  <a:srgbClr val="FF0000"/>
                </a:solidFill>
              </a:rPr>
              <a:t>WEBINAR 25</a:t>
            </a:r>
            <a:r>
              <a:rPr lang="en-IE" b="1" baseline="30000" dirty="0">
                <a:solidFill>
                  <a:srgbClr val="FF0000"/>
                </a:solidFill>
              </a:rPr>
              <a:t>th</a:t>
            </a:r>
            <a:r>
              <a:rPr lang="en-IE" b="1" dirty="0">
                <a:solidFill>
                  <a:srgbClr val="FF0000"/>
                </a:solidFill>
              </a:rPr>
              <a:t> November</a:t>
            </a:r>
          </a:p>
          <a:p>
            <a:r>
              <a:rPr lang="en-IE" dirty="0"/>
              <a:t>4)  Zimbardo, P. (2007): </a:t>
            </a:r>
            <a:r>
              <a:rPr lang="en-IE" b="1" i="1" dirty="0"/>
              <a:t>The Lucifer effect. How good people turn evil</a:t>
            </a:r>
            <a:r>
              <a:rPr lang="en-IE" b="1" dirty="0"/>
              <a:t>. </a:t>
            </a:r>
            <a:r>
              <a:rPr lang="en-IE" dirty="0"/>
              <a:t>London: </a:t>
            </a:r>
            <a:r>
              <a:rPr lang="en-IE" dirty="0" err="1"/>
              <a:t>Ebury</a:t>
            </a:r>
            <a:r>
              <a:rPr lang="en-IE" dirty="0"/>
              <a:t> Publishing. (</a:t>
            </a:r>
            <a:r>
              <a:rPr lang="en-IE" b="1" dirty="0"/>
              <a:t>258-323; 444- 491</a:t>
            </a:r>
            <a:r>
              <a:rPr lang="en-IE" dirty="0"/>
              <a:t>. Chapter 12, 13 and 16).  Pennington, D. </a:t>
            </a:r>
          </a:p>
          <a:p>
            <a:pPr>
              <a:buFont typeface="Wingdings" panose="05000000000000000000" pitchFamily="2" charset="2"/>
              <a:buChar char="§"/>
            </a:pPr>
            <a:r>
              <a:rPr lang="en-IE" b="1" dirty="0"/>
              <a:t>2</a:t>
            </a:r>
            <a:r>
              <a:rPr lang="en-IE" b="1" baseline="30000" dirty="0"/>
              <a:t>nd</a:t>
            </a:r>
            <a:r>
              <a:rPr lang="en-IE" b="1" dirty="0"/>
              <a:t> December: </a:t>
            </a:r>
            <a:r>
              <a:rPr lang="en-IE" b="1" dirty="0" err="1"/>
              <a:t>Ppt</a:t>
            </a:r>
            <a:r>
              <a:rPr lang="en-IE" b="1" dirty="0"/>
              <a:t> presentation and last written assessment of 500 words</a:t>
            </a:r>
          </a:p>
          <a:p>
            <a:pPr marL="0" indent="0" algn="ctr">
              <a:buNone/>
            </a:pPr>
            <a:r>
              <a:rPr lang="en-IE" b="1" dirty="0">
                <a:solidFill>
                  <a:srgbClr val="FF0000"/>
                </a:solidFill>
              </a:rPr>
              <a:t>Webinar 9</a:t>
            </a:r>
            <a:r>
              <a:rPr lang="en-IE" b="1" baseline="30000" dirty="0">
                <a:solidFill>
                  <a:srgbClr val="FF0000"/>
                </a:solidFill>
              </a:rPr>
              <a:t>th</a:t>
            </a:r>
            <a:r>
              <a:rPr lang="en-IE" b="1" dirty="0">
                <a:solidFill>
                  <a:srgbClr val="FF0000"/>
                </a:solidFill>
              </a:rPr>
              <a:t> December</a:t>
            </a:r>
          </a:p>
          <a:p>
            <a:pPr algn="ctr"/>
            <a:r>
              <a:rPr lang="en-IE" b="1" dirty="0">
                <a:solidFill>
                  <a:srgbClr val="FF0000"/>
                </a:solidFill>
              </a:rPr>
              <a:t>16</a:t>
            </a:r>
            <a:r>
              <a:rPr lang="en-IE" b="1" baseline="30000" dirty="0">
                <a:solidFill>
                  <a:srgbClr val="FF0000"/>
                </a:solidFill>
              </a:rPr>
              <a:t>th</a:t>
            </a:r>
            <a:r>
              <a:rPr lang="en-IE" b="1" dirty="0">
                <a:solidFill>
                  <a:srgbClr val="FF0000"/>
                </a:solidFill>
              </a:rPr>
              <a:t> December: Essay DEADLINE: 2000 words </a:t>
            </a:r>
          </a:p>
          <a:p>
            <a:pPr marL="0" indent="0">
              <a:buNone/>
            </a:pPr>
            <a:endParaRPr lang="en-IE" dirty="0"/>
          </a:p>
          <a:p>
            <a:pPr marL="0" indent="0">
              <a:buNone/>
            </a:pPr>
            <a:endParaRPr lang="en-IE" dirty="0"/>
          </a:p>
          <a:p>
            <a:endParaRPr lang="en-IE" dirty="0"/>
          </a:p>
        </p:txBody>
      </p:sp>
    </p:spTree>
    <p:extLst>
      <p:ext uri="{BB962C8B-B14F-4D97-AF65-F5344CB8AC3E}">
        <p14:creationId xmlns:p14="http://schemas.microsoft.com/office/powerpoint/2010/main" val="3766775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975" y="116007"/>
            <a:ext cx="8911687" cy="1280890"/>
          </a:xfrm>
        </p:spPr>
        <p:txBody>
          <a:bodyPr/>
          <a:lstStyle/>
          <a:p>
            <a:pPr algn="ctr"/>
            <a:r>
              <a:rPr lang="en-IE" dirty="0"/>
              <a:t>Value of short assessment papers</a:t>
            </a:r>
          </a:p>
        </p:txBody>
      </p:sp>
      <p:sp>
        <p:nvSpPr>
          <p:cNvPr id="3" name="Content Placeholder 2"/>
          <p:cNvSpPr>
            <a:spLocks noGrp="1"/>
          </p:cNvSpPr>
          <p:nvPr>
            <p:ph idx="1"/>
          </p:nvPr>
        </p:nvSpPr>
        <p:spPr>
          <a:xfrm>
            <a:off x="1992573" y="1390650"/>
            <a:ext cx="9880979" cy="5351343"/>
          </a:xfrm>
        </p:spPr>
        <p:txBody>
          <a:bodyPr>
            <a:normAutofit/>
          </a:bodyPr>
          <a:lstStyle/>
          <a:p>
            <a:pPr marL="0" indent="0">
              <a:buNone/>
            </a:pPr>
            <a:endParaRPr lang="en-IE" sz="2400" dirty="0"/>
          </a:p>
          <a:p>
            <a:r>
              <a:rPr lang="en-IE" sz="2400" dirty="0"/>
              <a:t> Short assessments are worth 10% of your final mark. </a:t>
            </a:r>
          </a:p>
          <a:p>
            <a:pPr marL="0" indent="0">
              <a:buNone/>
            </a:pPr>
            <a:endParaRPr lang="en-IE" sz="2400" dirty="0"/>
          </a:p>
          <a:p>
            <a:r>
              <a:rPr lang="en-IE" sz="2400" dirty="0"/>
              <a:t>Remember: It is an exercise to enhance your academic skills in working with the recommended texts and your writing and argumentation skills</a:t>
            </a:r>
          </a:p>
          <a:p>
            <a:pPr marL="0" indent="0">
              <a:buNone/>
            </a:pPr>
            <a:endParaRPr lang="en-IE" sz="2400" dirty="0"/>
          </a:p>
          <a:p>
            <a:r>
              <a:rPr lang="en-IE" sz="2400" dirty="0"/>
              <a:t>The short papers exercises prepare you for the final essay writing and finally for your CESS exam. </a:t>
            </a:r>
          </a:p>
          <a:p>
            <a:endParaRPr lang="en-IE" dirty="0"/>
          </a:p>
          <a:p>
            <a:pPr marL="0" indent="0">
              <a:buNone/>
            </a:pPr>
            <a:endParaRPr lang="en-IE" dirty="0"/>
          </a:p>
        </p:txBody>
      </p:sp>
    </p:spTree>
    <p:extLst>
      <p:ext uri="{BB962C8B-B14F-4D97-AF65-F5344CB8AC3E}">
        <p14:creationId xmlns:p14="http://schemas.microsoft.com/office/powerpoint/2010/main" val="673385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06716"/>
            <a:ext cx="8911687" cy="775923"/>
          </a:xfrm>
        </p:spPr>
        <p:txBody>
          <a:bodyPr/>
          <a:lstStyle/>
          <a:p>
            <a:pPr algn="ctr"/>
            <a:r>
              <a:rPr lang="en-IE" dirty="0"/>
              <a:t>Short papers and </a:t>
            </a:r>
            <a:r>
              <a:rPr lang="en-IE" dirty="0" err="1"/>
              <a:t>ppt</a:t>
            </a:r>
            <a:r>
              <a:rPr lang="en-IE" dirty="0"/>
              <a:t> presentations</a:t>
            </a:r>
          </a:p>
        </p:txBody>
      </p:sp>
      <p:sp>
        <p:nvSpPr>
          <p:cNvPr id="3" name="Content Placeholder 2"/>
          <p:cNvSpPr>
            <a:spLocks noGrp="1"/>
          </p:cNvSpPr>
          <p:nvPr>
            <p:ph idx="1"/>
          </p:nvPr>
        </p:nvSpPr>
        <p:spPr>
          <a:xfrm>
            <a:off x="1924334" y="982639"/>
            <a:ext cx="10167582" cy="5875361"/>
          </a:xfrm>
        </p:spPr>
        <p:txBody>
          <a:bodyPr>
            <a:normAutofit/>
          </a:bodyPr>
          <a:lstStyle/>
          <a:p>
            <a:r>
              <a:rPr lang="en-IE" sz="2400" dirty="0"/>
              <a:t>Ppt presentations should help you to understand the texts and the structure of the arguments presented there</a:t>
            </a:r>
          </a:p>
          <a:p>
            <a:r>
              <a:rPr lang="en-IE" sz="2400" dirty="0"/>
              <a:t>Ppt presentations with comments are only the main points of the texts as I understand it. You can discuss these with your own understanding</a:t>
            </a:r>
            <a:r>
              <a:rPr lang="cs-CZ" sz="2400" dirty="0"/>
              <a:t>.</a:t>
            </a:r>
            <a:endParaRPr lang="en-IE" sz="2400" dirty="0"/>
          </a:p>
          <a:p>
            <a:r>
              <a:rPr lang="en-IE" sz="2400" dirty="0"/>
              <a:t>Read the texts before the seminar and before listening to the ppt presentation. After reading, make short notes on the main points of the text as you understand it. Then compare it with the points in the ppt presentation</a:t>
            </a:r>
            <a:r>
              <a:rPr lang="cs-CZ" sz="2400" dirty="0"/>
              <a:t>.</a:t>
            </a:r>
            <a:endParaRPr lang="en-IE" sz="2400" dirty="0"/>
          </a:p>
          <a:p>
            <a:r>
              <a:rPr lang="en-IE" sz="2400" dirty="0"/>
              <a:t>The comparison and contrast of your understanding with the ppt presentation can be a good baseline for your writing</a:t>
            </a:r>
            <a:r>
              <a:rPr lang="cs-CZ" sz="2400" dirty="0"/>
              <a:t>.</a:t>
            </a:r>
            <a:endParaRPr lang="en-IE" sz="2400" dirty="0"/>
          </a:p>
          <a:p>
            <a:r>
              <a:rPr lang="en-IE" sz="2400" dirty="0"/>
              <a:t>The short assessment papers’ questions will lead you towards presentation </a:t>
            </a:r>
            <a:r>
              <a:rPr lang="cs-CZ" sz="2400" dirty="0"/>
              <a:t>and discussion </a:t>
            </a:r>
            <a:r>
              <a:rPr lang="en-IE" sz="2400" dirty="0"/>
              <a:t>of your own original ideas on the papers we work with</a:t>
            </a:r>
            <a:r>
              <a:rPr lang="cs-CZ" sz="2400" dirty="0"/>
              <a:t>.</a:t>
            </a:r>
            <a:endParaRPr lang="en-IE" sz="2400" dirty="0"/>
          </a:p>
          <a:p>
            <a:endParaRPr lang="en-IE" dirty="0"/>
          </a:p>
        </p:txBody>
      </p:sp>
    </p:spTree>
    <p:extLst>
      <p:ext uri="{BB962C8B-B14F-4D97-AF65-F5344CB8AC3E}">
        <p14:creationId xmlns:p14="http://schemas.microsoft.com/office/powerpoint/2010/main" val="3717861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6000" dirty="0"/>
              <a:t>Q &amp; A’s</a:t>
            </a:r>
          </a:p>
        </p:txBody>
      </p:sp>
      <p:sp>
        <p:nvSpPr>
          <p:cNvPr id="3" name="Content Placeholder 2"/>
          <p:cNvSpPr>
            <a:spLocks noGrp="1"/>
          </p:cNvSpPr>
          <p:nvPr>
            <p:ph idx="1"/>
          </p:nvPr>
        </p:nvSpPr>
        <p:spPr>
          <a:xfrm>
            <a:off x="2589212" y="2133600"/>
            <a:ext cx="8915400" cy="3107140"/>
          </a:xfrm>
        </p:spPr>
        <p:txBody>
          <a:bodyPr>
            <a:normAutofit/>
          </a:bodyPr>
          <a:lstStyle/>
          <a:p>
            <a:pPr marL="0" indent="0">
              <a:buNone/>
            </a:pPr>
            <a:endParaRPr lang="en-IE" sz="4800" dirty="0"/>
          </a:p>
          <a:p>
            <a:pPr marL="0" indent="0">
              <a:buNone/>
            </a:pPr>
            <a:r>
              <a:rPr lang="en-IE" sz="4800" dirty="0"/>
              <a:t>Any questions or comments?</a:t>
            </a:r>
          </a:p>
        </p:txBody>
      </p:sp>
    </p:spTree>
    <p:extLst>
      <p:ext uri="{BB962C8B-B14F-4D97-AF65-F5344CB8AC3E}">
        <p14:creationId xmlns:p14="http://schemas.microsoft.com/office/powerpoint/2010/main" val="1937221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799" y="0"/>
            <a:ext cx="10181229" cy="822553"/>
          </a:xfrm>
        </p:spPr>
        <p:txBody>
          <a:bodyPr/>
          <a:lstStyle/>
          <a:p>
            <a:pPr algn="ctr"/>
            <a:r>
              <a:rPr lang="en-IE" dirty="0"/>
              <a:t>How to write a short assessment paper</a:t>
            </a:r>
          </a:p>
        </p:txBody>
      </p:sp>
      <p:sp>
        <p:nvSpPr>
          <p:cNvPr id="3" name="Content Placeholder 2"/>
          <p:cNvSpPr>
            <a:spLocks noGrp="1"/>
          </p:cNvSpPr>
          <p:nvPr>
            <p:ph idx="1"/>
          </p:nvPr>
        </p:nvSpPr>
        <p:spPr>
          <a:xfrm>
            <a:off x="1519453" y="666751"/>
            <a:ext cx="10672547" cy="6191249"/>
          </a:xfrm>
        </p:spPr>
        <p:txBody>
          <a:bodyPr>
            <a:noAutofit/>
          </a:bodyPr>
          <a:lstStyle/>
          <a:p>
            <a:r>
              <a:rPr lang="en-IE" sz="2400" dirty="0"/>
              <a:t>The aim is to train your writing skills, enhance you abilities in constructing an argument and discuss the text – argument presented in the literature</a:t>
            </a:r>
            <a:endParaRPr lang="cs-CZ" sz="2400" dirty="0"/>
          </a:p>
          <a:p>
            <a:r>
              <a:rPr lang="en-GB" sz="2400" dirty="0"/>
              <a:t>Make it short: 500 words max.</a:t>
            </a:r>
          </a:p>
          <a:p>
            <a:r>
              <a:rPr lang="en-GB" sz="2400" dirty="0"/>
              <a:t>Try to go into the point in your conclusion</a:t>
            </a:r>
            <a:r>
              <a:rPr lang="cs-CZ" sz="2400" dirty="0"/>
              <a:t> </a:t>
            </a:r>
            <a:r>
              <a:rPr lang="cs-CZ" sz="2400" dirty="0" err="1"/>
              <a:t>that</a:t>
            </a:r>
            <a:r>
              <a:rPr lang="cs-CZ" sz="2400" dirty="0"/>
              <a:t> </a:t>
            </a:r>
            <a:r>
              <a:rPr lang="en-GB" sz="2400" dirty="0"/>
              <a:t>logically turns out from the previous parts of your short paper. </a:t>
            </a:r>
            <a:endParaRPr lang="en-IE" sz="2400" dirty="0"/>
          </a:p>
          <a:p>
            <a:r>
              <a:rPr lang="en-IE" sz="2400" b="1" dirty="0">
                <a:solidFill>
                  <a:srgbClr val="FF0000"/>
                </a:solidFill>
              </a:rPr>
              <a:t>Structure: </a:t>
            </a:r>
          </a:p>
          <a:p>
            <a:pPr marL="0" indent="0">
              <a:buNone/>
            </a:pPr>
            <a:r>
              <a:rPr lang="en-IE" sz="2400" b="1" dirty="0"/>
              <a:t>1. Introduction: </a:t>
            </a:r>
            <a:r>
              <a:rPr lang="en-IE" sz="2400" dirty="0"/>
              <a:t>Say what is the argument you are going to present. Use the question and present how you will discuss it. Short.</a:t>
            </a:r>
          </a:p>
          <a:p>
            <a:pPr marL="0" indent="0">
              <a:buNone/>
            </a:pPr>
            <a:r>
              <a:rPr lang="en-IE" sz="2400" b="1" dirty="0"/>
              <a:t>2. Make an arguments </a:t>
            </a:r>
            <a:r>
              <a:rPr lang="en-IE" sz="2400" dirty="0"/>
              <a:t>with pros and cons if possible. Discuss your argument </a:t>
            </a:r>
            <a:r>
              <a:rPr lang="en-IE" sz="2400" b="1" dirty="0"/>
              <a:t>from different perspe</a:t>
            </a:r>
            <a:r>
              <a:rPr lang="en-IE" sz="2400" dirty="0"/>
              <a:t>ctives following the question. </a:t>
            </a:r>
          </a:p>
          <a:p>
            <a:pPr marL="0" indent="0">
              <a:buNone/>
            </a:pPr>
            <a:r>
              <a:rPr lang="en-IE" sz="2400" b="1" dirty="0"/>
              <a:t>3. Conclusion </a:t>
            </a:r>
            <a:r>
              <a:rPr lang="en-IE" sz="2400" dirty="0"/>
              <a:t>– what is your conclusion? What did you learn?</a:t>
            </a:r>
          </a:p>
          <a:p>
            <a:pPr marL="0" indent="0">
              <a:buNone/>
            </a:pPr>
            <a:endParaRPr lang="en-IE" sz="2400" dirty="0"/>
          </a:p>
        </p:txBody>
      </p:sp>
    </p:spTree>
    <p:extLst>
      <p:ext uri="{BB962C8B-B14F-4D97-AF65-F5344CB8AC3E}">
        <p14:creationId xmlns:p14="http://schemas.microsoft.com/office/powerpoint/2010/main" val="3288647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1164" y="1"/>
            <a:ext cx="8911687" cy="696036"/>
          </a:xfrm>
        </p:spPr>
        <p:txBody>
          <a:bodyPr/>
          <a:lstStyle/>
          <a:p>
            <a:pPr algn="ctr"/>
            <a:r>
              <a:rPr lang="en-IE" dirty="0"/>
              <a:t>Essay</a:t>
            </a:r>
          </a:p>
        </p:txBody>
      </p:sp>
      <p:sp>
        <p:nvSpPr>
          <p:cNvPr id="3" name="Content Placeholder 2"/>
          <p:cNvSpPr>
            <a:spLocks noGrp="1"/>
          </p:cNvSpPr>
          <p:nvPr>
            <p:ph idx="1"/>
          </p:nvPr>
        </p:nvSpPr>
        <p:spPr>
          <a:xfrm>
            <a:off x="1528549" y="600501"/>
            <a:ext cx="10663451" cy="6257499"/>
          </a:xfrm>
        </p:spPr>
        <p:txBody>
          <a:bodyPr>
            <a:noAutofit/>
          </a:bodyPr>
          <a:lstStyle/>
          <a:p>
            <a:r>
              <a:rPr lang="en-IE" sz="2400" dirty="0"/>
              <a:t>2000 words limit</a:t>
            </a:r>
          </a:p>
          <a:p>
            <a:r>
              <a:rPr lang="en-IE" sz="2400" dirty="0"/>
              <a:t>Stick to the question. Make sure you recognize all parts of the question and discuss each part of the question accordingly.</a:t>
            </a:r>
          </a:p>
          <a:p>
            <a:r>
              <a:rPr lang="en-IE" sz="2400" dirty="0"/>
              <a:t>You need to read the recommended texts to be able to write the essay at the end. </a:t>
            </a:r>
          </a:p>
          <a:p>
            <a:r>
              <a:rPr lang="en-IE" sz="2400" dirty="0"/>
              <a:t>Make sure you do the references right according to the system of referencing you choose (e.g. Harvard referencing). We will refresh your </a:t>
            </a:r>
            <a:r>
              <a:rPr lang="en-IE" sz="2400" b="1" i="1" dirty="0"/>
              <a:t>referencing skills in the </a:t>
            </a:r>
            <a:r>
              <a:rPr lang="en-IE" sz="2400" b="1" dirty="0"/>
              <a:t>Webinar on 4</a:t>
            </a:r>
            <a:r>
              <a:rPr lang="en-IE" sz="2400" b="1" baseline="30000" dirty="0"/>
              <a:t>th</a:t>
            </a:r>
            <a:r>
              <a:rPr lang="en-IE" sz="2400" b="1" dirty="0"/>
              <a:t> November, with Q &amp; A’s</a:t>
            </a:r>
          </a:p>
          <a:p>
            <a:pPr marL="0" indent="0">
              <a:buNone/>
            </a:pPr>
            <a:r>
              <a:rPr lang="en-IE" sz="2000" u="sng" dirty="0">
                <a:solidFill>
                  <a:srgbClr val="FF0000"/>
                </a:solidFill>
              </a:rPr>
              <a:t>Do the structure of the Essay similar to your short papers, e.g.:</a:t>
            </a:r>
          </a:p>
          <a:p>
            <a:r>
              <a:rPr lang="en-IE" sz="2000" dirty="0"/>
              <a:t>1. Introduction – describe what you are going to discuss and why. </a:t>
            </a:r>
          </a:p>
          <a:p>
            <a:r>
              <a:rPr lang="en-IE" sz="2000" dirty="0"/>
              <a:t>2. Discussion of pros arguments</a:t>
            </a:r>
          </a:p>
          <a:p>
            <a:r>
              <a:rPr lang="en-IE" sz="2000" dirty="0"/>
              <a:t>3. Discussion of cons arguments</a:t>
            </a:r>
          </a:p>
          <a:p>
            <a:r>
              <a:rPr lang="en-IE" sz="2000" dirty="0"/>
              <a:t>4. Conclusion</a:t>
            </a:r>
          </a:p>
          <a:p>
            <a:r>
              <a:rPr lang="en-IE" sz="2000" b="1" dirty="0"/>
              <a:t>Webinar on 9</a:t>
            </a:r>
            <a:r>
              <a:rPr lang="en-IE" sz="2000" b="1" baseline="30000" dirty="0"/>
              <a:t>th</a:t>
            </a:r>
            <a:r>
              <a:rPr lang="en-IE" sz="2000" b="1" dirty="0"/>
              <a:t> December will release the essay questions and prepare you for writing</a:t>
            </a:r>
            <a:r>
              <a:rPr lang="en-IE" sz="2000" dirty="0"/>
              <a:t>, with Q&amp;A’s session too. </a:t>
            </a:r>
          </a:p>
        </p:txBody>
      </p:sp>
    </p:spTree>
    <p:extLst>
      <p:ext uri="{BB962C8B-B14F-4D97-AF65-F5344CB8AC3E}">
        <p14:creationId xmlns:p14="http://schemas.microsoft.com/office/powerpoint/2010/main" val="421700130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827</TotalTime>
  <Words>926</Words>
  <Application>Microsoft Office PowerPoint</Application>
  <PresentationFormat>Širokoúhlá obrazovka</PresentationFormat>
  <Paragraphs>66</Paragraphs>
  <Slides>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Century Gothic</vt:lpstr>
      <vt:lpstr>Wingdings</vt:lpstr>
      <vt:lpstr>Wingdings 3</vt:lpstr>
      <vt:lpstr>Wisp</vt:lpstr>
      <vt:lpstr>Seminar in Social Psychology</vt:lpstr>
      <vt:lpstr>Welcome to the Seminar</vt:lpstr>
      <vt:lpstr>Prezentace aplikace PowerPoint</vt:lpstr>
      <vt:lpstr>Value of short assessment papers</vt:lpstr>
      <vt:lpstr>Short papers and ppt presentations</vt:lpstr>
      <vt:lpstr>Q &amp; A’s</vt:lpstr>
      <vt:lpstr>How to write a short assessment paper</vt:lpstr>
      <vt:lpstr>Essay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in Social Psychology</dc:title>
  <dc:creator>Brumovská, Tereza</dc:creator>
  <cp:lastModifiedBy>Tereza Tereza</cp:lastModifiedBy>
  <cp:revision>26</cp:revision>
  <dcterms:created xsi:type="dcterms:W3CDTF">2020-10-03T10:55:18Z</dcterms:created>
  <dcterms:modified xsi:type="dcterms:W3CDTF">2020-10-07T12:36:38Z</dcterms:modified>
</cp:coreProperties>
</file>