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ebmentoring.eu/" TargetMode="External"/><Relationship Id="rId2" Type="http://schemas.openxmlformats.org/officeDocument/2006/relationships/hyperlink" Target="https://mentoringsummit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videncebasedmentoring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522" y="2463960"/>
            <a:ext cx="8144134" cy="1765139"/>
          </a:xfrm>
        </p:spPr>
        <p:txBody>
          <a:bodyPr/>
          <a:lstStyle/>
          <a:p>
            <a:r>
              <a:rPr lang="en-IE" dirty="0"/>
              <a:t>Mentoring pro d</a:t>
            </a:r>
            <a:r>
              <a:rPr lang="cs-CZ" dirty="0"/>
              <a:t>ě</a:t>
            </a:r>
            <a:r>
              <a:rPr lang="en-IE" dirty="0" err="1"/>
              <a:t>ti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/>
              <a:t>í</a:t>
            </a:r>
            <a:r>
              <a:rPr lang="en-IE" dirty="0" err="1"/>
              <a:t>vaj</a:t>
            </a:r>
            <a:r>
              <a:rPr lang="cs-CZ" dirty="0"/>
              <a:t>í</a:t>
            </a:r>
            <a:r>
              <a:rPr lang="en-IE" dirty="0"/>
              <a:t>c</a:t>
            </a:r>
            <a:r>
              <a:rPr lang="cs-CZ" dirty="0"/>
              <a:t>í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10961218" cy="186388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E" sz="2800" dirty="0"/>
              <a:t>7.10.2020: </a:t>
            </a:r>
            <a:r>
              <a:rPr lang="cs-CZ" sz="2800" dirty="0"/>
              <a:t>Ú</a:t>
            </a:r>
            <a:r>
              <a:rPr lang="en-IE" sz="2800" dirty="0" err="1"/>
              <a:t>vod</a:t>
            </a:r>
            <a:r>
              <a:rPr lang="en-IE" sz="2800" dirty="0"/>
              <a:t> – </a:t>
            </a:r>
            <a:r>
              <a:rPr lang="en-IE" sz="2800" dirty="0" err="1"/>
              <a:t>struktura</a:t>
            </a:r>
            <a:r>
              <a:rPr lang="en-IE" sz="2800" dirty="0"/>
              <a:t>, </a:t>
            </a:r>
            <a:r>
              <a:rPr lang="en-IE" sz="2800" dirty="0" err="1"/>
              <a:t>obsah</a:t>
            </a:r>
            <a:r>
              <a:rPr lang="en-IE" sz="2800" dirty="0"/>
              <a:t> a po</a:t>
            </a:r>
            <a:r>
              <a:rPr lang="cs-CZ" sz="2800" dirty="0"/>
              <a:t>ž</a:t>
            </a:r>
            <a:r>
              <a:rPr lang="en-IE" sz="2800" dirty="0" err="1"/>
              <a:t>adavky</a:t>
            </a:r>
            <a:r>
              <a:rPr lang="en-IE" sz="2800" dirty="0"/>
              <a:t> </a:t>
            </a:r>
            <a:r>
              <a:rPr lang="en-IE" sz="2800" dirty="0" err="1"/>
              <a:t>kurzu</a:t>
            </a:r>
            <a:endParaRPr lang="cs-CZ" sz="2800" dirty="0"/>
          </a:p>
          <a:p>
            <a:pPr algn="ctr"/>
            <a:endParaRPr lang="cs-CZ" sz="2800" dirty="0"/>
          </a:p>
          <a:p>
            <a:pPr algn="ctr"/>
            <a:r>
              <a:rPr lang="cs-CZ" sz="2800" dirty="0"/>
              <a:t>Dr. Tereza Brumovská</a:t>
            </a:r>
          </a:p>
          <a:p>
            <a:pPr algn="ctr"/>
            <a:r>
              <a:rPr lang="cs-CZ" sz="2800" dirty="0"/>
              <a:t>Doc. Gabriela Seidlová Málková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01723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/>
              <a:t>Jak</a:t>
            </a:r>
            <a:r>
              <a:rPr lang="en-IE" dirty="0"/>
              <a:t> </a:t>
            </a:r>
            <a:r>
              <a:rPr lang="en-IE" dirty="0" err="1"/>
              <a:t>napsat</a:t>
            </a:r>
            <a:r>
              <a:rPr lang="en-IE" dirty="0"/>
              <a:t> </a:t>
            </a:r>
            <a:r>
              <a:rPr lang="en-IE" dirty="0" err="1"/>
              <a:t>velkou</a:t>
            </a:r>
            <a:r>
              <a:rPr lang="en-IE" dirty="0"/>
              <a:t> </a:t>
            </a:r>
            <a:r>
              <a:rPr lang="en-IE" dirty="0" err="1"/>
              <a:t>esej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34166"/>
            <a:ext cx="11668836" cy="4825941"/>
          </a:xfrm>
        </p:spPr>
        <p:txBody>
          <a:bodyPr>
            <a:normAutofit/>
          </a:bodyPr>
          <a:lstStyle/>
          <a:p>
            <a:r>
              <a:rPr lang="en-IE" dirty="0" err="1"/>
              <a:t>Podobn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struktura</a:t>
            </a:r>
            <a:r>
              <a:rPr lang="en-IE" dirty="0"/>
              <a:t> </a:t>
            </a:r>
            <a:r>
              <a:rPr lang="en-IE" dirty="0" err="1"/>
              <a:t>jako</a:t>
            </a:r>
            <a:r>
              <a:rPr lang="en-IE" dirty="0"/>
              <a:t> u mal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eseje</a:t>
            </a:r>
            <a:r>
              <a:rPr lang="en-IE" dirty="0"/>
              <a:t>, </a:t>
            </a:r>
            <a:r>
              <a:rPr lang="en-IE" dirty="0" err="1"/>
              <a:t>propracovan</a:t>
            </a:r>
            <a:r>
              <a:rPr lang="cs-CZ" dirty="0"/>
              <a:t>ě</a:t>
            </a:r>
            <a:r>
              <a:rPr lang="en-IE" dirty="0"/>
              <a:t>j</a:t>
            </a:r>
            <a:r>
              <a:rPr lang="cs-CZ" dirty="0" err="1"/>
              <a:t>ší</a:t>
            </a:r>
            <a:r>
              <a:rPr lang="cs-CZ" dirty="0"/>
              <a:t> argumenty</a:t>
            </a:r>
            <a:endParaRPr lang="en-IE" dirty="0"/>
          </a:p>
          <a:p>
            <a:endParaRPr lang="en-IE" dirty="0"/>
          </a:p>
          <a:p>
            <a:r>
              <a:rPr lang="en-IE" dirty="0"/>
              <a:t>Max 2000 </a:t>
            </a:r>
            <a:r>
              <a:rPr lang="en-IE" dirty="0" err="1"/>
              <a:t>slov</a:t>
            </a:r>
            <a:r>
              <a:rPr lang="en-IE" dirty="0"/>
              <a:t>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err="1"/>
              <a:t>Nezapomenout</a:t>
            </a:r>
            <a:r>
              <a:rPr lang="en-IE" dirty="0"/>
              <a:t> </a:t>
            </a:r>
            <a:r>
              <a:rPr lang="en-IE" dirty="0" err="1"/>
              <a:t>pou</a:t>
            </a:r>
            <a:r>
              <a:rPr lang="cs-CZ" dirty="0" err="1"/>
              <a:t>ží</a:t>
            </a:r>
            <a:r>
              <a:rPr lang="en-IE" dirty="0"/>
              <a:t>t </a:t>
            </a:r>
            <a:r>
              <a:rPr lang="en-IE" dirty="0" err="1"/>
              <a:t>konzistentn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referen</a:t>
            </a:r>
            <a:r>
              <a:rPr lang="cs-CZ" dirty="0"/>
              <a:t>č</a:t>
            </a:r>
            <a:r>
              <a:rPr lang="en-IE" dirty="0"/>
              <a:t>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syst</a:t>
            </a:r>
            <a:r>
              <a:rPr lang="cs-CZ" dirty="0"/>
              <a:t>é</a:t>
            </a:r>
            <a:r>
              <a:rPr lang="en-IE" dirty="0"/>
              <a:t>m </a:t>
            </a:r>
            <a:r>
              <a:rPr lang="en-IE" dirty="0" err="1"/>
              <a:t>podle</a:t>
            </a:r>
            <a:r>
              <a:rPr lang="en-IE" dirty="0"/>
              <a:t> </a:t>
            </a:r>
            <a:r>
              <a:rPr lang="en-IE" dirty="0" err="1"/>
              <a:t>vlastn</a:t>
            </a:r>
            <a:r>
              <a:rPr lang="cs-CZ" dirty="0"/>
              <a:t>í</a:t>
            </a:r>
            <a:r>
              <a:rPr lang="en-IE" dirty="0"/>
              <a:t>ho v</a:t>
            </a:r>
            <a:r>
              <a:rPr lang="cs-CZ" dirty="0"/>
              <a:t>ý</a:t>
            </a:r>
            <a:r>
              <a:rPr lang="en-IE" dirty="0"/>
              <a:t>b</a:t>
            </a:r>
            <a:r>
              <a:rPr lang="cs-CZ" dirty="0"/>
              <a:t>ě</a:t>
            </a:r>
            <a:r>
              <a:rPr lang="en-IE" dirty="0" err="1"/>
              <a:t>ru</a:t>
            </a:r>
            <a:r>
              <a:rPr lang="en-IE" dirty="0"/>
              <a:t>, nap</a:t>
            </a:r>
            <a:r>
              <a:rPr lang="cs-CZ" dirty="0"/>
              <a:t>ř</a:t>
            </a:r>
            <a:r>
              <a:rPr lang="en-IE" dirty="0"/>
              <a:t>. Harvard referencing.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err="1"/>
              <a:t>Pou</a:t>
            </a:r>
            <a:r>
              <a:rPr lang="cs-CZ" dirty="0" err="1"/>
              <a:t>ží</a:t>
            </a:r>
            <a:r>
              <a:rPr lang="en-IE" dirty="0"/>
              <a:t>t </a:t>
            </a:r>
            <a:r>
              <a:rPr lang="cs-CZ" dirty="0"/>
              <a:t>a diskutovat </a:t>
            </a:r>
            <a:r>
              <a:rPr lang="en-IE" dirty="0" err="1"/>
              <a:t>doporu</a:t>
            </a:r>
            <a:r>
              <a:rPr lang="cs-CZ" dirty="0"/>
              <a:t>č</a:t>
            </a:r>
            <a:r>
              <a:rPr lang="en-IE" dirty="0" err="1"/>
              <a:t>enou</a:t>
            </a:r>
            <a:r>
              <a:rPr lang="en-IE" dirty="0"/>
              <a:t> </a:t>
            </a:r>
            <a:r>
              <a:rPr lang="en-IE" dirty="0" err="1"/>
              <a:t>literatur</a:t>
            </a:r>
            <a:r>
              <a:rPr lang="cs-CZ" dirty="0"/>
              <a:t>u</a:t>
            </a:r>
            <a:r>
              <a:rPr lang="en-IE" dirty="0"/>
              <a:t> </a:t>
            </a:r>
            <a:r>
              <a:rPr lang="en-IE" dirty="0" err="1"/>
              <a:t>kurzu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Je </a:t>
            </a:r>
            <a:r>
              <a:rPr lang="en-IE" dirty="0" err="1"/>
              <a:t>mo</a:t>
            </a:r>
            <a:r>
              <a:rPr lang="cs-CZ" dirty="0"/>
              <a:t>ž</a:t>
            </a:r>
            <a:r>
              <a:rPr lang="en-IE" dirty="0"/>
              <a:t>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doplnit</a:t>
            </a:r>
            <a:r>
              <a:rPr lang="en-IE" dirty="0"/>
              <a:t> p</a:t>
            </a:r>
            <a:r>
              <a:rPr lang="cs-CZ" dirty="0"/>
              <a:t>ř</a:t>
            </a:r>
            <a:r>
              <a:rPr lang="en-IE" dirty="0" err="1"/>
              <a:t>edstavovan</a:t>
            </a:r>
            <a:r>
              <a:rPr lang="cs-CZ" dirty="0"/>
              <a:t>ý</a:t>
            </a:r>
            <a:r>
              <a:rPr lang="en-IE" dirty="0"/>
              <a:t> argument </a:t>
            </a:r>
            <a:r>
              <a:rPr lang="cs-CZ" dirty="0"/>
              <a:t>s pomocí literatury příklady z </a:t>
            </a:r>
            <a:r>
              <a:rPr lang="en-IE" dirty="0" err="1"/>
              <a:t>vlastn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enosti</a:t>
            </a:r>
            <a:r>
              <a:rPr lang="en-IE" dirty="0"/>
              <a:t> </a:t>
            </a:r>
            <a:r>
              <a:rPr lang="cs-CZ" dirty="0"/>
              <a:t>a </a:t>
            </a:r>
            <a:r>
              <a:rPr lang="en-IE" dirty="0"/>
              <a:t>reflex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cs-CZ" dirty="0"/>
              <a:t>vlastní </a:t>
            </a:r>
            <a:r>
              <a:rPr lang="en-IE" dirty="0" err="1"/>
              <a:t>zkušenost</a:t>
            </a:r>
            <a:r>
              <a:rPr lang="cs-CZ" dirty="0"/>
              <a:t> </a:t>
            </a:r>
            <a:r>
              <a:rPr lang="en-IE" dirty="0"/>
              <a:t>s </a:t>
            </a:r>
            <a:r>
              <a:rPr lang="en-IE" dirty="0" err="1"/>
              <a:t>mentoringem</a:t>
            </a:r>
            <a:r>
              <a:rPr lang="cs-CZ" dirty="0"/>
              <a:t> – přidá na hodnotě eseje.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0552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pro </a:t>
            </a:r>
            <a:r>
              <a:rPr lang="en-IE" dirty="0" err="1"/>
              <a:t>bakal</a:t>
            </a:r>
            <a:r>
              <a:rPr lang="cs-CZ" dirty="0" err="1"/>
              <a:t>ář</a:t>
            </a:r>
            <a:r>
              <a:rPr lang="en-IE" dirty="0" err="1"/>
              <a:t>skou</a:t>
            </a:r>
            <a:r>
              <a:rPr lang="en-IE" dirty="0"/>
              <a:t> pr</a:t>
            </a:r>
            <a:r>
              <a:rPr lang="cs-CZ" dirty="0"/>
              <a:t>á</a:t>
            </a:r>
            <a:r>
              <a:rPr lang="en-IE" dirty="0"/>
              <a:t>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42700"/>
            <a:ext cx="11546006" cy="4462816"/>
          </a:xfrm>
        </p:spPr>
        <p:txBody>
          <a:bodyPr>
            <a:normAutofit/>
          </a:bodyPr>
          <a:lstStyle/>
          <a:p>
            <a:r>
              <a:rPr lang="en-IE" dirty="0" err="1"/>
              <a:t>Studenti</a:t>
            </a:r>
            <a:r>
              <a:rPr lang="en-IE" dirty="0"/>
              <a:t>, </a:t>
            </a:r>
            <a:r>
              <a:rPr lang="en-IE" dirty="0" err="1"/>
              <a:t>kte</a:t>
            </a:r>
            <a:r>
              <a:rPr lang="cs-CZ" dirty="0"/>
              <a:t>ří</a:t>
            </a:r>
            <a:r>
              <a:rPr lang="en-IE" dirty="0"/>
              <a:t> se </a:t>
            </a:r>
            <a:r>
              <a:rPr lang="en-IE" dirty="0" err="1"/>
              <a:t>budou</a:t>
            </a:r>
            <a:r>
              <a:rPr lang="en-IE" dirty="0"/>
              <a:t> c</a:t>
            </a:r>
            <a:r>
              <a:rPr lang="cs-CZ" dirty="0"/>
              <a:t>í</a:t>
            </a:r>
            <a:r>
              <a:rPr lang="en-IE" dirty="0"/>
              <a:t>tit </a:t>
            </a:r>
            <a:r>
              <a:rPr lang="en-IE" dirty="0" err="1"/>
              <a:t>tématem</a:t>
            </a:r>
            <a:r>
              <a:rPr lang="cs-CZ" dirty="0"/>
              <a:t> mentoringu</a:t>
            </a:r>
            <a:r>
              <a:rPr lang="en-IE" dirty="0"/>
              <a:t> </a:t>
            </a:r>
            <a:r>
              <a:rPr lang="en-IE" dirty="0" err="1"/>
              <a:t>osloveni</a:t>
            </a:r>
            <a:r>
              <a:rPr lang="en-IE" dirty="0"/>
              <a:t>, </a:t>
            </a:r>
            <a:r>
              <a:rPr lang="en-IE" dirty="0" err="1"/>
              <a:t>mohou</a:t>
            </a:r>
            <a:r>
              <a:rPr lang="en-IE" dirty="0"/>
              <a:t> </a:t>
            </a:r>
            <a:r>
              <a:rPr lang="en-IE" dirty="0" err="1"/>
              <a:t>ps</a:t>
            </a:r>
            <a:r>
              <a:rPr lang="cs-CZ" dirty="0"/>
              <a:t>á</a:t>
            </a:r>
            <a:r>
              <a:rPr lang="en-IE" dirty="0"/>
              <a:t>t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cs-CZ" dirty="0"/>
              <a:t>témata z oblasti </a:t>
            </a:r>
            <a:r>
              <a:rPr lang="en-IE" dirty="0"/>
              <a:t>Mentoring</a:t>
            </a:r>
            <a:r>
              <a:rPr lang="cs-CZ" dirty="0"/>
              <a:t>u</a:t>
            </a:r>
            <a:r>
              <a:rPr lang="en-IE" dirty="0"/>
              <a:t> pro d</a:t>
            </a:r>
            <a:r>
              <a:rPr lang="cs-CZ" dirty="0"/>
              <a:t>ě</a:t>
            </a:r>
            <a:r>
              <a:rPr lang="en-IE" dirty="0" err="1"/>
              <a:t>ti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/>
              <a:t>í</a:t>
            </a:r>
            <a:r>
              <a:rPr lang="en-IE" dirty="0" err="1"/>
              <a:t>vaj</a:t>
            </a:r>
            <a:r>
              <a:rPr lang="cs-CZ" dirty="0"/>
              <a:t>í</a:t>
            </a:r>
            <a:r>
              <a:rPr lang="en-IE" dirty="0"/>
              <a:t>c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bakal</a:t>
            </a:r>
            <a:r>
              <a:rPr lang="cs-CZ" dirty="0" err="1"/>
              <a:t>ář</a:t>
            </a:r>
            <a:r>
              <a:rPr lang="en-IE" dirty="0" err="1"/>
              <a:t>skou</a:t>
            </a:r>
            <a:r>
              <a:rPr lang="en-IE" dirty="0"/>
              <a:t> pr</a:t>
            </a:r>
            <a:r>
              <a:rPr lang="cs-CZ" dirty="0"/>
              <a:t>á</a:t>
            </a:r>
            <a:r>
              <a:rPr lang="en-IE" dirty="0"/>
              <a:t>ci.</a:t>
            </a:r>
          </a:p>
          <a:p>
            <a:endParaRPr lang="en-IE" dirty="0"/>
          </a:p>
          <a:p>
            <a:r>
              <a:rPr lang="en-IE" dirty="0"/>
              <a:t>V</a:t>
            </a:r>
            <a:r>
              <a:rPr lang="cs-CZ" dirty="0" err="1"/>
              <a:t>ýbě</a:t>
            </a:r>
            <a:r>
              <a:rPr lang="en-IE" dirty="0"/>
              <a:t>r t</a:t>
            </a:r>
            <a:r>
              <a:rPr lang="cs-CZ" dirty="0"/>
              <a:t>é</a:t>
            </a:r>
            <a:r>
              <a:rPr lang="en-IE" dirty="0"/>
              <a:t>mat </a:t>
            </a:r>
            <a:r>
              <a:rPr lang="en-IE" dirty="0" err="1"/>
              <a:t>bakal</a:t>
            </a:r>
            <a:r>
              <a:rPr lang="cs-CZ" dirty="0" err="1"/>
              <a:t>ář</a:t>
            </a:r>
            <a:r>
              <a:rPr lang="en-IE" dirty="0" err="1"/>
              <a:t>ky</a:t>
            </a:r>
            <a:r>
              <a:rPr lang="en-IE" dirty="0"/>
              <a:t> by m</a:t>
            </a:r>
            <a:r>
              <a:rPr lang="cs-CZ" dirty="0"/>
              <a:t>ě</a:t>
            </a:r>
            <a:r>
              <a:rPr lang="en-IE" dirty="0"/>
              <a:t>l n</a:t>
            </a:r>
            <a:r>
              <a:rPr lang="cs-CZ" dirty="0"/>
              <a:t>á</a:t>
            </a:r>
            <a:r>
              <a:rPr lang="en-IE" dirty="0" err="1"/>
              <a:t>sledovat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</a:t>
            </a:r>
            <a:r>
              <a:rPr lang="en-IE" dirty="0" err="1"/>
              <a:t>tohoto</a:t>
            </a:r>
            <a:r>
              <a:rPr lang="en-IE" dirty="0"/>
              <a:t> </a:t>
            </a:r>
            <a:r>
              <a:rPr lang="en-IE" dirty="0" err="1"/>
              <a:t>kurzu</a:t>
            </a:r>
            <a:endParaRPr lang="en-IE" dirty="0"/>
          </a:p>
          <a:p>
            <a:endParaRPr lang="en-IE" dirty="0"/>
          </a:p>
          <a:p>
            <a:r>
              <a:rPr lang="en-IE" dirty="0"/>
              <a:t>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</a:t>
            </a:r>
            <a:r>
              <a:rPr lang="en-IE" dirty="0" err="1"/>
              <a:t>mohou</a:t>
            </a:r>
            <a:r>
              <a:rPr lang="en-IE" dirty="0"/>
              <a:t> </a:t>
            </a:r>
            <a:r>
              <a:rPr lang="en-IE" dirty="0" err="1"/>
              <a:t>studenti</a:t>
            </a:r>
            <a:r>
              <a:rPr lang="en-IE" dirty="0"/>
              <a:t> </a:t>
            </a:r>
            <a:r>
              <a:rPr lang="en-IE" dirty="0" err="1"/>
              <a:t>navrhnout</a:t>
            </a:r>
            <a:r>
              <a:rPr lang="en-IE" dirty="0"/>
              <a:t> </a:t>
            </a:r>
            <a:r>
              <a:rPr lang="cs-CZ" dirty="0"/>
              <a:t>také </a:t>
            </a:r>
            <a:r>
              <a:rPr lang="en-IE" dirty="0" err="1"/>
              <a:t>sami</a:t>
            </a:r>
            <a:r>
              <a:rPr lang="en-IE" dirty="0"/>
              <a:t> </a:t>
            </a:r>
            <a:r>
              <a:rPr lang="en-IE" dirty="0" err="1"/>
              <a:t>podle</a:t>
            </a:r>
            <a:r>
              <a:rPr lang="en-IE" dirty="0"/>
              <a:t> z</a:t>
            </a:r>
            <a:r>
              <a:rPr lang="cs-CZ" dirty="0"/>
              <a:t>á</a:t>
            </a:r>
            <a:r>
              <a:rPr lang="en-IE" dirty="0" err="1"/>
              <a:t>jmu</a:t>
            </a:r>
            <a:r>
              <a:rPr lang="en-IE" dirty="0"/>
              <a:t>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Dal</a:t>
            </a:r>
            <a:r>
              <a:rPr lang="cs-CZ" dirty="0" err="1"/>
              <a:t>ší</a:t>
            </a:r>
            <a:r>
              <a:rPr lang="en-IE" dirty="0"/>
              <a:t> </a:t>
            </a:r>
            <a:r>
              <a:rPr lang="en-IE" dirty="0" err="1"/>
              <a:t>mo</a:t>
            </a:r>
            <a:r>
              <a:rPr lang="cs-CZ" dirty="0" err="1"/>
              <a:t>žná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</a:t>
            </a:r>
            <a:r>
              <a:rPr lang="en-IE" dirty="0" err="1"/>
              <a:t>bakal</a:t>
            </a:r>
            <a:r>
              <a:rPr lang="cs-CZ" dirty="0" err="1"/>
              <a:t>ář</a:t>
            </a:r>
            <a:r>
              <a:rPr lang="en-IE" dirty="0" err="1"/>
              <a:t>ek</a:t>
            </a:r>
            <a:r>
              <a:rPr lang="en-IE" dirty="0"/>
              <a:t> </a:t>
            </a:r>
            <a:r>
              <a:rPr lang="en-IE" dirty="0" err="1"/>
              <a:t>budou</a:t>
            </a:r>
            <a:r>
              <a:rPr lang="en-IE" dirty="0"/>
              <a:t> </a:t>
            </a:r>
            <a:r>
              <a:rPr lang="en-IE" dirty="0" err="1"/>
              <a:t>navr</a:t>
            </a:r>
            <a:r>
              <a:rPr lang="cs-CZ" dirty="0"/>
              <a:t>ž</a:t>
            </a:r>
            <a:r>
              <a:rPr lang="en-IE" dirty="0" err="1"/>
              <a:t>ena</a:t>
            </a:r>
            <a:r>
              <a:rPr lang="en-IE" dirty="0"/>
              <a:t> v </a:t>
            </a:r>
            <a:r>
              <a:rPr lang="en-IE" dirty="0" err="1"/>
              <a:t>posledn</a:t>
            </a:r>
            <a:r>
              <a:rPr lang="cs-CZ" dirty="0"/>
              <a:t>í</a:t>
            </a:r>
            <a:r>
              <a:rPr lang="en-IE" dirty="0"/>
              <a:t>m </a:t>
            </a:r>
            <a:r>
              <a:rPr lang="en-IE" dirty="0" err="1"/>
              <a:t>webin</a:t>
            </a:r>
            <a:r>
              <a:rPr lang="cs-CZ" dirty="0" err="1"/>
              <a:t>ář</a:t>
            </a:r>
            <a:r>
              <a:rPr lang="en-IE" dirty="0" err="1"/>
              <a:t>i</a:t>
            </a:r>
            <a:r>
              <a:rPr lang="en-IE" dirty="0"/>
              <a:t>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999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395785"/>
            <a:ext cx="9613861" cy="1624083"/>
          </a:xfrm>
        </p:spPr>
        <p:txBody>
          <a:bodyPr/>
          <a:lstStyle/>
          <a:p>
            <a:r>
              <a:rPr lang="en-IE" dirty="0" err="1"/>
              <a:t>Obsah</a:t>
            </a:r>
            <a:r>
              <a:rPr lang="en-IE" dirty="0"/>
              <a:t> </a:t>
            </a:r>
            <a:r>
              <a:rPr lang="en-IE" dirty="0" err="1"/>
              <a:t>kurzu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23" y="2019868"/>
            <a:ext cx="10879333" cy="4838132"/>
          </a:xfrm>
        </p:spPr>
        <p:txBody>
          <a:bodyPr>
            <a:normAutofit lnSpcReduction="10000"/>
          </a:bodyPr>
          <a:lstStyle/>
          <a:p>
            <a:r>
              <a:rPr lang="en-IE" dirty="0" err="1"/>
              <a:t>Seznamuje</a:t>
            </a:r>
            <a:r>
              <a:rPr lang="en-IE" dirty="0"/>
              <a:t> s t</a:t>
            </a:r>
            <a:r>
              <a:rPr lang="cs-CZ" dirty="0"/>
              <a:t>é</a:t>
            </a:r>
            <a:r>
              <a:rPr lang="en-IE" dirty="0" err="1"/>
              <a:t>matem</a:t>
            </a:r>
            <a:r>
              <a:rPr lang="en-IE" dirty="0"/>
              <a:t> ‘Mentoring pro d</a:t>
            </a:r>
            <a:r>
              <a:rPr lang="cs-CZ" dirty="0"/>
              <a:t>ě</a:t>
            </a:r>
            <a:r>
              <a:rPr lang="en-IE" dirty="0" err="1"/>
              <a:t>ti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/>
              <a:t>í</a:t>
            </a:r>
            <a:r>
              <a:rPr lang="en-IE" dirty="0" err="1"/>
              <a:t>vaj</a:t>
            </a:r>
            <a:r>
              <a:rPr lang="cs-CZ" dirty="0"/>
              <a:t>í</a:t>
            </a:r>
            <a:r>
              <a:rPr lang="en-IE" dirty="0"/>
              <a:t>c</a:t>
            </a:r>
            <a:r>
              <a:rPr lang="cs-CZ" dirty="0"/>
              <a:t>í</a:t>
            </a:r>
            <a:r>
              <a:rPr lang="en-IE" dirty="0"/>
              <a:t>’ z r</a:t>
            </a:r>
            <a:r>
              <a:rPr lang="cs-CZ" dirty="0"/>
              <a:t>ů</a:t>
            </a:r>
            <a:r>
              <a:rPr lang="en-IE" dirty="0" err="1"/>
              <a:t>znych</a:t>
            </a:r>
            <a:r>
              <a:rPr lang="en-IE" dirty="0"/>
              <a:t> </a:t>
            </a:r>
            <a:r>
              <a:rPr lang="en-IE" dirty="0" err="1"/>
              <a:t>pohled</a:t>
            </a:r>
            <a:r>
              <a:rPr lang="cs-CZ" dirty="0"/>
              <a:t>ů</a:t>
            </a:r>
            <a:r>
              <a:rPr lang="en-IE" dirty="0"/>
              <a:t> </a:t>
            </a:r>
            <a:r>
              <a:rPr lang="en-IE" dirty="0" err="1"/>
              <a:t>podle</a:t>
            </a:r>
            <a:r>
              <a:rPr lang="en-IE" dirty="0"/>
              <a:t> </a:t>
            </a:r>
            <a:r>
              <a:rPr lang="en-IE" dirty="0" err="1"/>
              <a:t>literatury</a:t>
            </a:r>
            <a:r>
              <a:rPr lang="en-IE" dirty="0"/>
              <a:t> v t</a:t>
            </a:r>
            <a:r>
              <a:rPr lang="cs-CZ" dirty="0"/>
              <a:t>é</a:t>
            </a:r>
            <a:r>
              <a:rPr lang="en-IE" dirty="0"/>
              <a:t>to </a:t>
            </a:r>
            <a:r>
              <a:rPr lang="en-IE" dirty="0" err="1"/>
              <a:t>oblasti</a:t>
            </a:r>
            <a:r>
              <a:rPr lang="en-IE" dirty="0"/>
              <a:t>.</a:t>
            </a:r>
          </a:p>
          <a:p>
            <a:r>
              <a:rPr lang="en-IE" dirty="0" err="1"/>
              <a:t>Klade</a:t>
            </a:r>
            <a:r>
              <a:rPr lang="en-IE" dirty="0"/>
              <a:t> </a:t>
            </a:r>
            <a:r>
              <a:rPr lang="en-IE" dirty="0" err="1"/>
              <a:t>si</a:t>
            </a:r>
            <a:r>
              <a:rPr lang="en-IE" dirty="0"/>
              <a:t> za c</a:t>
            </a:r>
            <a:r>
              <a:rPr lang="cs-CZ" dirty="0"/>
              <a:t>í</a:t>
            </a:r>
            <a:r>
              <a:rPr lang="en-IE" dirty="0"/>
              <a:t>l </a:t>
            </a:r>
            <a:r>
              <a:rPr lang="cs-CZ" dirty="0"/>
              <a:t>dá</a:t>
            </a:r>
            <a:r>
              <a:rPr lang="en-IE" dirty="0"/>
              <a:t>t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r>
              <a:rPr lang="en-IE" dirty="0"/>
              <a:t>m p</a:t>
            </a:r>
            <a:r>
              <a:rPr lang="cs-CZ" dirty="0"/>
              <a:t>ř</a:t>
            </a:r>
            <a:r>
              <a:rPr lang="en-IE" dirty="0" err="1"/>
              <a:t>ehled</a:t>
            </a:r>
            <a:r>
              <a:rPr lang="en-IE" dirty="0"/>
              <a:t> o t</a:t>
            </a:r>
            <a:r>
              <a:rPr lang="cs-CZ" dirty="0"/>
              <a:t>é</a:t>
            </a:r>
            <a:r>
              <a:rPr lang="en-IE" dirty="0" err="1"/>
              <a:t>matu</a:t>
            </a:r>
            <a:r>
              <a:rPr lang="en-IE" dirty="0"/>
              <a:t> </a:t>
            </a:r>
          </a:p>
          <a:p>
            <a:r>
              <a:rPr lang="en-IE" dirty="0" err="1"/>
              <a:t>Chce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/>
              <a:t>e </a:t>
            </a:r>
            <a:r>
              <a:rPr lang="en-IE" dirty="0" err="1"/>
              <a:t>infomovat</a:t>
            </a:r>
            <a:r>
              <a:rPr lang="en-IE" dirty="0"/>
              <a:t> o v</a:t>
            </a:r>
            <a:r>
              <a:rPr lang="cs-CZ" dirty="0"/>
              <a:t>ý</a:t>
            </a:r>
            <a:r>
              <a:rPr lang="en-IE" dirty="0" err="1"/>
              <a:t>voji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 err="1"/>
              <a:t>matu</a:t>
            </a:r>
            <a:r>
              <a:rPr lang="en-IE" dirty="0"/>
              <a:t> v </a:t>
            </a:r>
            <a:r>
              <a:rPr lang="en-IE" dirty="0" err="1"/>
              <a:t>intervenc</a:t>
            </a:r>
            <a:r>
              <a:rPr lang="cs-CZ" dirty="0"/>
              <a:t>í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v p</a:t>
            </a:r>
            <a:r>
              <a:rPr lang="cs-CZ" dirty="0" err="1"/>
              <a:t>ři</a:t>
            </a:r>
            <a:r>
              <a:rPr lang="en-IE" dirty="0" err="1"/>
              <a:t>rozen</a:t>
            </a:r>
            <a:r>
              <a:rPr lang="cs-CZ" dirty="0"/>
              <a:t>é</a:t>
            </a:r>
            <a:r>
              <a:rPr lang="en-IE" dirty="0"/>
              <a:t>m p</a:t>
            </a:r>
            <a:r>
              <a:rPr lang="cs-CZ" dirty="0"/>
              <a:t>r</a:t>
            </a:r>
            <a:r>
              <a:rPr lang="en-IE" dirty="0" err="1"/>
              <a:t>ost</a:t>
            </a:r>
            <a:r>
              <a:rPr lang="cs-CZ" dirty="0"/>
              <a:t>ř</a:t>
            </a:r>
            <a:r>
              <a:rPr lang="en-IE" dirty="0"/>
              <a:t>ed</a:t>
            </a:r>
            <a:r>
              <a:rPr lang="cs-CZ" dirty="0"/>
              <a:t>í</a:t>
            </a:r>
            <a:endParaRPr lang="en-IE" dirty="0"/>
          </a:p>
          <a:p>
            <a:r>
              <a:rPr lang="en-IE" dirty="0" err="1"/>
              <a:t>Uv</a:t>
            </a:r>
            <a:r>
              <a:rPr lang="cs-CZ" dirty="0"/>
              <a:t>á</a:t>
            </a:r>
            <a:r>
              <a:rPr lang="en-IE" dirty="0"/>
              <a:t>d</a:t>
            </a:r>
            <a:r>
              <a:rPr lang="cs-CZ" dirty="0"/>
              <a:t>í</a:t>
            </a:r>
            <a:r>
              <a:rPr lang="en-IE" dirty="0"/>
              <a:t> z</a:t>
            </a:r>
            <a:r>
              <a:rPr lang="cs-CZ" dirty="0"/>
              <a:t>á</a:t>
            </a:r>
            <a:r>
              <a:rPr lang="en-IE" dirty="0" err="1"/>
              <a:t>kladn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teoretick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modely</a:t>
            </a:r>
            <a:r>
              <a:rPr lang="en-IE" dirty="0"/>
              <a:t>,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kter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lze</a:t>
            </a:r>
            <a:r>
              <a:rPr lang="en-IE" dirty="0"/>
              <a:t> </a:t>
            </a:r>
            <a:r>
              <a:rPr lang="en-IE" dirty="0" err="1"/>
              <a:t>principy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 </a:t>
            </a:r>
            <a:r>
              <a:rPr lang="en-IE" dirty="0" err="1"/>
              <a:t>vysv</a:t>
            </a:r>
            <a:r>
              <a:rPr lang="cs-CZ" dirty="0"/>
              <a:t>ě</a:t>
            </a:r>
            <a:r>
              <a:rPr lang="en-IE" dirty="0" err="1"/>
              <a:t>tlit</a:t>
            </a:r>
            <a:endParaRPr lang="en-IE" dirty="0"/>
          </a:p>
          <a:p>
            <a:r>
              <a:rPr lang="en-IE" dirty="0" err="1"/>
              <a:t>Diskutuje</a:t>
            </a:r>
            <a:r>
              <a:rPr lang="en-IE" dirty="0"/>
              <a:t> </a:t>
            </a:r>
            <a:r>
              <a:rPr lang="en-IE" dirty="0" err="1"/>
              <a:t>dilemata</a:t>
            </a:r>
            <a:r>
              <a:rPr lang="en-IE" dirty="0"/>
              <a:t> a </a:t>
            </a:r>
            <a:r>
              <a:rPr lang="en-IE" dirty="0" err="1"/>
              <a:t>rizika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 v </a:t>
            </a:r>
            <a:r>
              <a:rPr lang="en-IE" dirty="0" err="1"/>
              <a:t>jeho</a:t>
            </a:r>
            <a:r>
              <a:rPr lang="en-IE" dirty="0"/>
              <a:t> form</a:t>
            </a:r>
            <a:r>
              <a:rPr lang="cs-CZ" dirty="0"/>
              <a:t>á</a:t>
            </a:r>
            <a:r>
              <a:rPr lang="en-IE" dirty="0"/>
              <a:t>ln</a:t>
            </a:r>
            <a:r>
              <a:rPr lang="cs-CZ" dirty="0"/>
              <a:t>í</a:t>
            </a:r>
            <a:r>
              <a:rPr lang="en-IE" dirty="0"/>
              <a:t>m </a:t>
            </a:r>
            <a:r>
              <a:rPr lang="en-IE" dirty="0" err="1"/>
              <a:t>prost</a:t>
            </a:r>
            <a:r>
              <a:rPr lang="cs-CZ" dirty="0"/>
              <a:t>ř</a:t>
            </a:r>
            <a:r>
              <a:rPr lang="en-IE" dirty="0"/>
              <a:t>ed</a:t>
            </a:r>
            <a:r>
              <a:rPr lang="cs-CZ" dirty="0"/>
              <a:t>í</a:t>
            </a:r>
            <a:endParaRPr lang="en-IE" dirty="0"/>
          </a:p>
          <a:p>
            <a:r>
              <a:rPr lang="en-IE" dirty="0" err="1"/>
              <a:t>Informuje</a:t>
            </a:r>
            <a:r>
              <a:rPr lang="en-IE" dirty="0"/>
              <a:t> o </a:t>
            </a:r>
            <a:r>
              <a:rPr lang="en-IE" dirty="0" err="1"/>
              <a:t>nejnov</a:t>
            </a:r>
            <a:r>
              <a:rPr lang="cs-CZ" dirty="0"/>
              <a:t>ě</a:t>
            </a:r>
            <a:r>
              <a:rPr lang="en-IE" dirty="0"/>
              <a:t>j</a:t>
            </a:r>
            <a:r>
              <a:rPr lang="cs-CZ" dirty="0" err="1"/>
              <a:t>ší</a:t>
            </a:r>
            <a:r>
              <a:rPr lang="en-IE" dirty="0"/>
              <a:t>m v</a:t>
            </a:r>
            <a:r>
              <a:rPr lang="cs-CZ" dirty="0"/>
              <a:t>ý</a:t>
            </a:r>
            <a:r>
              <a:rPr lang="en-IE" dirty="0" err="1"/>
              <a:t>voji</a:t>
            </a:r>
            <a:r>
              <a:rPr lang="en-IE" dirty="0"/>
              <a:t> v </a:t>
            </a:r>
            <a:r>
              <a:rPr lang="en-IE" dirty="0" err="1"/>
              <a:t>oboru</a:t>
            </a:r>
            <a:endParaRPr lang="en-IE" dirty="0"/>
          </a:p>
          <a:p>
            <a:r>
              <a:rPr lang="en-IE" dirty="0" err="1"/>
              <a:t>Chce</a:t>
            </a:r>
            <a:r>
              <a:rPr lang="en-IE" dirty="0"/>
              <a:t> </a:t>
            </a:r>
            <a:r>
              <a:rPr lang="en-IE" dirty="0" err="1"/>
              <a:t>motivovat</a:t>
            </a:r>
            <a:r>
              <a:rPr lang="en-IE" dirty="0"/>
              <a:t> z</a:t>
            </a:r>
            <a:r>
              <a:rPr lang="cs-CZ" dirty="0"/>
              <a:t>á</a:t>
            </a:r>
            <a:r>
              <a:rPr lang="en-IE" dirty="0" err="1"/>
              <a:t>jem</a:t>
            </a:r>
            <a:r>
              <a:rPr lang="en-IE" dirty="0"/>
              <a:t> o t</a:t>
            </a:r>
            <a:r>
              <a:rPr lang="cs-CZ" dirty="0"/>
              <a:t>é</a:t>
            </a:r>
            <a:r>
              <a:rPr lang="en-IE" dirty="0"/>
              <a:t>ma v </a:t>
            </a:r>
            <a:r>
              <a:rPr lang="en-IE" dirty="0" err="1"/>
              <a:t>diskusi</a:t>
            </a:r>
            <a:r>
              <a:rPr lang="en-IE" dirty="0"/>
              <a:t> v </a:t>
            </a:r>
            <a:r>
              <a:rPr lang="cs-CZ" dirty="0"/>
              <a:t>ž</a:t>
            </a:r>
            <a:r>
              <a:rPr lang="en-IE" dirty="0"/>
              <a:t>iv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webin</a:t>
            </a:r>
            <a:r>
              <a:rPr lang="cs-CZ" dirty="0" err="1"/>
              <a:t>áří</a:t>
            </a:r>
            <a:r>
              <a:rPr lang="en-IE" dirty="0" err="1"/>
              <a:t>ch</a:t>
            </a:r>
            <a:endParaRPr lang="en-IE" dirty="0"/>
          </a:p>
          <a:p>
            <a:r>
              <a:rPr lang="en-IE" dirty="0" err="1"/>
              <a:t>Chce</a:t>
            </a:r>
            <a:r>
              <a:rPr lang="en-IE" dirty="0"/>
              <a:t> </a:t>
            </a:r>
            <a:r>
              <a:rPr lang="en-IE" dirty="0" err="1"/>
              <a:t>motivovat</a:t>
            </a:r>
            <a:r>
              <a:rPr lang="en-IE" dirty="0"/>
              <a:t> k </a:t>
            </a:r>
            <a:r>
              <a:rPr lang="en-IE" dirty="0" err="1"/>
              <a:t>volb</a:t>
            </a:r>
            <a:r>
              <a:rPr lang="cs-CZ" dirty="0"/>
              <a:t>ě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/>
              <a:t>mat v </a:t>
            </a:r>
            <a:r>
              <a:rPr lang="en-IE" dirty="0" err="1"/>
              <a:t>oblasti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 v </a:t>
            </a:r>
            <a:r>
              <a:rPr lang="en-IE" dirty="0" err="1"/>
              <a:t>bakal</a:t>
            </a:r>
            <a:r>
              <a:rPr lang="cs-CZ" dirty="0" err="1"/>
              <a:t>ář</a:t>
            </a:r>
            <a:r>
              <a:rPr lang="en-IE" dirty="0" err="1"/>
              <a:t>sk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prac</a:t>
            </a:r>
            <a:r>
              <a:rPr lang="cs-CZ" dirty="0"/>
              <a:t>í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88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Struktura</a:t>
            </a:r>
            <a:r>
              <a:rPr lang="en-IE" dirty="0"/>
              <a:t> </a:t>
            </a:r>
            <a:r>
              <a:rPr lang="en-IE" dirty="0" err="1"/>
              <a:t>kurzu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651380"/>
            <a:ext cx="11384300" cy="50906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Online </a:t>
            </a:r>
            <a:r>
              <a:rPr lang="en-IE" dirty="0" err="1"/>
              <a:t>kurz</a:t>
            </a:r>
            <a:r>
              <a:rPr lang="en-IE" dirty="0"/>
              <a:t> </a:t>
            </a:r>
            <a:r>
              <a:rPr lang="en-IE" dirty="0" err="1"/>
              <a:t>ve</a:t>
            </a:r>
            <a:r>
              <a:rPr lang="en-IE" dirty="0"/>
              <a:t> form</a:t>
            </a:r>
            <a:r>
              <a:rPr lang="cs-CZ" dirty="0"/>
              <a:t>ě</a:t>
            </a:r>
            <a:r>
              <a:rPr lang="en-IE" dirty="0"/>
              <a:t>:</a:t>
            </a:r>
          </a:p>
          <a:p>
            <a:r>
              <a:rPr lang="en-IE" dirty="0"/>
              <a:t>1. </a:t>
            </a:r>
            <a:r>
              <a:rPr lang="en-IE" dirty="0" err="1"/>
              <a:t>Komentovan</a:t>
            </a:r>
            <a:r>
              <a:rPr lang="cs-CZ" dirty="0"/>
              <a:t>é</a:t>
            </a:r>
            <a:r>
              <a:rPr lang="en-IE" dirty="0"/>
              <a:t> ppt </a:t>
            </a:r>
            <a:r>
              <a:rPr lang="en-IE" dirty="0" err="1"/>
              <a:t>presentace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mentoring</a:t>
            </a:r>
            <a:r>
              <a:rPr lang="cs-CZ" dirty="0"/>
              <a:t>u</a:t>
            </a:r>
            <a:endParaRPr lang="en-IE" dirty="0"/>
          </a:p>
          <a:p>
            <a:r>
              <a:rPr lang="en-IE" dirty="0"/>
              <a:t>2. Po ka</a:t>
            </a:r>
            <a:r>
              <a:rPr lang="cs-CZ" dirty="0"/>
              <a:t>ž</a:t>
            </a:r>
            <a:r>
              <a:rPr lang="en-IE" dirty="0"/>
              <a:t>d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presentaci</a:t>
            </a:r>
            <a:r>
              <a:rPr lang="en-IE" dirty="0"/>
              <a:t> </a:t>
            </a:r>
            <a:r>
              <a:rPr lang="en-IE" dirty="0" err="1"/>
              <a:t>budou</a:t>
            </a:r>
            <a:r>
              <a:rPr lang="en-IE" dirty="0"/>
              <a:t> n</a:t>
            </a:r>
            <a:r>
              <a:rPr lang="cs-CZ" dirty="0"/>
              <a:t>á</a:t>
            </a:r>
            <a:r>
              <a:rPr lang="en-IE" dirty="0" err="1"/>
              <a:t>sledovat</a:t>
            </a:r>
            <a:r>
              <a:rPr lang="en-IE" dirty="0"/>
              <a:t> reference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literaturu</a:t>
            </a:r>
            <a:r>
              <a:rPr lang="en-IE" dirty="0"/>
              <a:t> s </a:t>
            </a:r>
            <a:r>
              <a:rPr lang="cs-CZ" dirty="0"/>
              <a:t>č</a:t>
            </a:r>
            <a:r>
              <a:rPr lang="en-IE" dirty="0" err="1"/>
              <a:t>asem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cs-CZ" dirty="0"/>
              <a:t>č</a:t>
            </a:r>
            <a:r>
              <a:rPr lang="en-IE" dirty="0"/>
              <a:t>ten</a:t>
            </a:r>
            <a:r>
              <a:rPr lang="cs-CZ" dirty="0"/>
              <a:t>í</a:t>
            </a:r>
            <a:r>
              <a:rPr lang="en-IE" dirty="0"/>
              <a:t> po ka</a:t>
            </a:r>
            <a:r>
              <a:rPr lang="cs-CZ" dirty="0"/>
              <a:t>ž</a:t>
            </a:r>
            <a:r>
              <a:rPr lang="en-IE" dirty="0"/>
              <a:t>d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presentaci</a:t>
            </a:r>
            <a:r>
              <a:rPr lang="en-IE" dirty="0"/>
              <a:t>. </a:t>
            </a:r>
          </a:p>
          <a:p>
            <a:r>
              <a:rPr lang="en-IE" dirty="0"/>
              <a:t>3. Ka</a:t>
            </a:r>
            <a:r>
              <a:rPr lang="cs-CZ" dirty="0"/>
              <a:t>ž</a:t>
            </a:r>
            <a:r>
              <a:rPr lang="en-IE" dirty="0"/>
              <a:t>d</a:t>
            </a:r>
            <a:r>
              <a:rPr lang="cs-CZ" dirty="0"/>
              <a:t>é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/>
              <a:t>ma </a:t>
            </a:r>
            <a:r>
              <a:rPr lang="en-IE" dirty="0" err="1"/>
              <a:t>bude</a:t>
            </a:r>
            <a:r>
              <a:rPr lang="en-IE" dirty="0"/>
              <a:t> </a:t>
            </a:r>
            <a:r>
              <a:rPr lang="en-IE" dirty="0" err="1"/>
              <a:t>zakon</a:t>
            </a:r>
            <a:r>
              <a:rPr lang="cs-CZ" dirty="0"/>
              <a:t>č</a:t>
            </a:r>
            <a:r>
              <a:rPr lang="en-IE" dirty="0" err="1"/>
              <a:t>eno</a:t>
            </a:r>
            <a:r>
              <a:rPr lang="en-IE" dirty="0"/>
              <a:t> </a:t>
            </a:r>
            <a:r>
              <a:rPr lang="cs-CZ" dirty="0"/>
              <a:t>ú</a:t>
            </a:r>
            <a:r>
              <a:rPr lang="en-IE" dirty="0" err="1"/>
              <a:t>kolem</a:t>
            </a:r>
            <a:r>
              <a:rPr lang="en-IE" dirty="0"/>
              <a:t> pro </a:t>
            </a:r>
            <a:r>
              <a:rPr lang="en-IE" dirty="0" err="1"/>
              <a:t>samostatnou</a:t>
            </a:r>
            <a:r>
              <a:rPr lang="en-IE" dirty="0"/>
              <a:t> pr</a:t>
            </a:r>
            <a:r>
              <a:rPr lang="cs-CZ" dirty="0"/>
              <a:t>á</a:t>
            </a:r>
            <a:r>
              <a:rPr lang="en-IE" dirty="0"/>
              <a:t>ci. </a:t>
            </a:r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budou</a:t>
            </a:r>
            <a:r>
              <a:rPr lang="en-IE" dirty="0"/>
              <a:t> </a:t>
            </a:r>
            <a:r>
              <a:rPr lang="en-IE" dirty="0" err="1"/>
              <a:t>ps</a:t>
            </a:r>
            <a:r>
              <a:rPr lang="cs-CZ" dirty="0"/>
              <a:t>á</a:t>
            </a:r>
            <a:r>
              <a:rPr lang="en-IE" dirty="0"/>
              <a:t>t </a:t>
            </a:r>
            <a:r>
              <a:rPr lang="en-IE" dirty="0" err="1"/>
              <a:t>kr</a:t>
            </a:r>
            <a:r>
              <a:rPr lang="cs-CZ" dirty="0"/>
              <a:t>á</a:t>
            </a:r>
            <a:r>
              <a:rPr lang="en-IE" dirty="0" err="1"/>
              <a:t>tk</a:t>
            </a:r>
            <a:r>
              <a:rPr lang="cs-CZ" dirty="0"/>
              <a:t>é</a:t>
            </a:r>
            <a:r>
              <a:rPr lang="en-IE" dirty="0"/>
              <a:t> cvi</a:t>
            </a:r>
            <a:r>
              <a:rPr lang="cs-CZ" dirty="0"/>
              <a:t>č</a:t>
            </a:r>
            <a:r>
              <a:rPr lang="en-IE" dirty="0"/>
              <a:t>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eseje</a:t>
            </a:r>
            <a:r>
              <a:rPr lang="en-IE" dirty="0"/>
              <a:t> (500 </a:t>
            </a:r>
            <a:r>
              <a:rPr lang="en-IE" dirty="0" err="1"/>
              <a:t>slov</a:t>
            </a:r>
            <a:r>
              <a:rPr lang="en-IE" dirty="0"/>
              <a:t> 3kr</a:t>
            </a:r>
            <a:r>
              <a:rPr lang="cs-CZ" dirty="0"/>
              <a:t>á</a:t>
            </a:r>
            <a:r>
              <a:rPr lang="en-IE" dirty="0"/>
              <a:t>t za </a:t>
            </a:r>
            <a:r>
              <a:rPr lang="en-IE" dirty="0" err="1"/>
              <a:t>semestr</a:t>
            </a:r>
            <a:r>
              <a:rPr lang="en-IE" dirty="0"/>
              <a:t>) </a:t>
            </a:r>
            <a:r>
              <a:rPr lang="en-IE" dirty="0" err="1"/>
              <a:t>jako</a:t>
            </a:r>
            <a:r>
              <a:rPr lang="en-IE" dirty="0"/>
              <a:t> sou</a:t>
            </a:r>
            <a:r>
              <a:rPr lang="cs-CZ" dirty="0" err="1"/>
              <a:t>čá</a:t>
            </a:r>
            <a:r>
              <a:rPr lang="en-IE" dirty="0" err="1"/>
              <a:t>st</a:t>
            </a:r>
            <a:r>
              <a:rPr lang="en-IE" dirty="0"/>
              <a:t> </a:t>
            </a:r>
            <a:r>
              <a:rPr lang="en-IE" dirty="0" err="1"/>
              <a:t>hodnoceni</a:t>
            </a:r>
            <a:r>
              <a:rPr lang="en-IE" dirty="0"/>
              <a:t> </a:t>
            </a:r>
            <a:r>
              <a:rPr lang="en-IE" dirty="0" err="1"/>
              <a:t>kurzu</a:t>
            </a:r>
            <a:r>
              <a:rPr lang="en-IE" dirty="0"/>
              <a:t>. </a:t>
            </a:r>
          </a:p>
          <a:p>
            <a:r>
              <a:rPr lang="en-IE" dirty="0" err="1"/>
              <a:t>Cvi</a:t>
            </a:r>
            <a:r>
              <a:rPr lang="cs-CZ" dirty="0"/>
              <a:t>č</a:t>
            </a:r>
            <a:r>
              <a:rPr lang="en-IE" dirty="0"/>
              <a:t>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kr</a:t>
            </a:r>
            <a:r>
              <a:rPr lang="cs-CZ" dirty="0"/>
              <a:t>á</a:t>
            </a:r>
            <a:r>
              <a:rPr lang="en-IE" dirty="0" err="1"/>
              <a:t>tk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eseje</a:t>
            </a:r>
            <a:r>
              <a:rPr lang="en-IE" dirty="0"/>
              <a:t> </a:t>
            </a:r>
            <a:r>
              <a:rPr lang="en-IE" dirty="0" err="1"/>
              <a:t>budou</a:t>
            </a:r>
            <a:r>
              <a:rPr lang="en-IE" dirty="0"/>
              <a:t> </a:t>
            </a:r>
            <a:r>
              <a:rPr lang="en-IE" dirty="0" err="1"/>
              <a:t>pracovat</a:t>
            </a:r>
            <a:r>
              <a:rPr lang="en-IE" dirty="0"/>
              <a:t> s </a:t>
            </a:r>
            <a:r>
              <a:rPr lang="en-IE" dirty="0" err="1"/>
              <a:t>literaturou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s reflex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osobn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r>
              <a:rPr lang="en-IE" dirty="0"/>
              <a:t> s </a:t>
            </a:r>
            <a:r>
              <a:rPr lang="en-IE" dirty="0" err="1"/>
              <a:t>mentoringem</a:t>
            </a:r>
            <a:r>
              <a:rPr lang="en-IE" dirty="0"/>
              <a:t>. </a:t>
            </a:r>
          </a:p>
          <a:p>
            <a:r>
              <a:rPr lang="en-IE" dirty="0"/>
              <a:t>Kr</a:t>
            </a:r>
            <a:r>
              <a:rPr lang="cs-CZ" dirty="0"/>
              <a:t>á</a:t>
            </a:r>
            <a:r>
              <a:rPr lang="en-IE" dirty="0" err="1"/>
              <a:t>tk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eseje</a:t>
            </a:r>
            <a:r>
              <a:rPr lang="en-IE" dirty="0"/>
              <a:t> </a:t>
            </a:r>
            <a:r>
              <a:rPr lang="en-IE" dirty="0" err="1"/>
              <a:t>jsou</a:t>
            </a:r>
            <a:r>
              <a:rPr lang="en-IE" dirty="0"/>
              <a:t> p</a:t>
            </a:r>
            <a:r>
              <a:rPr lang="cs-CZ" dirty="0"/>
              <a:t>ří</a:t>
            </a:r>
            <a:r>
              <a:rPr lang="en-IE" dirty="0" err="1"/>
              <a:t>pravou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velkou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a cvi</a:t>
            </a:r>
            <a:r>
              <a:rPr lang="cs-CZ" dirty="0"/>
              <a:t>č</a:t>
            </a:r>
            <a:r>
              <a:rPr lang="en-IE" dirty="0" err="1"/>
              <a:t>en</a:t>
            </a:r>
            <a:r>
              <a:rPr lang="cs-CZ" dirty="0"/>
              <a:t>í</a:t>
            </a:r>
            <a:r>
              <a:rPr lang="en-IE" dirty="0"/>
              <a:t>m </a:t>
            </a:r>
            <a:r>
              <a:rPr lang="en-IE" dirty="0" err="1"/>
              <a:t>kritick</a:t>
            </a:r>
            <a:r>
              <a:rPr lang="cs-CZ" dirty="0"/>
              <a:t>é</a:t>
            </a:r>
            <a:r>
              <a:rPr lang="en-IE" dirty="0"/>
              <a:t>ho my</a:t>
            </a:r>
            <a:r>
              <a:rPr lang="cs-CZ" dirty="0"/>
              <a:t>š</a:t>
            </a:r>
            <a:r>
              <a:rPr lang="en-IE" dirty="0" err="1"/>
              <a:t>len</a:t>
            </a:r>
            <a:r>
              <a:rPr lang="cs-CZ" dirty="0"/>
              <a:t>í</a:t>
            </a:r>
            <a:r>
              <a:rPr lang="en-IE" dirty="0"/>
              <a:t> v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</a:t>
            </a:r>
            <a:r>
              <a:rPr lang="cs-CZ" dirty="0"/>
              <a:t>á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.</a:t>
            </a:r>
          </a:p>
          <a:p>
            <a:r>
              <a:rPr lang="en-IE" dirty="0"/>
              <a:t>2 </a:t>
            </a:r>
            <a:r>
              <a:rPr lang="en-IE" dirty="0" err="1"/>
              <a:t>Webin</a:t>
            </a:r>
            <a:r>
              <a:rPr lang="cs-CZ" dirty="0" err="1"/>
              <a:t>ář</a:t>
            </a:r>
            <a:r>
              <a:rPr lang="en-IE" dirty="0"/>
              <a:t>e s </a:t>
            </a:r>
            <a:r>
              <a:rPr lang="en-IE" dirty="0" err="1"/>
              <a:t>prostorem</a:t>
            </a:r>
            <a:r>
              <a:rPr lang="en-IE" dirty="0"/>
              <a:t> pro </a:t>
            </a:r>
            <a:r>
              <a:rPr lang="en-IE" dirty="0" err="1"/>
              <a:t>diskusi</a:t>
            </a:r>
            <a:r>
              <a:rPr lang="en-IE" dirty="0"/>
              <a:t> a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endParaRPr lang="en-IE" dirty="0"/>
          </a:p>
          <a:p>
            <a:r>
              <a:rPr lang="en-IE" dirty="0"/>
              <a:t> </a:t>
            </a:r>
            <a:r>
              <a:rPr lang="en-IE" dirty="0" err="1">
                <a:solidFill>
                  <a:srgbClr val="FF0000"/>
                </a:solidFill>
              </a:rPr>
              <a:t>Esej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na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danou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en-IE" dirty="0">
                <a:solidFill>
                  <a:srgbClr val="FF0000"/>
                </a:solidFill>
              </a:rPr>
              <a:t>t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en-IE" dirty="0" err="1">
                <a:solidFill>
                  <a:srgbClr val="FF0000"/>
                </a:solidFill>
              </a:rPr>
              <a:t>zku</a:t>
            </a:r>
            <a:r>
              <a:rPr lang="en-IE" dirty="0">
                <a:solidFill>
                  <a:srgbClr val="FF0000"/>
                </a:solidFill>
              </a:rPr>
              <a:t> – Deadline 16.12.2020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6579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 </a:t>
            </a:r>
            <a:r>
              <a:rPr lang="en-IE" dirty="0" err="1"/>
              <a:t>kurzu</a:t>
            </a:r>
            <a:r>
              <a:rPr lang="en-IE" dirty="0"/>
              <a:t> a </a:t>
            </a:r>
            <a:r>
              <a:rPr lang="cs-CZ" dirty="0"/>
              <a:t>č</a:t>
            </a:r>
            <a:r>
              <a:rPr lang="en-IE" dirty="0" err="1"/>
              <a:t>asov</a:t>
            </a:r>
            <a:r>
              <a:rPr lang="cs-CZ" dirty="0"/>
              <a:t>ý</a:t>
            </a:r>
            <a:r>
              <a:rPr lang="en-IE" dirty="0"/>
              <a:t> </a:t>
            </a:r>
            <a:r>
              <a:rPr lang="en-IE" dirty="0" err="1"/>
              <a:t>harmonogram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41" y="2000250"/>
            <a:ext cx="11739141" cy="4687151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14.10.2020: </a:t>
            </a:r>
            <a:r>
              <a:rPr lang="cs-CZ" dirty="0"/>
              <a:t>Ú</a:t>
            </a:r>
            <a:r>
              <a:rPr lang="en-IE" dirty="0" err="1"/>
              <a:t>vod</a:t>
            </a:r>
            <a:r>
              <a:rPr lang="en-IE" dirty="0"/>
              <a:t> do </a:t>
            </a:r>
            <a:r>
              <a:rPr lang="en-IE" dirty="0" err="1"/>
              <a:t>mentoringu</a:t>
            </a:r>
            <a:r>
              <a:rPr lang="en-IE" dirty="0"/>
              <a:t>. </a:t>
            </a:r>
            <a:r>
              <a:rPr lang="en-IE" dirty="0" err="1"/>
              <a:t>Historie</a:t>
            </a:r>
            <a:r>
              <a:rPr lang="en-IE" dirty="0"/>
              <a:t> </a:t>
            </a:r>
            <a:r>
              <a:rPr lang="en-IE" dirty="0" err="1"/>
              <a:t>pojmu</a:t>
            </a:r>
            <a:r>
              <a:rPr lang="en-IE" dirty="0"/>
              <a:t>. V</a:t>
            </a:r>
            <a:r>
              <a:rPr lang="cs-CZ" dirty="0"/>
              <a:t>ý</a:t>
            </a:r>
            <a:r>
              <a:rPr lang="en-IE" dirty="0" err="1"/>
              <a:t>voj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 pro d</a:t>
            </a:r>
            <a:r>
              <a:rPr lang="cs-CZ" dirty="0"/>
              <a:t>ě</a:t>
            </a:r>
            <a:r>
              <a:rPr lang="en-IE" dirty="0" err="1"/>
              <a:t>ti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 err="1"/>
              <a:t>ív</a:t>
            </a:r>
            <a:r>
              <a:rPr lang="en-IE" dirty="0" err="1"/>
              <a:t>aj</a:t>
            </a:r>
            <a:r>
              <a:rPr lang="cs-CZ" dirty="0" err="1"/>
              <a:t>ící</a:t>
            </a:r>
            <a:r>
              <a:rPr lang="en-IE" dirty="0"/>
              <a:t>. Z</a:t>
            </a:r>
            <a:r>
              <a:rPr lang="cs-CZ" dirty="0"/>
              <a:t>á</a:t>
            </a:r>
            <a:r>
              <a:rPr lang="en-IE" dirty="0" err="1"/>
              <a:t>kladn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pojmy</a:t>
            </a:r>
            <a:r>
              <a:rPr lang="en-IE" dirty="0"/>
              <a:t>. Z</a:t>
            </a:r>
            <a:r>
              <a:rPr lang="cs-CZ" dirty="0"/>
              <a:t>á</a:t>
            </a:r>
            <a:r>
              <a:rPr lang="en-IE" dirty="0" err="1"/>
              <a:t>kladn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teoretick</a:t>
            </a:r>
            <a:r>
              <a:rPr lang="cs-CZ" dirty="0"/>
              <a:t>á</a:t>
            </a:r>
            <a:r>
              <a:rPr lang="en-IE" dirty="0"/>
              <a:t> v</a:t>
            </a:r>
            <a:r>
              <a:rPr lang="cs-CZ" dirty="0"/>
              <a:t>ý</a:t>
            </a:r>
            <a:r>
              <a:rPr lang="en-IE" dirty="0" err="1"/>
              <a:t>chodiska</a:t>
            </a:r>
            <a:endParaRPr lang="en-IE" dirty="0"/>
          </a:p>
          <a:p>
            <a:endParaRPr lang="en-IE" dirty="0"/>
          </a:p>
          <a:p>
            <a:r>
              <a:rPr lang="en-IE" dirty="0"/>
              <a:t>21.10.2020: P</a:t>
            </a:r>
            <a:r>
              <a:rPr lang="cs-CZ" dirty="0"/>
              <a:t>ř</a:t>
            </a:r>
            <a:r>
              <a:rPr lang="en-IE" dirty="0" err="1"/>
              <a:t>irozen</a:t>
            </a:r>
            <a:r>
              <a:rPr lang="cs-CZ" dirty="0"/>
              <a:t>ý</a:t>
            </a:r>
            <a:r>
              <a:rPr lang="en-IE" dirty="0"/>
              <a:t> mentoring: </a:t>
            </a:r>
            <a:r>
              <a:rPr lang="en-IE" dirty="0" err="1"/>
              <a:t>Pojem</a:t>
            </a:r>
            <a:r>
              <a:rPr lang="en-IE" dirty="0"/>
              <a:t>, V</a:t>
            </a:r>
            <a:r>
              <a:rPr lang="cs-CZ" dirty="0"/>
              <a:t>ý</a:t>
            </a:r>
            <a:r>
              <a:rPr lang="en-IE" dirty="0" err="1"/>
              <a:t>znam</a:t>
            </a:r>
            <a:r>
              <a:rPr lang="en-IE" dirty="0"/>
              <a:t> a p</a:t>
            </a:r>
            <a:r>
              <a:rPr lang="cs-CZ" dirty="0"/>
              <a:t>ří</a:t>
            </a:r>
            <a:r>
              <a:rPr lang="en-IE" dirty="0"/>
              <a:t>nosy </a:t>
            </a:r>
            <a:r>
              <a:rPr lang="en-IE" dirty="0" err="1"/>
              <a:t>ve</a:t>
            </a:r>
            <a:r>
              <a:rPr lang="en-IE" dirty="0"/>
              <a:t> v</a:t>
            </a:r>
            <a:r>
              <a:rPr lang="cs-CZ" dirty="0"/>
              <a:t>ý</a:t>
            </a:r>
            <a:r>
              <a:rPr lang="en-IE" dirty="0" err="1"/>
              <a:t>voji</a:t>
            </a:r>
            <a:r>
              <a:rPr lang="en-IE" dirty="0"/>
              <a:t> d</a:t>
            </a:r>
            <a:r>
              <a:rPr lang="cs-CZ" dirty="0" err="1"/>
              <a:t>ětí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/>
              <a:t>í</a:t>
            </a:r>
            <a:r>
              <a:rPr lang="en-IE" dirty="0" err="1"/>
              <a:t>vaj</a:t>
            </a:r>
            <a:r>
              <a:rPr lang="cs-CZ" dirty="0" err="1"/>
              <a:t>ící</a:t>
            </a:r>
            <a:r>
              <a:rPr lang="en-IE" dirty="0" err="1"/>
              <a:t>ch.</a:t>
            </a:r>
            <a:r>
              <a:rPr lang="en-IE" dirty="0"/>
              <a:t> </a:t>
            </a:r>
            <a:r>
              <a:rPr lang="en-IE" dirty="0" err="1"/>
              <a:t>Teoretick</a:t>
            </a:r>
            <a:r>
              <a:rPr lang="cs-CZ" dirty="0"/>
              <a:t>á</a:t>
            </a:r>
            <a:r>
              <a:rPr lang="en-IE" dirty="0"/>
              <a:t> v</a:t>
            </a:r>
            <a:r>
              <a:rPr lang="cs-CZ" dirty="0"/>
              <a:t>ý</a:t>
            </a:r>
            <a:r>
              <a:rPr lang="en-IE" dirty="0" err="1"/>
              <a:t>chodiska</a:t>
            </a:r>
            <a:r>
              <a:rPr lang="en-IE" dirty="0"/>
              <a:t> p</a:t>
            </a:r>
            <a:r>
              <a:rPr lang="cs-CZ" dirty="0"/>
              <a:t>ř</a:t>
            </a:r>
            <a:r>
              <a:rPr lang="en-IE" dirty="0" err="1"/>
              <a:t>irozen</a:t>
            </a:r>
            <a:r>
              <a:rPr lang="cs-CZ" dirty="0"/>
              <a:t>é</a:t>
            </a:r>
            <a:r>
              <a:rPr lang="en-IE" dirty="0"/>
              <a:t>ho </a:t>
            </a:r>
            <a:r>
              <a:rPr lang="en-IE" dirty="0" err="1"/>
              <a:t>mentoringu</a:t>
            </a:r>
            <a:endParaRPr lang="en-IE" dirty="0"/>
          </a:p>
          <a:p>
            <a:r>
              <a:rPr lang="en-IE" dirty="0" err="1"/>
              <a:t>Kratka</a:t>
            </a:r>
            <a:r>
              <a:rPr lang="en-IE" dirty="0"/>
              <a:t> </a:t>
            </a:r>
            <a:r>
              <a:rPr lang="en-IE" dirty="0" err="1"/>
              <a:t>psana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1</a:t>
            </a:r>
          </a:p>
          <a:p>
            <a:endParaRPr lang="en-IE" dirty="0"/>
          </a:p>
          <a:p>
            <a:r>
              <a:rPr lang="en-IE" dirty="0"/>
              <a:t>4.11.2020: Form</a:t>
            </a:r>
            <a:r>
              <a:rPr lang="cs-CZ" dirty="0"/>
              <a:t>á</a:t>
            </a:r>
            <a:r>
              <a:rPr lang="en-IE" dirty="0"/>
              <a:t>ln</a:t>
            </a:r>
            <a:r>
              <a:rPr lang="cs-CZ" dirty="0"/>
              <a:t>í</a:t>
            </a:r>
            <a:r>
              <a:rPr lang="en-IE" dirty="0"/>
              <a:t> mentoring pro d</a:t>
            </a:r>
            <a:r>
              <a:rPr lang="cs-CZ" dirty="0"/>
              <a:t>ě</a:t>
            </a:r>
            <a:r>
              <a:rPr lang="en-IE" dirty="0" err="1"/>
              <a:t>ti</a:t>
            </a:r>
            <a:r>
              <a:rPr lang="en-IE" dirty="0"/>
              <a:t> a </a:t>
            </a:r>
            <a:r>
              <a:rPr lang="en-IE" dirty="0" err="1"/>
              <a:t>dosp</a:t>
            </a:r>
            <a:r>
              <a:rPr lang="cs-CZ" dirty="0"/>
              <a:t>í</a:t>
            </a:r>
            <a:r>
              <a:rPr lang="en-IE" dirty="0" err="1"/>
              <a:t>vaj</a:t>
            </a:r>
            <a:r>
              <a:rPr lang="cs-CZ" dirty="0"/>
              <a:t>í</a:t>
            </a:r>
            <a:r>
              <a:rPr lang="en-IE" dirty="0"/>
              <a:t>c</a:t>
            </a:r>
            <a:r>
              <a:rPr lang="cs-CZ" dirty="0"/>
              <a:t>í</a:t>
            </a:r>
            <a:r>
              <a:rPr lang="en-IE" dirty="0"/>
              <a:t>. Form</a:t>
            </a:r>
            <a:r>
              <a:rPr lang="cs-CZ" dirty="0"/>
              <a:t>á</a:t>
            </a:r>
            <a:r>
              <a:rPr lang="en-IE" dirty="0"/>
              <a:t>ln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mentoringov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programy</a:t>
            </a:r>
            <a:r>
              <a:rPr lang="en-IE" dirty="0"/>
              <a:t> – </a:t>
            </a:r>
            <a:r>
              <a:rPr lang="en-IE" dirty="0" err="1"/>
              <a:t>struktura</a:t>
            </a:r>
            <a:r>
              <a:rPr lang="en-IE" dirty="0"/>
              <a:t>, p</a:t>
            </a:r>
            <a:r>
              <a:rPr lang="cs-CZ" dirty="0"/>
              <a:t>ří</a:t>
            </a:r>
            <a:r>
              <a:rPr lang="en-IE" dirty="0"/>
              <a:t>nosy, </a:t>
            </a:r>
            <a:r>
              <a:rPr lang="en-IE" dirty="0" err="1"/>
              <a:t>rizika</a:t>
            </a:r>
            <a:r>
              <a:rPr lang="en-IE" dirty="0"/>
              <a:t>.</a:t>
            </a:r>
          </a:p>
          <a:p>
            <a:r>
              <a:rPr lang="en-IE" dirty="0"/>
              <a:t>Kr</a:t>
            </a:r>
            <a:r>
              <a:rPr lang="cs-CZ" dirty="0"/>
              <a:t>á</a:t>
            </a:r>
            <a:r>
              <a:rPr lang="en-IE" dirty="0" err="1"/>
              <a:t>tk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psan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2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11.11.2020: </a:t>
            </a:r>
            <a:r>
              <a:rPr lang="en-IE" dirty="0" err="1"/>
              <a:t>Webin</a:t>
            </a:r>
            <a:r>
              <a:rPr lang="cs-CZ" dirty="0" err="1"/>
              <a:t>ář</a:t>
            </a:r>
            <a:r>
              <a:rPr lang="en-IE" dirty="0"/>
              <a:t> s </a:t>
            </a:r>
            <a:r>
              <a:rPr lang="cs-CZ" dirty="0"/>
              <a:t>živý</a:t>
            </a:r>
            <a:r>
              <a:rPr lang="en-IE" dirty="0"/>
              <a:t>m </a:t>
            </a:r>
            <a:r>
              <a:rPr lang="en-IE" dirty="0" err="1"/>
              <a:t>vstupem</a:t>
            </a:r>
            <a:r>
              <a:rPr lang="en-IE" dirty="0"/>
              <a:t>, </a:t>
            </a:r>
            <a:r>
              <a:rPr lang="en-IE" dirty="0" err="1"/>
              <a:t>diskus</a:t>
            </a:r>
            <a:r>
              <a:rPr lang="cs-CZ" dirty="0"/>
              <a:t>e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probran</a:t>
            </a:r>
            <a:r>
              <a:rPr lang="cs-CZ" dirty="0"/>
              <a:t>á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 err="1"/>
              <a:t>mata</a:t>
            </a:r>
            <a:r>
              <a:rPr lang="en-IE" dirty="0"/>
              <a:t>,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r>
              <a:rPr lang="en-I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139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026" y="493920"/>
            <a:ext cx="9613861" cy="1080938"/>
          </a:xfrm>
        </p:spPr>
        <p:txBody>
          <a:bodyPr/>
          <a:lstStyle/>
          <a:p>
            <a:pPr algn="ctr"/>
            <a:r>
              <a:rPr lang="en-IE" dirty="0" err="1"/>
              <a:t>Temata</a:t>
            </a:r>
            <a:r>
              <a:rPr lang="en-IE" dirty="0"/>
              <a:t> </a:t>
            </a:r>
            <a:r>
              <a:rPr lang="en-IE" dirty="0" err="1"/>
              <a:t>kurzu</a:t>
            </a:r>
            <a:r>
              <a:rPr lang="en-IE" dirty="0"/>
              <a:t> a </a:t>
            </a:r>
            <a:r>
              <a:rPr lang="en-IE" dirty="0" err="1"/>
              <a:t>casovy</a:t>
            </a:r>
            <a:r>
              <a:rPr lang="en-IE" dirty="0"/>
              <a:t> </a:t>
            </a:r>
            <a:r>
              <a:rPr lang="en-IE" dirty="0" err="1"/>
              <a:t>harmonogram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60310"/>
            <a:ext cx="11641541" cy="5397689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18.11.2020: </a:t>
            </a:r>
            <a:r>
              <a:rPr lang="en-IE" dirty="0" err="1"/>
              <a:t>Typologie</a:t>
            </a:r>
            <a:r>
              <a:rPr lang="en-IE" dirty="0"/>
              <a:t> </a:t>
            </a:r>
            <a:r>
              <a:rPr lang="en-IE" dirty="0" err="1"/>
              <a:t>mentorsk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vztah</a:t>
            </a:r>
            <a:r>
              <a:rPr lang="cs-CZ" dirty="0"/>
              <a:t>ů</a:t>
            </a:r>
            <a:r>
              <a:rPr lang="en-IE" dirty="0"/>
              <a:t>. </a:t>
            </a:r>
            <a:r>
              <a:rPr lang="en-IE" dirty="0" err="1"/>
              <a:t>Dilemata</a:t>
            </a:r>
            <a:r>
              <a:rPr lang="en-IE" dirty="0"/>
              <a:t> </a:t>
            </a:r>
            <a:r>
              <a:rPr lang="en-IE" dirty="0" err="1"/>
              <a:t>mentoringu</a:t>
            </a:r>
            <a:r>
              <a:rPr lang="en-IE" dirty="0"/>
              <a:t>. </a:t>
            </a:r>
            <a:r>
              <a:rPr lang="en-IE" dirty="0" err="1"/>
              <a:t>Pohled</a:t>
            </a:r>
            <a:r>
              <a:rPr lang="en-IE" dirty="0"/>
              <a:t> a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</a:t>
            </a:r>
            <a:r>
              <a:rPr lang="en-IE" dirty="0"/>
              <a:t> </a:t>
            </a:r>
            <a:r>
              <a:rPr lang="en-IE" dirty="0" err="1"/>
              <a:t>mentorova</a:t>
            </a:r>
            <a:r>
              <a:rPr lang="en-IE" dirty="0"/>
              <a:t> </a:t>
            </a:r>
            <a:r>
              <a:rPr lang="en-IE" dirty="0" err="1"/>
              <a:t>chr</a:t>
            </a:r>
            <a:r>
              <a:rPr lang="cs-CZ" dirty="0"/>
              <a:t>á</a:t>
            </a:r>
            <a:r>
              <a:rPr lang="en-IE" dirty="0"/>
              <a:t>n</a:t>
            </a:r>
            <a:r>
              <a:rPr lang="cs-CZ" dirty="0"/>
              <a:t>ě</a:t>
            </a:r>
            <a:r>
              <a:rPr lang="en-IE" dirty="0" err="1"/>
              <a:t>nce</a:t>
            </a:r>
            <a:r>
              <a:rPr lang="en-IE" dirty="0"/>
              <a:t> </a:t>
            </a:r>
          </a:p>
          <a:p>
            <a:endParaRPr lang="en-IE" dirty="0"/>
          </a:p>
          <a:p>
            <a:r>
              <a:rPr lang="en-IE" dirty="0"/>
              <a:t>25.11.2020:</a:t>
            </a:r>
            <a:r>
              <a:rPr lang="cs-CZ" dirty="0"/>
              <a:t> </a:t>
            </a:r>
            <a:r>
              <a:rPr lang="en-IE" dirty="0" err="1"/>
              <a:t>Charakteristiky</a:t>
            </a:r>
            <a:r>
              <a:rPr lang="en-IE" dirty="0"/>
              <a:t> a </a:t>
            </a:r>
            <a:r>
              <a:rPr lang="en-IE" dirty="0" err="1"/>
              <a:t>dynamika</a:t>
            </a:r>
            <a:r>
              <a:rPr lang="en-IE" dirty="0"/>
              <a:t> </a:t>
            </a:r>
            <a:r>
              <a:rPr lang="en-IE" dirty="0" err="1"/>
              <a:t>mentorsk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vztahu</a:t>
            </a:r>
            <a:r>
              <a:rPr lang="en-IE" dirty="0"/>
              <a:t>. </a:t>
            </a:r>
            <a:r>
              <a:rPr lang="en-IE" dirty="0" err="1"/>
              <a:t>Pohled</a:t>
            </a:r>
            <a:r>
              <a:rPr lang="en-IE" dirty="0"/>
              <a:t> a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</a:t>
            </a:r>
            <a:r>
              <a:rPr lang="en-IE" dirty="0"/>
              <a:t> </a:t>
            </a:r>
            <a:r>
              <a:rPr lang="en-IE" dirty="0" err="1"/>
              <a:t>mentora</a:t>
            </a:r>
            <a:r>
              <a:rPr lang="en-IE" dirty="0"/>
              <a:t>.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</a:t>
            </a:r>
            <a:r>
              <a:rPr lang="en-IE" dirty="0"/>
              <a:t> </a:t>
            </a:r>
            <a:r>
              <a:rPr lang="en-IE" dirty="0" err="1"/>
              <a:t>zprost</a:t>
            </a:r>
            <a:r>
              <a:rPr lang="cs-CZ" dirty="0"/>
              <a:t>ř</a:t>
            </a:r>
            <a:r>
              <a:rPr lang="en-IE" dirty="0" err="1"/>
              <a:t>edkovan</a:t>
            </a:r>
            <a:r>
              <a:rPr lang="cs-CZ" dirty="0"/>
              <a:t>é</a:t>
            </a:r>
            <a:r>
              <a:rPr lang="en-IE" dirty="0"/>
              <a:t>ho u</a:t>
            </a:r>
            <a:r>
              <a:rPr lang="cs-CZ" dirty="0"/>
              <a:t>č</a:t>
            </a:r>
            <a:r>
              <a:rPr lang="en-IE" dirty="0" err="1"/>
              <a:t>en</a:t>
            </a:r>
            <a:r>
              <a:rPr lang="cs-CZ" dirty="0"/>
              <a:t>í</a:t>
            </a:r>
            <a:r>
              <a:rPr lang="en-IE" dirty="0"/>
              <a:t> a mentoring.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err="1"/>
              <a:t>Kratka</a:t>
            </a:r>
            <a:r>
              <a:rPr lang="en-IE" dirty="0"/>
              <a:t> </a:t>
            </a:r>
            <a:r>
              <a:rPr lang="en-IE" dirty="0" err="1"/>
              <a:t>psana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3</a:t>
            </a:r>
          </a:p>
          <a:p>
            <a:endParaRPr lang="en-IE" dirty="0"/>
          </a:p>
          <a:p>
            <a:r>
              <a:rPr lang="en-IE" dirty="0"/>
              <a:t>2.12. Sou</a:t>
            </a:r>
            <a:r>
              <a:rPr lang="cs-CZ" dirty="0"/>
              <a:t>č</a:t>
            </a:r>
            <a:r>
              <a:rPr lang="en-IE" dirty="0" err="1"/>
              <a:t>asn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metody</a:t>
            </a:r>
            <a:r>
              <a:rPr lang="en-IE" dirty="0"/>
              <a:t> v</a:t>
            </a:r>
            <a:r>
              <a:rPr lang="cs-CZ" dirty="0"/>
              <a:t>ý</a:t>
            </a:r>
            <a:r>
              <a:rPr lang="en-IE" dirty="0" err="1"/>
              <a:t>zkumu</a:t>
            </a:r>
            <a:r>
              <a:rPr lang="en-IE" dirty="0"/>
              <a:t> </a:t>
            </a:r>
            <a:r>
              <a:rPr lang="en-IE" dirty="0" err="1"/>
              <a:t>mentoringu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9.12. </a:t>
            </a:r>
            <a:r>
              <a:rPr lang="en-IE" dirty="0" err="1"/>
              <a:t>Webin</a:t>
            </a:r>
            <a:r>
              <a:rPr lang="cs-CZ" dirty="0" err="1"/>
              <a:t>ář</a:t>
            </a:r>
            <a:r>
              <a:rPr lang="en-IE" dirty="0"/>
              <a:t> s </a:t>
            </a:r>
            <a:r>
              <a:rPr lang="cs-CZ" dirty="0"/>
              <a:t>ž</a:t>
            </a:r>
            <a:r>
              <a:rPr lang="en-IE" dirty="0"/>
              <a:t>iv</a:t>
            </a:r>
            <a:r>
              <a:rPr lang="cs-CZ" dirty="0"/>
              <a:t>ý</a:t>
            </a:r>
            <a:r>
              <a:rPr lang="en-IE" dirty="0"/>
              <a:t>mi </a:t>
            </a:r>
            <a:r>
              <a:rPr lang="en-IE" dirty="0" err="1"/>
              <a:t>vstupy</a:t>
            </a:r>
            <a:r>
              <a:rPr lang="en-IE" dirty="0"/>
              <a:t> a </a:t>
            </a:r>
            <a:r>
              <a:rPr lang="en-IE" dirty="0" err="1"/>
              <a:t>prostorem</a:t>
            </a:r>
            <a:r>
              <a:rPr lang="en-IE" dirty="0"/>
              <a:t> pro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r>
              <a:rPr lang="en-IE" dirty="0"/>
              <a:t>. P</a:t>
            </a:r>
            <a:r>
              <a:rPr lang="cs-CZ" dirty="0"/>
              <a:t>ř</a:t>
            </a:r>
            <a:r>
              <a:rPr lang="en-IE" dirty="0" err="1"/>
              <a:t>edstaven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 pro </a:t>
            </a:r>
            <a:r>
              <a:rPr lang="en-IE" dirty="0" err="1"/>
              <a:t>esej</a:t>
            </a:r>
            <a:r>
              <a:rPr lang="en-IE" dirty="0"/>
              <a:t>. </a:t>
            </a:r>
            <a:r>
              <a:rPr lang="en-IE" dirty="0" err="1"/>
              <a:t>Diskuse</a:t>
            </a:r>
            <a:r>
              <a:rPr lang="en-IE" dirty="0"/>
              <a:t> o </a:t>
            </a:r>
            <a:r>
              <a:rPr lang="en-IE" dirty="0" err="1"/>
              <a:t>struktu</a:t>
            </a:r>
            <a:r>
              <a:rPr lang="cs-CZ" dirty="0"/>
              <a:t>ř</a:t>
            </a:r>
            <a:r>
              <a:rPr lang="en-IE" dirty="0"/>
              <a:t>e </a:t>
            </a:r>
            <a:r>
              <a:rPr lang="en-IE" dirty="0" err="1"/>
              <a:t>eseje</a:t>
            </a:r>
            <a:r>
              <a:rPr lang="en-IE" dirty="0"/>
              <a:t>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>
                <a:solidFill>
                  <a:srgbClr val="FF0000"/>
                </a:solidFill>
              </a:rPr>
              <a:t>16.12. Deadline k </a:t>
            </a:r>
            <a:r>
              <a:rPr lang="en-IE" dirty="0" err="1">
                <a:solidFill>
                  <a:srgbClr val="FF0000"/>
                </a:solidFill>
              </a:rPr>
              <a:t>odevzdani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eseje</a:t>
            </a:r>
            <a:endParaRPr lang="en-I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6.1. </a:t>
            </a:r>
            <a:r>
              <a:rPr lang="en-IE" dirty="0" err="1"/>
              <a:t>Zp</a:t>
            </a:r>
            <a:r>
              <a:rPr lang="cs-CZ" dirty="0"/>
              <a:t>ě</a:t>
            </a:r>
            <a:r>
              <a:rPr lang="en-IE" dirty="0" err="1"/>
              <a:t>tn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vazba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eseje</a:t>
            </a:r>
            <a:r>
              <a:rPr lang="en-IE" dirty="0"/>
              <a:t> – </a:t>
            </a:r>
            <a:r>
              <a:rPr lang="en-IE" dirty="0" err="1"/>
              <a:t>individu</a:t>
            </a:r>
            <a:r>
              <a:rPr lang="cs-CZ" dirty="0"/>
              <a:t>á</a:t>
            </a:r>
            <a:r>
              <a:rPr lang="en-IE" dirty="0"/>
              <a:t>ln</a:t>
            </a:r>
            <a:r>
              <a:rPr lang="cs-CZ" dirty="0"/>
              <a:t>í</a:t>
            </a:r>
            <a:r>
              <a:rPr lang="en-IE" dirty="0"/>
              <a:t>. </a:t>
            </a:r>
            <a:r>
              <a:rPr lang="en-IE" dirty="0" err="1"/>
              <a:t>Prostor</a:t>
            </a:r>
            <a:r>
              <a:rPr lang="en-IE" dirty="0"/>
              <a:t> pro feedback </a:t>
            </a:r>
            <a:r>
              <a:rPr lang="en-IE" dirty="0" err="1"/>
              <a:t>poslucha</a:t>
            </a:r>
            <a:r>
              <a:rPr lang="cs-CZ" dirty="0" err="1"/>
              <a:t>čů</a:t>
            </a:r>
            <a:r>
              <a:rPr lang="en-IE" dirty="0"/>
              <a:t>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488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/>
              <a:t>Kontakt</a:t>
            </a:r>
            <a:r>
              <a:rPr lang="en-IE" dirty="0"/>
              <a:t> pro </a:t>
            </a:r>
            <a:r>
              <a:rPr lang="en-IE" dirty="0" err="1"/>
              <a:t>dotazy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047876"/>
            <a:ext cx="11268075" cy="4467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Sledujte </a:t>
            </a:r>
            <a:r>
              <a:rPr lang="cs-CZ" dirty="0" err="1"/>
              <a:t>Moodle</a:t>
            </a:r>
            <a:r>
              <a:rPr lang="cs-CZ" dirty="0"/>
              <a:t>, komunikujte otázky přes Chat ke </a:t>
            </a:r>
            <a:r>
              <a:rPr lang="cs-CZ" dirty="0" err="1"/>
              <a:t>každéme</a:t>
            </a:r>
            <a:r>
              <a:rPr lang="cs-CZ" dirty="0"/>
              <a:t> tématu nebo ke kurzu obecně.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IE" dirty="0" err="1"/>
              <a:t>Pravidelny</a:t>
            </a:r>
            <a:r>
              <a:rPr lang="en-IE" dirty="0"/>
              <a:t> </a:t>
            </a:r>
            <a:r>
              <a:rPr lang="en-IE" dirty="0" err="1"/>
              <a:t>prostor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dotazy</a:t>
            </a:r>
            <a:r>
              <a:rPr lang="en-IE" dirty="0"/>
              <a:t> a </a:t>
            </a:r>
            <a:r>
              <a:rPr lang="en-IE" dirty="0" err="1"/>
              <a:t>jejich</a:t>
            </a:r>
            <a:r>
              <a:rPr lang="en-IE" dirty="0"/>
              <a:t> </a:t>
            </a:r>
            <a:r>
              <a:rPr lang="en-IE" dirty="0" err="1"/>
              <a:t>zodpov</a:t>
            </a:r>
            <a:r>
              <a:rPr lang="cs-CZ" dirty="0"/>
              <a:t>í</a:t>
            </a:r>
            <a:r>
              <a:rPr lang="en-IE" dirty="0"/>
              <a:t>d</a:t>
            </a:r>
            <a:r>
              <a:rPr lang="cs-CZ" dirty="0" err="1"/>
              <a:t>ání</a:t>
            </a:r>
            <a:r>
              <a:rPr lang="cs-CZ" dirty="0"/>
              <a:t> a diskusi</a:t>
            </a:r>
            <a:r>
              <a:rPr lang="en-IE" dirty="0"/>
              <a:t> </a:t>
            </a:r>
            <a:r>
              <a:rPr lang="en-IE" dirty="0" err="1"/>
              <a:t>bude</a:t>
            </a:r>
            <a:r>
              <a:rPr lang="en-IE" dirty="0"/>
              <a:t> </a:t>
            </a:r>
            <a:r>
              <a:rPr lang="en-IE" dirty="0" err="1"/>
              <a:t>poskytnut</a:t>
            </a:r>
            <a:r>
              <a:rPr lang="en-IE" dirty="0"/>
              <a:t> b</a:t>
            </a:r>
            <a:r>
              <a:rPr lang="cs-CZ" dirty="0"/>
              <a:t>ě</a:t>
            </a:r>
            <a:r>
              <a:rPr lang="en-IE" dirty="0"/>
              <a:t>hem </a:t>
            </a:r>
            <a:r>
              <a:rPr lang="cs-CZ" dirty="0" err="1"/>
              <a:t>ži</a:t>
            </a:r>
            <a:r>
              <a:rPr lang="en-IE" dirty="0"/>
              <a:t>v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en-IE" dirty="0" err="1"/>
              <a:t>webin</a:t>
            </a:r>
            <a:r>
              <a:rPr lang="cs-CZ" dirty="0" err="1"/>
              <a:t>ářů</a:t>
            </a:r>
            <a:endParaRPr lang="cs-CZ" dirty="0"/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cs-CZ" dirty="0"/>
              <a:t>V</a:t>
            </a:r>
            <a:r>
              <a:rPr lang="en-IE" dirty="0"/>
              <a:t> </a:t>
            </a:r>
            <a:r>
              <a:rPr lang="en-IE" dirty="0" err="1"/>
              <a:t>pripade</a:t>
            </a:r>
            <a:r>
              <a:rPr lang="en-IE" dirty="0"/>
              <a:t> </a:t>
            </a:r>
            <a:r>
              <a:rPr lang="en-IE" dirty="0" err="1"/>
              <a:t>dotaz</a:t>
            </a:r>
            <a:r>
              <a:rPr lang="cs-CZ" dirty="0"/>
              <a:t>ů</a:t>
            </a:r>
            <a:r>
              <a:rPr lang="en-IE" dirty="0"/>
              <a:t>, </a:t>
            </a:r>
            <a:r>
              <a:rPr lang="en-IE" dirty="0" err="1"/>
              <a:t>nejasnosti</a:t>
            </a:r>
            <a:r>
              <a:rPr lang="en-IE" dirty="0"/>
              <a:t>, </a:t>
            </a:r>
            <a:r>
              <a:rPr lang="en-IE" dirty="0" err="1"/>
              <a:t>nebo</a:t>
            </a:r>
            <a:r>
              <a:rPr lang="en-IE" dirty="0"/>
              <a:t> </a:t>
            </a:r>
            <a:r>
              <a:rPr lang="en-IE" dirty="0" err="1"/>
              <a:t>navrhu</a:t>
            </a:r>
            <a:r>
              <a:rPr lang="en-IE" dirty="0"/>
              <a:t> t</a:t>
            </a:r>
            <a:r>
              <a:rPr lang="cs-CZ" dirty="0"/>
              <a:t>é</a:t>
            </a:r>
            <a:r>
              <a:rPr lang="en-IE" dirty="0"/>
              <a:t>mat pro </a:t>
            </a:r>
            <a:r>
              <a:rPr lang="en-IE" dirty="0" err="1"/>
              <a:t>bakala</a:t>
            </a:r>
            <a:r>
              <a:rPr lang="cs-CZ" dirty="0"/>
              <a:t>ř</a:t>
            </a:r>
            <a:r>
              <a:rPr lang="en-IE" dirty="0" err="1"/>
              <a:t>sk</a:t>
            </a:r>
            <a:r>
              <a:rPr lang="cs-CZ" dirty="0"/>
              <a:t>é</a:t>
            </a:r>
            <a:r>
              <a:rPr lang="en-IE" dirty="0"/>
              <a:t> pr</a:t>
            </a:r>
            <a:r>
              <a:rPr lang="cs-CZ" dirty="0"/>
              <a:t>á</a:t>
            </a:r>
            <a:r>
              <a:rPr lang="en-IE" dirty="0" err="1"/>
              <a:t>ce</a:t>
            </a:r>
            <a:r>
              <a:rPr lang="cs-CZ" dirty="0"/>
              <a:t> kontaktujte mě emailem</a:t>
            </a:r>
            <a:r>
              <a:rPr lang="en-IE" dirty="0"/>
              <a:t>. 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err="1"/>
              <a:t>Jakakoliv</a:t>
            </a:r>
            <a:r>
              <a:rPr lang="en-IE" dirty="0"/>
              <a:t> </a:t>
            </a:r>
            <a:r>
              <a:rPr lang="en-IE" dirty="0" err="1"/>
              <a:t>zp</a:t>
            </a:r>
            <a:r>
              <a:rPr lang="cs-CZ" dirty="0"/>
              <a:t>ě</a:t>
            </a:r>
            <a:r>
              <a:rPr lang="en-IE" dirty="0" err="1"/>
              <a:t>tn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vazba</a:t>
            </a:r>
            <a:r>
              <a:rPr lang="en-IE" dirty="0"/>
              <a:t> je od student</a:t>
            </a:r>
            <a:r>
              <a:rPr lang="cs-CZ" dirty="0"/>
              <a:t>ů</a:t>
            </a:r>
            <a:r>
              <a:rPr lang="en-IE" dirty="0"/>
              <a:t> v</a:t>
            </a:r>
            <a:r>
              <a:rPr lang="cs-CZ" dirty="0"/>
              <a:t>í</a:t>
            </a:r>
            <a:r>
              <a:rPr lang="en-IE" dirty="0"/>
              <a:t>t</a:t>
            </a:r>
            <a:r>
              <a:rPr lang="cs-CZ" dirty="0"/>
              <a:t>á</a:t>
            </a:r>
            <a:r>
              <a:rPr lang="en-IE" dirty="0" err="1"/>
              <a:t>na</a:t>
            </a:r>
            <a:r>
              <a:rPr lang="cs-CZ" dirty="0"/>
              <a:t>, podporována a ceněna</a:t>
            </a:r>
            <a:r>
              <a:rPr lang="en-IE" dirty="0"/>
              <a:t>. 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496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96" y="0"/>
            <a:ext cx="9901954" cy="742197"/>
          </a:xfrm>
        </p:spPr>
        <p:txBody>
          <a:bodyPr/>
          <a:lstStyle/>
          <a:p>
            <a:pPr algn="ctr"/>
            <a:r>
              <a:rPr lang="en-IE" dirty="0" err="1"/>
              <a:t>Literatura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628651"/>
            <a:ext cx="12096466" cy="6229350"/>
          </a:xfrm>
        </p:spPr>
        <p:txBody>
          <a:bodyPr>
            <a:noAutofit/>
          </a:bodyPr>
          <a:lstStyle/>
          <a:p>
            <a:r>
              <a:rPr lang="en-IE" sz="1600" dirty="0" err="1">
                <a:latin typeface="Arial" panose="020B0604020202020204" pitchFamily="34" charset="0"/>
                <a:cs typeface="Arial" panose="020B0604020202020204" pitchFamily="34" charset="0"/>
              </a:rPr>
              <a:t>Povinn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1600" dirty="0" err="1"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Brumovská,T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., Seidlová Málková G. (2010): Mentoring. Výchova k profesionálnímu dobrovolnictví</a:t>
            </a:r>
            <a:endParaRPr lang="en-I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jemcům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doporučuji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seznámit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s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tématy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konference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European Mentoring Summit 2020 </a:t>
            </a:r>
            <a:r>
              <a:rPr lang="en-GB" sz="1800" b="0" i="0" u="sng" dirty="0">
                <a:solidFill>
                  <a:srgbClr val="CC14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https://mentoringsummit.eu/"/>
              </a:rPr>
              <a:t>https://mentoringsummit.eu/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obsahem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stránek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European Centre for Evidence-Based Mentoring (</a:t>
            </a:r>
            <a:r>
              <a:rPr lang="en-GB" sz="1800" b="0" i="0" u="sng" dirty="0">
                <a:solidFill>
                  <a:srgbClr val="CC14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https://www.ecebmentoring.eu/"/>
              </a:rPr>
              <a:t>https://www.ecebmentoring.eu/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 Chronicle of Evidence-Based Mentoring od J. E. Rhodes (</a:t>
            </a:r>
            <a:r>
              <a:rPr lang="en-GB" sz="1800" b="0" i="0" u="sng" dirty="0">
                <a:solidFill>
                  <a:srgbClr val="CC14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https://www.evidencebasedmentoring.org/"/>
              </a:rPr>
              <a:t>https://www.evidencebasedmentoring.org/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pro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úvodni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přehled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tématu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začátkem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kurzu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Dále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doporučuji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v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průběhu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kurzu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seznámit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literaturou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zejména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autorů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J. E. Rhodes, R. Spencer, D. DuBois, Zimmerman, Levi Van Dam, Bernadette Sanchez, Bernadine Brady a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články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´Youth Mentoring´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zejména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časopisech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American Journal of Community Psychology, Youth and Society, Journal of Adolescence a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dalších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poslednich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15 let. (2005-2020).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Každá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lekce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uzavřena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doporučenou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literaturou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průběhu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kurzu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Prehledové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publikace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angličtině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Òscar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Prieto-Flores &amp; Jordi Feu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Gellis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(2020): Mentoring Children and Young People for Social Inclusion: Global Approaches to Empowerment. London: Routledge 2020.</a:t>
            </a:r>
            <a:endParaRPr lang="cs-CZ" sz="1800" b="0" i="0" dirty="0">
              <a:solidFill>
                <a:srgbClr val="0033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Rhodes, J. E. (2005): Stand by me. The risks and rewards of mentoring today´s youths. ISBN-13: 978-0674016118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Rhodes, J.E. (2020): Older and Wiser. New Ideas for Youth Mentoring in the 21st Century.</a:t>
            </a:r>
            <a:endParaRPr lang="cs-CZ" sz="1800" b="0" i="0" dirty="0">
              <a:solidFill>
                <a:srgbClr val="0033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DuBois, D.,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Karcher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T. (2005,1st Edition, 2020 2nd Edition): Handbook of Youth Mentoring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Allen, T. D., </a:t>
            </a:r>
            <a:r>
              <a:rPr lang="en-GB" sz="1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Eby</a:t>
            </a:r>
            <a:r>
              <a:rPr lang="en-GB" sz="1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L. T.: Blackwell Handbook of Mentoring (2007). A multiple perspective approach.</a:t>
            </a:r>
            <a:endParaRPr lang="cs-CZ" sz="1800" b="0" i="0" dirty="0">
              <a:solidFill>
                <a:srgbClr val="0033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2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Q &amp; A’s: </a:t>
            </a:r>
            <a:r>
              <a:rPr lang="en-IE" dirty="0" err="1"/>
              <a:t>Dotazy</a:t>
            </a:r>
            <a:r>
              <a:rPr lang="en-IE" dirty="0"/>
              <a:t> a </a:t>
            </a:r>
            <a:r>
              <a:rPr lang="en-IE" dirty="0" err="1"/>
              <a:t>koment</a:t>
            </a:r>
            <a:r>
              <a:rPr lang="cs-CZ" dirty="0" err="1"/>
              <a:t>ář</a:t>
            </a:r>
            <a:r>
              <a:rPr lang="en-IE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sz="4400" dirty="0"/>
          </a:p>
          <a:p>
            <a:pPr algn="ctr"/>
            <a:r>
              <a:rPr lang="en-IE" sz="4400" dirty="0" err="1"/>
              <a:t>Koment</a:t>
            </a:r>
            <a:r>
              <a:rPr lang="cs-CZ" sz="4400" dirty="0" err="1"/>
              <a:t>ář</a:t>
            </a:r>
            <a:r>
              <a:rPr lang="en-IE" sz="4400" dirty="0"/>
              <a:t>e?</a:t>
            </a:r>
          </a:p>
          <a:p>
            <a:pPr algn="ctr"/>
            <a:r>
              <a:rPr lang="en-IE" sz="4400" dirty="0" err="1"/>
              <a:t>Dotazy</a:t>
            </a:r>
            <a:r>
              <a:rPr lang="en-IE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391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12" y="289204"/>
            <a:ext cx="9613861" cy="1080938"/>
          </a:xfrm>
        </p:spPr>
        <p:txBody>
          <a:bodyPr/>
          <a:lstStyle/>
          <a:p>
            <a:r>
              <a:rPr lang="en-IE" dirty="0"/>
              <a:t>Jak </a:t>
            </a:r>
            <a:r>
              <a:rPr lang="en-IE" dirty="0" err="1"/>
              <a:t>napsat</a:t>
            </a:r>
            <a:r>
              <a:rPr lang="en-IE" dirty="0"/>
              <a:t> </a:t>
            </a:r>
            <a:r>
              <a:rPr lang="en-IE" dirty="0" err="1"/>
              <a:t>kr</a:t>
            </a:r>
            <a:r>
              <a:rPr lang="cs-CZ" dirty="0"/>
              <a:t>á</a:t>
            </a:r>
            <a:r>
              <a:rPr lang="en-IE" dirty="0" err="1"/>
              <a:t>tkou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v pr</a:t>
            </a:r>
            <a:r>
              <a:rPr lang="cs-CZ" dirty="0"/>
              <a:t>ů</a:t>
            </a:r>
            <a:r>
              <a:rPr lang="en-IE" dirty="0"/>
              <a:t>b</a:t>
            </a:r>
            <a:r>
              <a:rPr lang="cs-CZ" dirty="0"/>
              <a:t>ě</a:t>
            </a:r>
            <a:r>
              <a:rPr lang="en-IE" dirty="0"/>
              <a:t>hu </a:t>
            </a:r>
            <a:r>
              <a:rPr lang="en-IE" dirty="0" err="1"/>
              <a:t>kurzu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7" y="1370142"/>
            <a:ext cx="11682484" cy="5249022"/>
          </a:xfrm>
        </p:spPr>
        <p:txBody>
          <a:bodyPr>
            <a:normAutofit fontScale="92500" lnSpcReduction="20000"/>
          </a:bodyPr>
          <a:lstStyle/>
          <a:p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budou</a:t>
            </a:r>
            <a:r>
              <a:rPr lang="en-IE" dirty="0"/>
              <a:t> </a:t>
            </a:r>
            <a:r>
              <a:rPr lang="en-IE" dirty="0" err="1"/>
              <a:t>ps</a:t>
            </a:r>
            <a:r>
              <a:rPr lang="cs-CZ" dirty="0"/>
              <a:t>á</a:t>
            </a:r>
            <a:r>
              <a:rPr lang="en-IE" dirty="0"/>
              <a:t>t a </a:t>
            </a:r>
            <a:r>
              <a:rPr lang="en-IE" dirty="0" err="1"/>
              <a:t>odevzd</a:t>
            </a:r>
            <a:r>
              <a:rPr lang="cs-CZ" dirty="0"/>
              <a:t>á</a:t>
            </a:r>
            <a:r>
              <a:rPr lang="en-IE" dirty="0"/>
              <a:t>vat </a:t>
            </a:r>
            <a:r>
              <a:rPr lang="en-IE" dirty="0" err="1"/>
              <a:t>celkem</a:t>
            </a:r>
            <a:r>
              <a:rPr lang="en-IE" dirty="0"/>
              <a:t> 3 </a:t>
            </a:r>
            <a:r>
              <a:rPr lang="en-IE" dirty="0" err="1"/>
              <a:t>kr</a:t>
            </a:r>
            <a:r>
              <a:rPr lang="cs-CZ" dirty="0"/>
              <a:t>á</a:t>
            </a:r>
            <a:r>
              <a:rPr lang="en-IE" dirty="0" err="1"/>
              <a:t>tke</a:t>
            </a:r>
            <a:r>
              <a:rPr lang="en-IE" dirty="0"/>
              <a:t> </a:t>
            </a:r>
            <a:r>
              <a:rPr lang="en-IE" dirty="0" err="1"/>
              <a:t>eseje</a:t>
            </a:r>
            <a:endParaRPr lang="en-IE" dirty="0"/>
          </a:p>
          <a:p>
            <a:r>
              <a:rPr lang="en-IE" dirty="0"/>
              <a:t>Max. 500 </a:t>
            </a:r>
            <a:r>
              <a:rPr lang="en-IE" dirty="0" err="1"/>
              <a:t>slov</a:t>
            </a:r>
            <a:r>
              <a:rPr lang="en-IE" dirty="0"/>
              <a:t> </a:t>
            </a:r>
            <a:r>
              <a:rPr lang="en-IE" dirty="0" err="1"/>
              <a:t>dlouh</a:t>
            </a:r>
            <a:r>
              <a:rPr lang="cs-CZ" dirty="0"/>
              <a:t>á</a:t>
            </a:r>
            <a:r>
              <a:rPr lang="en-IE" dirty="0"/>
              <a:t>.</a:t>
            </a:r>
          </a:p>
          <a:p>
            <a:r>
              <a:rPr lang="en-IE" dirty="0" err="1"/>
              <a:t>Struktura</a:t>
            </a:r>
            <a:r>
              <a:rPr lang="en-IE" dirty="0"/>
              <a:t>: </a:t>
            </a:r>
          </a:p>
          <a:p>
            <a:r>
              <a:rPr lang="en-IE" dirty="0"/>
              <a:t>1. </a:t>
            </a:r>
            <a:r>
              <a:rPr lang="cs-CZ" dirty="0"/>
              <a:t>Ú</a:t>
            </a:r>
            <a:r>
              <a:rPr lang="en-IE" dirty="0" err="1"/>
              <a:t>vod</a:t>
            </a:r>
            <a:r>
              <a:rPr lang="en-IE" dirty="0"/>
              <a:t> – p</a:t>
            </a:r>
            <a:r>
              <a:rPr lang="cs-CZ" dirty="0"/>
              <a:t>ř</a:t>
            </a:r>
            <a:r>
              <a:rPr lang="en-IE" dirty="0" err="1"/>
              <a:t>edstaven</a:t>
            </a:r>
            <a:r>
              <a:rPr lang="cs-CZ" dirty="0"/>
              <a:t>í</a:t>
            </a:r>
            <a:r>
              <a:rPr lang="en-IE" dirty="0"/>
              <a:t> do </a:t>
            </a:r>
            <a:r>
              <a:rPr lang="en-IE" dirty="0" err="1"/>
              <a:t>obsahu</a:t>
            </a:r>
            <a:r>
              <a:rPr lang="en-IE" dirty="0"/>
              <a:t> </a:t>
            </a:r>
            <a:r>
              <a:rPr lang="cs-CZ" dirty="0"/>
              <a:t>krátké eseje</a:t>
            </a:r>
            <a:r>
              <a:rPr lang="en-IE" dirty="0"/>
              <a:t>. </a:t>
            </a:r>
            <a:r>
              <a:rPr lang="en-IE" dirty="0" err="1"/>
              <a:t>Zahrnut</a:t>
            </a:r>
            <a:r>
              <a:rPr lang="cs-CZ" dirty="0"/>
              <a:t>í</a:t>
            </a:r>
            <a:r>
              <a:rPr lang="en-IE" dirty="0"/>
              <a:t> dan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 a n</a:t>
            </a:r>
            <a:r>
              <a:rPr lang="cs-CZ" dirty="0" err="1"/>
              <a:t>áč</a:t>
            </a:r>
            <a:r>
              <a:rPr lang="en-IE" dirty="0" err="1"/>
              <a:t>rtu</a:t>
            </a:r>
            <a:r>
              <a:rPr lang="en-IE" dirty="0"/>
              <a:t> toho, jak se </a:t>
            </a:r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/>
              <a:t> s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zkou</a:t>
            </a:r>
            <a:r>
              <a:rPr lang="en-IE" dirty="0"/>
              <a:t> </a:t>
            </a:r>
            <a:r>
              <a:rPr lang="en-IE" dirty="0" err="1"/>
              <a:t>bude</a:t>
            </a:r>
            <a:r>
              <a:rPr lang="en-IE" dirty="0"/>
              <a:t> </a:t>
            </a:r>
            <a:r>
              <a:rPr lang="en-IE" dirty="0" err="1"/>
              <a:t>vyrovn</a:t>
            </a:r>
            <a:r>
              <a:rPr lang="cs-CZ" dirty="0"/>
              <a:t>á</a:t>
            </a:r>
            <a:r>
              <a:rPr lang="en-IE" dirty="0"/>
              <a:t>vat.</a:t>
            </a:r>
          </a:p>
          <a:p>
            <a:r>
              <a:rPr lang="en-IE" dirty="0"/>
              <a:t>2. </a:t>
            </a:r>
            <a:r>
              <a:rPr lang="en-IE" dirty="0" err="1"/>
              <a:t>Diskuse</a:t>
            </a:r>
            <a:r>
              <a:rPr lang="en-IE" dirty="0"/>
              <a:t> dan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zky</a:t>
            </a:r>
            <a:r>
              <a:rPr lang="en-IE" dirty="0"/>
              <a:t>/t</a:t>
            </a:r>
            <a:r>
              <a:rPr lang="cs-CZ" dirty="0"/>
              <a:t>é</a:t>
            </a:r>
            <a:r>
              <a:rPr lang="en-IE" dirty="0" err="1"/>
              <a:t>matu</a:t>
            </a:r>
            <a:r>
              <a:rPr lang="en-IE" dirty="0"/>
              <a:t>. </a:t>
            </a:r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/>
              <a:t> </a:t>
            </a:r>
            <a:r>
              <a:rPr lang="en-IE" dirty="0" err="1"/>
              <a:t>bude</a:t>
            </a:r>
            <a:r>
              <a:rPr lang="en-IE" dirty="0"/>
              <a:t> </a:t>
            </a:r>
            <a:r>
              <a:rPr lang="en-IE" dirty="0" err="1"/>
              <a:t>diskutovat</a:t>
            </a:r>
            <a:r>
              <a:rPr lang="en-IE" dirty="0"/>
              <a:t> </a:t>
            </a:r>
            <a:r>
              <a:rPr lang="en-IE" dirty="0" err="1"/>
              <a:t>danou</a:t>
            </a:r>
            <a:r>
              <a:rPr lang="en-IE" dirty="0"/>
              <a:t> </a:t>
            </a:r>
            <a:r>
              <a:rPr lang="en-IE" dirty="0" err="1"/>
              <a:t>ot</a:t>
            </a:r>
            <a:r>
              <a:rPr lang="cs-CZ" dirty="0"/>
              <a:t>á</a:t>
            </a:r>
            <a:r>
              <a:rPr lang="en-IE" dirty="0" err="1"/>
              <a:t>zku</a:t>
            </a:r>
            <a:r>
              <a:rPr lang="en-IE" dirty="0"/>
              <a:t> </a:t>
            </a:r>
            <a:r>
              <a:rPr lang="en-IE" dirty="0" err="1"/>
              <a:t>nejl</a:t>
            </a:r>
            <a:r>
              <a:rPr lang="cs-CZ" dirty="0"/>
              <a:t>é</a:t>
            </a:r>
            <a:r>
              <a:rPr lang="en-IE" dirty="0"/>
              <a:t>pe z r</a:t>
            </a:r>
            <a:r>
              <a:rPr lang="cs-CZ" dirty="0"/>
              <a:t>ů</a:t>
            </a:r>
            <a:r>
              <a:rPr lang="en-IE" dirty="0" err="1"/>
              <a:t>zn</a:t>
            </a:r>
            <a:r>
              <a:rPr lang="cs-CZ" dirty="0"/>
              <a:t>ý</a:t>
            </a:r>
            <a:r>
              <a:rPr lang="en-IE" dirty="0" err="1"/>
              <a:t>ch</a:t>
            </a:r>
            <a:r>
              <a:rPr lang="en-IE" dirty="0"/>
              <a:t> </a:t>
            </a:r>
            <a:r>
              <a:rPr lang="cs-CZ" dirty="0"/>
              <a:t>ú</a:t>
            </a:r>
            <a:r>
              <a:rPr lang="en-IE" dirty="0"/>
              <a:t>hl</a:t>
            </a:r>
            <a:r>
              <a:rPr lang="cs-CZ" dirty="0"/>
              <a:t>ů</a:t>
            </a:r>
            <a:r>
              <a:rPr lang="en-IE" dirty="0"/>
              <a:t> </a:t>
            </a:r>
            <a:r>
              <a:rPr lang="en-IE" dirty="0" err="1"/>
              <a:t>pohledu</a:t>
            </a:r>
            <a:r>
              <a:rPr lang="en-IE" dirty="0"/>
              <a:t>, nap</a:t>
            </a:r>
            <a:r>
              <a:rPr lang="cs-CZ" dirty="0"/>
              <a:t>ř</a:t>
            </a:r>
            <a:r>
              <a:rPr lang="en-IE" dirty="0"/>
              <a:t>. </a:t>
            </a:r>
            <a:r>
              <a:rPr lang="cs-CZ" dirty="0"/>
              <a:t>p</a:t>
            </a:r>
            <a:r>
              <a:rPr lang="en-IE" dirty="0" err="1"/>
              <a:t>ro</a:t>
            </a:r>
            <a:r>
              <a:rPr lang="en-IE" dirty="0"/>
              <a:t> a </a:t>
            </a:r>
            <a:r>
              <a:rPr lang="en-IE" dirty="0" err="1"/>
              <a:t>proti</a:t>
            </a:r>
            <a:r>
              <a:rPr lang="en-IE" dirty="0"/>
              <a:t> </a:t>
            </a:r>
            <a:r>
              <a:rPr lang="en-IE" dirty="0" err="1"/>
              <a:t>argumentu</a:t>
            </a:r>
            <a:r>
              <a:rPr lang="en-IE" dirty="0"/>
              <a:t>, </a:t>
            </a:r>
            <a:r>
              <a:rPr lang="en-IE" dirty="0" err="1"/>
              <a:t>ktery</a:t>
            </a:r>
            <a:r>
              <a:rPr lang="en-IE" dirty="0"/>
              <a:t> </a:t>
            </a:r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/>
              <a:t> p</a:t>
            </a:r>
            <a:r>
              <a:rPr lang="cs-CZ" dirty="0"/>
              <a:t>ř</a:t>
            </a:r>
            <a:r>
              <a:rPr lang="en-IE" dirty="0" err="1"/>
              <a:t>edstavuje</a:t>
            </a:r>
            <a:r>
              <a:rPr lang="en-IE" dirty="0"/>
              <a:t>.</a:t>
            </a:r>
          </a:p>
          <a:p>
            <a:r>
              <a:rPr lang="en-IE" dirty="0"/>
              <a:t>Kr</a:t>
            </a:r>
            <a:r>
              <a:rPr lang="cs-CZ" dirty="0"/>
              <a:t>á</a:t>
            </a:r>
            <a:r>
              <a:rPr lang="en-IE" dirty="0" err="1"/>
              <a:t>tk</a:t>
            </a:r>
            <a:r>
              <a:rPr lang="cs-CZ" dirty="0"/>
              <a:t>á</a:t>
            </a:r>
            <a:r>
              <a:rPr lang="en-IE" dirty="0"/>
              <a:t> </a:t>
            </a:r>
            <a:r>
              <a:rPr lang="en-IE" dirty="0" err="1"/>
              <a:t>esej</a:t>
            </a:r>
            <a:r>
              <a:rPr lang="en-IE" dirty="0"/>
              <a:t> by mela </a:t>
            </a:r>
            <a:r>
              <a:rPr lang="en-IE" dirty="0" err="1"/>
              <a:t>pracovat</a:t>
            </a:r>
            <a:r>
              <a:rPr lang="en-IE" dirty="0"/>
              <a:t> s </a:t>
            </a:r>
            <a:r>
              <a:rPr lang="en-IE" dirty="0" err="1"/>
              <a:t>literaturou</a:t>
            </a:r>
            <a:r>
              <a:rPr lang="en-IE" dirty="0"/>
              <a:t>, </a:t>
            </a:r>
            <a:r>
              <a:rPr lang="en-IE" dirty="0" err="1"/>
              <a:t>kter</a:t>
            </a:r>
            <a:r>
              <a:rPr lang="cs-CZ" dirty="0"/>
              <a:t>á</a:t>
            </a:r>
            <a:r>
              <a:rPr lang="en-IE" dirty="0"/>
              <a:t> je </a:t>
            </a:r>
            <a:r>
              <a:rPr lang="en-IE" dirty="0" err="1"/>
              <a:t>doporu</a:t>
            </a:r>
            <a:r>
              <a:rPr lang="cs-CZ" dirty="0"/>
              <a:t>č</a:t>
            </a:r>
            <a:r>
              <a:rPr lang="en-IE" dirty="0" err="1"/>
              <a:t>en</a:t>
            </a:r>
            <a:r>
              <a:rPr lang="cs-CZ" dirty="0"/>
              <a:t>á</a:t>
            </a:r>
            <a:r>
              <a:rPr lang="en-IE" dirty="0"/>
              <a:t> po ka</a:t>
            </a:r>
            <a:r>
              <a:rPr lang="cs-CZ" dirty="0"/>
              <a:t>ž</a:t>
            </a:r>
            <a:r>
              <a:rPr lang="en-IE" dirty="0"/>
              <a:t>d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presentaci</a:t>
            </a:r>
            <a:r>
              <a:rPr lang="en-IE" dirty="0"/>
              <a:t> dan</a:t>
            </a:r>
            <a:r>
              <a:rPr lang="cs-CZ" dirty="0"/>
              <a:t>é</a:t>
            </a:r>
            <a:r>
              <a:rPr lang="en-IE" dirty="0"/>
              <a:t>ho t</a:t>
            </a:r>
            <a:r>
              <a:rPr lang="cs-CZ" dirty="0"/>
              <a:t>é</a:t>
            </a:r>
            <a:r>
              <a:rPr lang="en-IE" dirty="0" err="1"/>
              <a:t>matu</a:t>
            </a:r>
            <a:endParaRPr lang="en-IE" dirty="0"/>
          </a:p>
          <a:p>
            <a:r>
              <a:rPr lang="en-IE" dirty="0" err="1"/>
              <a:t>Poslucha</a:t>
            </a:r>
            <a:r>
              <a:rPr lang="cs-CZ" dirty="0"/>
              <a:t>č</a:t>
            </a:r>
            <a:r>
              <a:rPr lang="en-IE" dirty="0"/>
              <a:t> </a:t>
            </a:r>
            <a:r>
              <a:rPr lang="en-IE" dirty="0" err="1"/>
              <a:t>tak</a:t>
            </a:r>
            <a:r>
              <a:rPr lang="cs-CZ" dirty="0"/>
              <a:t>é</a:t>
            </a:r>
            <a:r>
              <a:rPr lang="en-IE" dirty="0"/>
              <a:t> m</a:t>
            </a:r>
            <a:r>
              <a:rPr lang="cs-CZ" dirty="0" err="1"/>
              <a:t>ůž</a:t>
            </a:r>
            <a:r>
              <a:rPr lang="en-IE" dirty="0"/>
              <a:t>e do </a:t>
            </a:r>
            <a:r>
              <a:rPr lang="en-IE" dirty="0" err="1"/>
              <a:t>argumentu</a:t>
            </a:r>
            <a:r>
              <a:rPr lang="en-IE" dirty="0"/>
              <a:t> </a:t>
            </a:r>
            <a:r>
              <a:rPr lang="en-IE" dirty="0" err="1"/>
              <a:t>zahrnout</a:t>
            </a:r>
            <a:r>
              <a:rPr lang="en-IE" dirty="0"/>
              <a:t> </a:t>
            </a:r>
            <a:r>
              <a:rPr lang="en-IE" dirty="0" err="1"/>
              <a:t>vlastn</a:t>
            </a:r>
            <a:r>
              <a:rPr lang="cs-CZ" dirty="0"/>
              <a:t>í</a:t>
            </a:r>
            <a:r>
              <a:rPr lang="en-IE" dirty="0"/>
              <a:t> </a:t>
            </a:r>
            <a:r>
              <a:rPr lang="en-IE" dirty="0" err="1"/>
              <a:t>zku</a:t>
            </a:r>
            <a:r>
              <a:rPr lang="cs-CZ" dirty="0"/>
              <a:t>š</a:t>
            </a:r>
            <a:r>
              <a:rPr lang="en-IE" dirty="0" err="1"/>
              <a:t>enost</a:t>
            </a:r>
            <a:r>
              <a:rPr lang="en-IE" dirty="0"/>
              <a:t> s </a:t>
            </a:r>
            <a:r>
              <a:rPr lang="en-IE" dirty="0" err="1"/>
              <a:t>mentoringem</a:t>
            </a:r>
            <a:r>
              <a:rPr lang="en-IE" dirty="0"/>
              <a:t> </a:t>
            </a:r>
            <a:r>
              <a:rPr lang="en-IE" dirty="0" err="1"/>
              <a:t>jako</a:t>
            </a:r>
            <a:r>
              <a:rPr lang="en-IE" dirty="0"/>
              <a:t> p</a:t>
            </a:r>
            <a:r>
              <a:rPr lang="cs-CZ" dirty="0"/>
              <a:t>ří</a:t>
            </a:r>
            <a:r>
              <a:rPr lang="en-IE" dirty="0" err="1"/>
              <a:t>klad</a:t>
            </a:r>
            <a:r>
              <a:rPr lang="en-IE" dirty="0"/>
              <a:t>, </a:t>
            </a:r>
            <a:r>
              <a:rPr lang="en-IE" dirty="0" err="1"/>
              <a:t>vztahuj</a:t>
            </a:r>
            <a:r>
              <a:rPr lang="cs-CZ" dirty="0"/>
              <a:t>í</a:t>
            </a:r>
            <a:r>
              <a:rPr lang="en-IE" dirty="0"/>
              <a:t>c</a:t>
            </a:r>
            <a:r>
              <a:rPr lang="cs-CZ" dirty="0"/>
              <a:t>í</a:t>
            </a:r>
            <a:r>
              <a:rPr lang="en-IE" dirty="0"/>
              <a:t> se k dan</a:t>
            </a:r>
            <a:r>
              <a:rPr lang="cs-CZ" dirty="0"/>
              <a:t>é</a:t>
            </a:r>
            <a:r>
              <a:rPr lang="en-IE" dirty="0"/>
              <a:t> </a:t>
            </a:r>
            <a:r>
              <a:rPr lang="en-IE" dirty="0" err="1"/>
              <a:t>literatu</a:t>
            </a:r>
            <a:r>
              <a:rPr lang="cs-CZ" dirty="0"/>
              <a:t>ř</a:t>
            </a:r>
            <a:r>
              <a:rPr lang="en-IE" dirty="0"/>
              <a:t>e a t</a:t>
            </a:r>
            <a:r>
              <a:rPr lang="cs-CZ" dirty="0"/>
              <a:t>é</a:t>
            </a:r>
            <a:r>
              <a:rPr lang="en-IE" dirty="0" err="1"/>
              <a:t>matu</a:t>
            </a:r>
            <a:r>
              <a:rPr lang="en-IE" dirty="0"/>
              <a:t>. </a:t>
            </a:r>
          </a:p>
          <a:p>
            <a:r>
              <a:rPr lang="en-IE" dirty="0"/>
              <a:t>3. Z</a:t>
            </a:r>
            <a:r>
              <a:rPr lang="cs-CZ" dirty="0"/>
              <a:t>á</a:t>
            </a:r>
            <a:r>
              <a:rPr lang="en-IE" dirty="0"/>
              <a:t>v</a:t>
            </a:r>
            <a:r>
              <a:rPr lang="cs-CZ" dirty="0"/>
              <a:t>ě</a:t>
            </a:r>
            <a:r>
              <a:rPr lang="en-IE" dirty="0"/>
              <a:t>r – jak</a:t>
            </a:r>
            <a:r>
              <a:rPr lang="cs-CZ" dirty="0"/>
              <a:t>ý</a:t>
            </a:r>
            <a:r>
              <a:rPr lang="en-IE" dirty="0"/>
              <a:t> je z</a:t>
            </a:r>
            <a:r>
              <a:rPr lang="cs-CZ" dirty="0"/>
              <a:t>á</a:t>
            </a:r>
            <a:r>
              <a:rPr lang="en-IE" dirty="0"/>
              <a:t>v</a:t>
            </a:r>
            <a:r>
              <a:rPr lang="cs-CZ" dirty="0"/>
              <a:t>ě</a:t>
            </a:r>
            <a:r>
              <a:rPr lang="en-IE" dirty="0"/>
              <a:t>r? Co </a:t>
            </a:r>
            <a:r>
              <a:rPr lang="en-IE" dirty="0" err="1"/>
              <a:t>jsme</a:t>
            </a:r>
            <a:r>
              <a:rPr lang="en-IE" dirty="0"/>
              <a:t> se </a:t>
            </a:r>
            <a:r>
              <a:rPr lang="en-IE" dirty="0" err="1"/>
              <a:t>nau</a:t>
            </a:r>
            <a:r>
              <a:rPr lang="cs-CZ" dirty="0"/>
              <a:t>č</a:t>
            </a:r>
            <a:r>
              <a:rPr lang="en-IE" dirty="0" err="1"/>
              <a:t>ili</a:t>
            </a:r>
            <a:r>
              <a:rPr lang="en-IE" dirty="0"/>
              <a:t>, k </a:t>
            </a:r>
            <a:r>
              <a:rPr lang="cs-CZ" dirty="0"/>
              <a:t>č</a:t>
            </a:r>
            <a:r>
              <a:rPr lang="en-IE" dirty="0"/>
              <a:t>emu </a:t>
            </a:r>
            <a:r>
              <a:rPr lang="en-IE" dirty="0" err="1"/>
              <a:t>jsme</a:t>
            </a:r>
            <a:r>
              <a:rPr lang="en-IE" dirty="0"/>
              <a:t> </a:t>
            </a:r>
            <a:r>
              <a:rPr lang="en-IE" dirty="0" err="1"/>
              <a:t>diskusi</a:t>
            </a:r>
            <a:r>
              <a:rPr lang="en-IE" dirty="0"/>
              <a:t> do</a:t>
            </a:r>
            <a:r>
              <a:rPr lang="cs-CZ" dirty="0"/>
              <a:t>š</a:t>
            </a:r>
            <a:r>
              <a:rPr lang="en-IE" dirty="0"/>
              <a:t>li?</a:t>
            </a:r>
            <a:endParaRPr lang="cs-CZ" dirty="0"/>
          </a:p>
          <a:p>
            <a:endParaRPr lang="en-IE" dirty="0"/>
          </a:p>
          <a:p>
            <a:r>
              <a:rPr lang="en-IE" b="1" dirty="0">
                <a:solidFill>
                  <a:schemeClr val="bg1"/>
                </a:solidFill>
              </a:rPr>
              <a:t>Kr</a:t>
            </a:r>
            <a:r>
              <a:rPr lang="cs-CZ" b="1" dirty="0">
                <a:solidFill>
                  <a:schemeClr val="bg1"/>
                </a:solidFill>
              </a:rPr>
              <a:t>á</a:t>
            </a:r>
            <a:r>
              <a:rPr lang="en-IE" b="1" dirty="0" err="1">
                <a:solidFill>
                  <a:schemeClr val="bg1"/>
                </a:solidFill>
              </a:rPr>
              <a:t>tk</a:t>
            </a:r>
            <a:r>
              <a:rPr lang="cs-CZ" b="1" dirty="0">
                <a:solidFill>
                  <a:schemeClr val="bg1"/>
                </a:solidFill>
              </a:rPr>
              <a:t>á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esej</a:t>
            </a:r>
            <a:r>
              <a:rPr lang="en-IE" b="1" dirty="0">
                <a:solidFill>
                  <a:schemeClr val="bg1"/>
                </a:solidFill>
              </a:rPr>
              <a:t> je p</a:t>
            </a:r>
            <a:r>
              <a:rPr lang="cs-CZ" b="1" dirty="0">
                <a:solidFill>
                  <a:schemeClr val="bg1"/>
                </a:solidFill>
              </a:rPr>
              <a:t>ří</a:t>
            </a:r>
            <a:r>
              <a:rPr lang="en-IE" b="1" dirty="0" err="1">
                <a:solidFill>
                  <a:schemeClr val="bg1"/>
                </a:solidFill>
              </a:rPr>
              <a:t>pravou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na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velkou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esej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i</a:t>
            </a:r>
            <a:r>
              <a:rPr lang="en-IE" b="1" dirty="0">
                <a:solidFill>
                  <a:schemeClr val="bg1"/>
                </a:solidFill>
              </a:rPr>
              <a:t> </a:t>
            </a:r>
            <a:r>
              <a:rPr lang="en-IE" b="1" dirty="0" err="1">
                <a:solidFill>
                  <a:schemeClr val="bg1"/>
                </a:solidFill>
              </a:rPr>
              <a:t>na</a:t>
            </a:r>
            <a:r>
              <a:rPr lang="en-IE" b="1" dirty="0">
                <a:solidFill>
                  <a:schemeClr val="bg1"/>
                </a:solidFill>
              </a:rPr>
              <a:t> dal</a:t>
            </a:r>
            <a:r>
              <a:rPr lang="cs-CZ" b="1" dirty="0" err="1">
                <a:solidFill>
                  <a:schemeClr val="bg1"/>
                </a:solidFill>
              </a:rPr>
              <a:t>ší</a:t>
            </a:r>
            <a:r>
              <a:rPr lang="en-IE" b="1" dirty="0">
                <a:solidFill>
                  <a:schemeClr val="bg1"/>
                </a:solidFill>
              </a:rPr>
              <a:t> p</a:t>
            </a:r>
            <a:r>
              <a:rPr lang="cs-CZ" b="1" dirty="0">
                <a:solidFill>
                  <a:schemeClr val="bg1"/>
                </a:solidFill>
              </a:rPr>
              <a:t>ří</a:t>
            </a:r>
            <a:r>
              <a:rPr lang="en-IE" b="1" dirty="0" err="1">
                <a:solidFill>
                  <a:schemeClr val="bg1"/>
                </a:solidFill>
              </a:rPr>
              <a:t>padnou</a:t>
            </a:r>
            <a:r>
              <a:rPr lang="en-IE" b="1" dirty="0">
                <a:solidFill>
                  <a:schemeClr val="bg1"/>
                </a:solidFill>
              </a:rPr>
              <a:t> pr</a:t>
            </a:r>
            <a:r>
              <a:rPr lang="cs-CZ" b="1" dirty="0">
                <a:solidFill>
                  <a:schemeClr val="bg1"/>
                </a:solidFill>
              </a:rPr>
              <a:t>á</a:t>
            </a:r>
            <a:r>
              <a:rPr lang="en-IE" b="1" dirty="0">
                <a:solidFill>
                  <a:schemeClr val="bg1"/>
                </a:solidFill>
              </a:rPr>
              <a:t>ci</a:t>
            </a:r>
            <a:r>
              <a:rPr lang="cs-CZ" b="1" dirty="0">
                <a:solidFill>
                  <a:schemeClr val="bg1"/>
                </a:solidFill>
              </a:rPr>
              <a:t> na téma mentoringu</a:t>
            </a:r>
            <a:endParaRPr lang="en-IE" b="1" dirty="0">
              <a:solidFill>
                <a:schemeClr val="bg1"/>
              </a:solidFill>
            </a:endParaRP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5184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938</TotalTime>
  <Words>1559</Words>
  <Application>Microsoft Office PowerPoint</Application>
  <PresentationFormat>Širokoúhlá obrazovka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Mentoring pro děti a dospívající</vt:lpstr>
      <vt:lpstr>Obsah kurzu</vt:lpstr>
      <vt:lpstr>Struktura kurzu</vt:lpstr>
      <vt:lpstr>Témata kurzu a časový harmonogram</vt:lpstr>
      <vt:lpstr>Temata kurzu a casovy harmonogram</vt:lpstr>
      <vt:lpstr>Kontakt pro dotazy</vt:lpstr>
      <vt:lpstr>Literatura</vt:lpstr>
      <vt:lpstr>Q &amp; A’s: Dotazy a komentáře</vt:lpstr>
      <vt:lpstr>Jak napsat krátkou esej v průběhu kurzu</vt:lpstr>
      <vt:lpstr>Jak napsat velkou esej</vt:lpstr>
      <vt:lpstr>Témata pro bakalářskou práci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pro deti a dospivajici</dc:title>
  <dc:creator>Brumovská, Tereza</dc:creator>
  <cp:lastModifiedBy>Tereza Tereza</cp:lastModifiedBy>
  <cp:revision>43</cp:revision>
  <dcterms:created xsi:type="dcterms:W3CDTF">2020-10-03T13:57:36Z</dcterms:created>
  <dcterms:modified xsi:type="dcterms:W3CDTF">2020-10-07T07:13:04Z</dcterms:modified>
</cp:coreProperties>
</file>