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6" r:id="rId24"/>
  </p:sldIdLst>
  <p:sldSz cx="9144000" cy="5143500" type="screen16x9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Rubik" panose="020B0604020202020204" charset="-79"/>
      <p:regular r:id="rId30"/>
      <p:bold r:id="rId31"/>
      <p:italic r:id="rId32"/>
      <p:boldItalic r:id="rId33"/>
    </p:embeddedFont>
    <p:embeddedFont>
      <p:font typeface="Pacifico" panose="020B0604020202020204" charset="-18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56" y="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1198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6a3de80d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6a3de80d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70b182e41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70b182e41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72a2b18ec_1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a72a2b18ec_1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72a2b18ec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72a2b18ec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70b182e41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70b182e41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72a2b18ec_1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72a2b18ec_1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70b182e41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70b182e41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72a2b18ec_1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a72a2b18ec_1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72a2b18ec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72a2b18ec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72a2b18ec_1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72a2b18ec_1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70b182e41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70b182e41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6a3de80d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6a3de80d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72a2b18ec_1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a72a2b18ec_1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70b182e41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70b182e41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a72a2b18ec_1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a72a2b18ec_1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6a3de80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a6a3de80d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70b182e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70b182e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70b182e41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70b182e41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721fd91c8_1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721fd91c8_1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70b182e41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70b182e41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72a2b18ec_1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72a2b18ec_1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72a2b18ec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72a2b18ec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72a2b18e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a72a2b18e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in.cz/wp-content/uploads/2020/06/10_vybranych_principu_formativniho-hodnoceni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dukacnilaborator.cz/wp-content/uploads/2020/03/Infografika-ZV.pdf" TargetMode="External"/><Relationship Id="rId4" Type="http://schemas.openxmlformats.org/officeDocument/2006/relationships/hyperlink" Target="https://nadalku.msmt.cz/cs/15-zasad-on-line-pedagogik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linkredirect?authuser=1&amp;dest=https://learningapps.org/display?v%3Dpmzgz4k6c20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et.google.com/linkredirect?authuser=1&amp;dest=https://learningapps.org/display?v%3Dpv2cqhxic20" TargetMode="External"/><Relationship Id="rId5" Type="http://schemas.openxmlformats.org/officeDocument/2006/relationships/hyperlink" Target="https://meet.google.com/linkredirect?authuser=1&amp;dest=https://learningapps.org/display?v%3Dpvapkpb4320" TargetMode="External"/><Relationship Id="rId4" Type="http://schemas.openxmlformats.org/officeDocument/2006/relationships/hyperlink" Target="https://meet.google.com/linkredirect?authuser=1&amp;dest=https://learningapps.org/display?v%3Dpr23xapj32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k5ySBevNmc3iwMHFLVcXSZvKakJoZuexxOWxgz4ULk/edit?usp=shar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presentation/d/1L-OeSS7peDUeiTlpZs8PPT8yxcpeSaEJiNTvh53tP5g/edit#slide=id.ga702b79628_1_120" TargetMode="External"/><Relationship Id="rId4" Type="http://schemas.openxmlformats.org/officeDocument/2006/relationships/hyperlink" Target="https://docs.google.com/document/d/1Ok5ySBevNmc3iwMHFLVcXSZvKakJoZuexxOWxgz4ULk/edi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icr.cz/Csicr/media/Prilohy/PDF_el._publikace/Tematick%C3%A9%20zpr%C3%A1vy/TZ_Zkusenosti-zaku-a-ucitelu-ZS-s-distancni-vyukou-2-pol-2019-2020.pdf" TargetMode="External"/><Relationship Id="rId3" Type="http://schemas.openxmlformats.org/officeDocument/2006/relationships/hyperlink" Target="https://www.edutopia.org/article/7-high-impact-evidence-based-tips-online-teaching" TargetMode="External"/><Relationship Id="rId7" Type="http://schemas.openxmlformats.org/officeDocument/2006/relationships/hyperlink" Target="https://www.latimes.com/opinion/story/2020-09-18/remote-learning-hard-make-easie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hrome.google.com/webstore/detail/page-marker/jfiihjeimjpkpoaekpdpllpaeichkiod?hl=en" TargetMode="External"/><Relationship Id="rId5" Type="http://schemas.openxmlformats.org/officeDocument/2006/relationships/hyperlink" Target="https://www.amazon.com/Teaching-Online-Classroom-Surviving-Thriving/dp/1119762936/ref=sr_1_1?dchild=1&amp;qid=1604256516&amp;refinements=p_27:Doug+Lemov&amp;s=books&amp;sr=1-1&amp;text=Doug+Lemov" TargetMode="External"/><Relationship Id="rId4" Type="http://schemas.openxmlformats.org/officeDocument/2006/relationships/hyperlink" Target="https://www.youtube.com/watch?v=VEKVkOf3_fQ&amp;fbclid=IwAR1CWnjzHSN72e126JMRq73EgiPQrRHaTvMN-AQIUuaA0wodygp8rIMRKy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ey.com/WileyCDA/Section/id-832183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yricstraining.com/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11pfvBNsXkA" TargetMode="External"/><Relationship Id="rId4" Type="http://schemas.openxmlformats.org/officeDocument/2006/relationships/hyperlink" Target="https://loom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yricstraining.com/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de1sF3YRV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ctrTitle"/>
          </p:nvPr>
        </p:nvSpPr>
        <p:spPr>
          <a:xfrm>
            <a:off x="311700" y="1721650"/>
            <a:ext cx="8520600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7 zásad</a:t>
            </a:r>
            <a:r>
              <a:rPr lang="en" sz="48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 pro vedení online výuky opřených o výzkum</a:t>
            </a:r>
            <a:endParaRPr sz="48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375" y="2868650"/>
            <a:ext cx="164782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ctrTitle"/>
          </p:nvPr>
        </p:nvSpPr>
        <p:spPr>
          <a:xfrm>
            <a:off x="3150725" y="778900"/>
            <a:ext cx="5144700" cy="18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Pracujme se zpětnou vazbou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16" name="Google Shape;216;p26"/>
          <p:cNvGrpSpPr/>
          <p:nvPr/>
        </p:nvGrpSpPr>
        <p:grpSpPr>
          <a:xfrm>
            <a:off x="729639" y="1061667"/>
            <a:ext cx="2152198" cy="2083438"/>
            <a:chOff x="877947" y="1948510"/>
            <a:chExt cx="594300" cy="594300"/>
          </a:xfrm>
        </p:grpSpPr>
        <p:sp>
          <p:nvSpPr>
            <p:cNvPr id="217" name="Google Shape;217;p26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218" name="Google Shape;218;p26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3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ctrTitle"/>
          </p:nvPr>
        </p:nvSpPr>
        <p:spPr>
          <a:xfrm>
            <a:off x="1554675" y="-247725"/>
            <a:ext cx="74511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Pracujme se zpětnou vazbou</a:t>
            </a:r>
            <a:endParaRPr sz="29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98610" y="57066"/>
            <a:ext cx="1301814" cy="1169761"/>
            <a:chOff x="877947" y="1948510"/>
            <a:chExt cx="594300" cy="594300"/>
          </a:xfrm>
        </p:grpSpPr>
        <p:sp>
          <p:nvSpPr>
            <p:cNvPr id="225" name="Google Shape;225;p27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226" name="Google Shape;226;p27"/>
            <p:cNvSpPr txBox="1"/>
            <p:nvPr/>
          </p:nvSpPr>
          <p:spPr>
            <a:xfrm>
              <a:off x="956697" y="211444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2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7" name="Google Shape;227;p27"/>
          <p:cNvSpPr txBox="1"/>
          <p:nvPr/>
        </p:nvSpPr>
        <p:spPr>
          <a:xfrm>
            <a:off x="1554675" y="919350"/>
            <a:ext cx="54165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1554675" y="919350"/>
            <a:ext cx="54165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Žáci učitelů, kteří pravidelně sbírají zpětnou vazbu, mají až 3x lepší výsledky a jsou s výukou více spokojeni, než žáci učitelů, kteří ZV nesbírají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Sběr ZV zde není myšlen pouze z pohledu formativního hodnocení, ale i jako sonda do dalších aspektů práce online. Např., jak se žákům pracuje po technické stránce (máš nějaké technické problémy? Vyhovuje ti současná organizace materiálů v Classroom? Najdeš rychle způsob jak vypracovat a odevzdat úkol?)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ctrTitle"/>
          </p:nvPr>
        </p:nvSpPr>
        <p:spPr>
          <a:xfrm>
            <a:off x="311700" y="91300"/>
            <a:ext cx="852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Zásada 3: Zpětná vazba - Mirka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400800" y="684700"/>
            <a:ext cx="8342400" cy="4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Otázky: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Jak si dávat vzájemnou zpětnou vazbu na proces výuky obecně a jak v podmínkách distanční výuky?  Co a jak hodnotit v podmínkách distanční výuky?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Hledané konkrétní řešení: </a:t>
            </a:r>
            <a:r>
              <a:rPr lang="en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b="1" i="1">
                <a:solidFill>
                  <a:srgbClr val="FF0000"/>
                </a:solidFill>
                <a:latin typeface="Rubik"/>
                <a:ea typeface="Rubik"/>
                <a:cs typeface="Rubik"/>
                <a:sym typeface="Rubik"/>
              </a:rPr>
              <a:t>Sumativní hodnocení práce žáka jako součást zpětné vazby v hodině matematiky v 6. třídě na ZŠ Campanus v podmínkách distanční výuky</a:t>
            </a:r>
            <a:endParaRPr b="1" i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Východiska pro hledání odpovědi:</a:t>
            </a: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Obecná doporučení: </a:t>
            </a:r>
            <a:r>
              <a:rPr lang="en" sz="1100" u="sng">
                <a:solidFill>
                  <a:srgbClr val="1155CC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https://www.eduin.cz/wp-content/uploads/2020/06/10_vybranych_principu_formativniho-hodnoceni.pdf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; </a:t>
            </a:r>
            <a:r>
              <a:rPr lang="en" sz="1100" u="sng">
                <a:solidFill>
                  <a:srgbClr val="1155CC"/>
                </a:solidFill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https://nadalku.msmt.cz/cs/15-zasad-on-line-pedagogiky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; </a:t>
            </a:r>
            <a:r>
              <a:rPr lang="en" sz="1100" u="sng">
                <a:solidFill>
                  <a:srgbClr val="1155CC"/>
                </a:solidFill>
                <a:highlight>
                  <a:schemeClr val="lt1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https://www.edukacnilaborator.cz/wp-content/uploads/2020/03/Infografika-ZV.pdf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Zadání a požadavky vedení ZŠ Campanus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Minivýzkum mezi žáky 6. tříd na ZŠ Campanus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ctrTitle"/>
          </p:nvPr>
        </p:nvSpPr>
        <p:spPr>
          <a:xfrm>
            <a:off x="3150725" y="474100"/>
            <a:ext cx="5144700" cy="18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Orientace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57" name="Google Shape;257;p31"/>
          <p:cNvGrpSpPr/>
          <p:nvPr/>
        </p:nvGrpSpPr>
        <p:grpSpPr>
          <a:xfrm>
            <a:off x="729639" y="1061667"/>
            <a:ext cx="2152198" cy="2083438"/>
            <a:chOff x="877947" y="1948510"/>
            <a:chExt cx="594300" cy="594300"/>
          </a:xfrm>
        </p:grpSpPr>
        <p:sp>
          <p:nvSpPr>
            <p:cNvPr id="258" name="Google Shape;258;p31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259" name="Google Shape;259;p31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3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60" name="Google Shape;2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350" y="2856630"/>
            <a:ext cx="19050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>
            <a:spLocks noGrp="1"/>
          </p:cNvSpPr>
          <p:nvPr>
            <p:ph type="ctrTitle"/>
          </p:nvPr>
        </p:nvSpPr>
        <p:spPr>
          <a:xfrm>
            <a:off x="1554675" y="-247725"/>
            <a:ext cx="74511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Usnadněme orientaci</a:t>
            </a:r>
            <a:endParaRPr sz="29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66" name="Google Shape;266;p32"/>
          <p:cNvGrpSpPr/>
          <p:nvPr/>
        </p:nvGrpSpPr>
        <p:grpSpPr>
          <a:xfrm>
            <a:off x="98610" y="57066"/>
            <a:ext cx="1301814" cy="1169761"/>
            <a:chOff x="877947" y="1948510"/>
            <a:chExt cx="594300" cy="594300"/>
          </a:xfrm>
        </p:grpSpPr>
        <p:sp>
          <p:nvSpPr>
            <p:cNvPr id="267" name="Google Shape;267;p32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268" name="Google Shape;268;p32"/>
            <p:cNvSpPr txBox="1"/>
            <p:nvPr/>
          </p:nvSpPr>
          <p:spPr>
            <a:xfrm>
              <a:off x="956697" y="211444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2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9" name="Google Shape;269;p32"/>
          <p:cNvSpPr txBox="1"/>
          <p:nvPr/>
        </p:nvSpPr>
        <p:spPr>
          <a:xfrm>
            <a:off x="1554675" y="919350"/>
            <a:ext cx="54165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1554675" y="919350"/>
            <a:ext cx="62910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Až 80 % našich sdělení je tvořeno gesty, pohyby, výrazem tváře. Na tuto formu komunikace jsme zvyklí jako lidský druh a pomáhá nám v učení.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 momentě, kdy se učitel změní na “čtvereček” v Meetu nebo “hlas za prezentací”, je pro žáky těžké se soustředit a schopnost učit se je ztížená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Při natáčení videa pro asynchronní výuku proto neurovědec Daniel Willingham doporučuje natáčet nejen hlavu, ale stát od obrazovky dál a použít třeba flip na stěně, aby studenti viděli naše gesta 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 materiálech se doporučuje používat šipky, naváděcí symboly, vyznačovat ve slidech, kde jsme, čmárat na obrazovku nebo online tabuli, navádět hlasem, atd.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>
            <a:spLocks noGrp="1"/>
          </p:cNvSpPr>
          <p:nvPr>
            <p:ph type="ctrTitle"/>
          </p:nvPr>
        </p:nvSpPr>
        <p:spPr>
          <a:xfrm>
            <a:off x="3150725" y="474100"/>
            <a:ext cx="5144700" cy="18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Kvízy pomáhají učení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76" name="Google Shape;276;p33"/>
          <p:cNvGrpSpPr/>
          <p:nvPr/>
        </p:nvGrpSpPr>
        <p:grpSpPr>
          <a:xfrm>
            <a:off x="729639" y="1061667"/>
            <a:ext cx="2152198" cy="2083438"/>
            <a:chOff x="877947" y="1948510"/>
            <a:chExt cx="594300" cy="594300"/>
          </a:xfrm>
        </p:grpSpPr>
        <p:sp>
          <p:nvSpPr>
            <p:cNvPr id="277" name="Google Shape;277;p33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278" name="Google Shape;278;p33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3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79" name="Google Shape;2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425" y="2709700"/>
            <a:ext cx="1455500" cy="13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ctrTitle"/>
          </p:nvPr>
        </p:nvSpPr>
        <p:spPr>
          <a:xfrm>
            <a:off x="1554675" y="-247725"/>
            <a:ext cx="74511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Kvízy pomáhají učení</a:t>
            </a:r>
            <a:endParaRPr sz="29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85" name="Google Shape;285;p34"/>
          <p:cNvGrpSpPr/>
          <p:nvPr/>
        </p:nvGrpSpPr>
        <p:grpSpPr>
          <a:xfrm>
            <a:off x="98610" y="57066"/>
            <a:ext cx="1301814" cy="1169761"/>
            <a:chOff x="877947" y="1948510"/>
            <a:chExt cx="594300" cy="594300"/>
          </a:xfrm>
        </p:grpSpPr>
        <p:sp>
          <p:nvSpPr>
            <p:cNvPr id="286" name="Google Shape;286;p34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287" name="Google Shape;287;p34"/>
            <p:cNvSpPr txBox="1"/>
            <p:nvPr/>
          </p:nvSpPr>
          <p:spPr>
            <a:xfrm>
              <a:off x="956697" y="211444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2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8" name="Google Shape;288;p34"/>
          <p:cNvSpPr txBox="1"/>
          <p:nvPr/>
        </p:nvSpPr>
        <p:spPr>
          <a:xfrm>
            <a:off x="1554675" y="919350"/>
            <a:ext cx="54165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1554675" y="1452750"/>
            <a:ext cx="62910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Pravidelné zařazování tzv. “low stakes kvízů” (tedy kvízů, které nejsou na známky a žák nemá strach “ze selhání”) umožňuje vyvolávání učiva (tzv. retrival) a napomáhá k upevňování učiva a jeho přesunutí do dlouhodobé paměti místo zapomenutí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Zařazení kvízů v online výuce podporuje učení v prostředí, kdy může být těžké se soustředit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>
            <a:spLocks noGrp="1"/>
          </p:cNvSpPr>
          <p:nvPr>
            <p:ph type="ctrTitle"/>
          </p:nvPr>
        </p:nvSpPr>
        <p:spPr>
          <a:xfrm>
            <a:off x="311700" y="45250"/>
            <a:ext cx="8520600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Nástroj: LearningApps.org - Káča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5" name="Google Shape;295;p35"/>
          <p:cNvSpPr txBox="1"/>
          <p:nvPr/>
        </p:nvSpPr>
        <p:spPr>
          <a:xfrm>
            <a:off x="228600" y="997175"/>
            <a:ext cx="87150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PROČ v distanční výuce používat: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pestrá škála jednoduchých nástrojů pro vytváření vlastních kvízů, které lze připravit během pár minut. Lze zadat buď dětem k vypracování, nebo mohou i děti samy připravit kvíz dle své volby.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Příklad využití:  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nahrávání online hodin; učení s novým nástrojem; instruktážní videa</a:t>
            </a: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Link na nástroj:</a:t>
            </a:r>
            <a:r>
              <a:rPr lang="en" sz="15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 </a:t>
            </a:r>
            <a:r>
              <a:rPr lang="en" sz="1500" i="1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https://</a:t>
            </a:r>
            <a:r>
              <a:rPr lang="en" sz="15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learningapps.org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 </a:t>
            </a: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96" name="Google Shape;29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25" y="3913513"/>
            <a:ext cx="44005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ctrTitle"/>
          </p:nvPr>
        </p:nvSpPr>
        <p:spPr>
          <a:xfrm>
            <a:off x="311700" y="45250"/>
            <a:ext cx="8520600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LearningApps.org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2" name="Google Shape;302;p36"/>
          <p:cNvSpPr txBox="1"/>
          <p:nvPr/>
        </p:nvSpPr>
        <p:spPr>
          <a:xfrm>
            <a:off x="228600" y="997175"/>
            <a:ext cx="87150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Příklady našich apek vytvořených pod vedením Káči :-) </a:t>
            </a:r>
            <a:endParaRPr/>
          </a:p>
          <a:p>
            <a:pPr marL="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3367D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https://learningapps.org/display?v=pmzgz4k6c20</a:t>
            </a:r>
            <a:endParaRPr b="1" u="sng">
              <a:solidFill>
                <a:srgbClr val="3367D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28600" marR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286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3367D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https://learningapps.org/display?v=pr23xapj320</a:t>
            </a:r>
            <a:endParaRPr b="1" u="sng">
              <a:solidFill>
                <a:srgbClr val="3367D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28600" marR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286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3367D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https://learningapps.org/display?v=pvapkpb4320</a:t>
            </a:r>
            <a:endParaRPr b="1" u="sng">
              <a:solidFill>
                <a:srgbClr val="3367D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28600" marR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286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3367D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https://learningapps.org/display?v=pv2cqhxic20</a:t>
            </a:r>
            <a:endParaRPr b="1" u="sng">
              <a:solidFill>
                <a:srgbClr val="3367D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03" name="Google Shape;30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8225" y="3913513"/>
            <a:ext cx="44005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ctrTitle"/>
          </p:nvPr>
        </p:nvSpPr>
        <p:spPr>
          <a:xfrm>
            <a:off x="3150725" y="778900"/>
            <a:ext cx="5144700" cy="18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Investujme do vztahů s žáky</a:t>
            </a:r>
            <a:endParaRPr sz="35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309" name="Google Shape;309;p37"/>
          <p:cNvGrpSpPr/>
          <p:nvPr/>
        </p:nvGrpSpPr>
        <p:grpSpPr>
          <a:xfrm>
            <a:off x="729639" y="1061667"/>
            <a:ext cx="2152198" cy="2083438"/>
            <a:chOff x="877947" y="1948510"/>
            <a:chExt cx="594300" cy="594300"/>
          </a:xfrm>
        </p:grpSpPr>
        <p:sp>
          <p:nvSpPr>
            <p:cNvPr id="310" name="Google Shape;310;p37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311" name="Google Shape;311;p37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3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311700" y="545525"/>
            <a:ext cx="8520600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7 zásad</a:t>
            </a: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 pro vedení online výuky 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opřených o výzkum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1053320" y="2251735"/>
            <a:ext cx="353400" cy="36900"/>
          </a:xfrm>
          <a:prstGeom prst="roundRect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85631"/>
              </a:solidFill>
            </a:endParaRPr>
          </a:p>
        </p:txBody>
      </p:sp>
      <p:grpSp>
        <p:nvGrpSpPr>
          <p:cNvPr id="87" name="Google Shape;87;p18"/>
          <p:cNvGrpSpPr/>
          <p:nvPr/>
        </p:nvGrpSpPr>
        <p:grpSpPr>
          <a:xfrm>
            <a:off x="-89725" y="1948510"/>
            <a:ext cx="1310403" cy="1897975"/>
            <a:chOff x="519875" y="1948510"/>
            <a:chExt cx="1310403" cy="1897975"/>
          </a:xfrm>
        </p:grpSpPr>
        <p:sp>
          <p:nvSpPr>
            <p:cNvPr id="88" name="Google Shape;88;p18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89" name="Google Shape;89;p18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8"/>
            <p:cNvSpPr txBox="1"/>
            <p:nvPr/>
          </p:nvSpPr>
          <p:spPr>
            <a:xfrm>
              <a:off x="519878" y="2652285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ORGANIZACE</a:t>
              </a:r>
              <a:endParaRPr sz="1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18"/>
            <p:cNvSpPr txBox="1"/>
            <p:nvPr/>
          </p:nvSpPr>
          <p:spPr>
            <a:xfrm>
              <a:off x="519875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10 minut</a:t>
              </a:r>
              <a:endParaRPr sz="10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" name="Google Shape;92;p18"/>
          <p:cNvGrpSpPr/>
          <p:nvPr/>
        </p:nvGrpSpPr>
        <p:grpSpPr>
          <a:xfrm>
            <a:off x="1239340" y="1948510"/>
            <a:ext cx="1310400" cy="1897975"/>
            <a:chOff x="1848940" y="1948510"/>
            <a:chExt cx="1310400" cy="1897975"/>
          </a:xfrm>
        </p:grpSpPr>
        <p:sp>
          <p:nvSpPr>
            <p:cNvPr id="93" name="Google Shape;93;p18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94" name="Google Shape;94;p18"/>
            <p:cNvSpPr txBox="1"/>
            <p:nvPr/>
          </p:nvSpPr>
          <p:spPr>
            <a:xfrm>
              <a:off x="1848940" y="2652285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MENŠÍ CELKY</a:t>
              </a:r>
              <a:endParaRPr sz="1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8"/>
            <p:cNvSpPr txBox="1"/>
            <p:nvPr/>
          </p:nvSpPr>
          <p:spPr>
            <a:xfrm>
              <a:off x="1848940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15 minut a pauza</a:t>
              </a:r>
              <a:endParaRPr sz="10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18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18"/>
          <p:cNvGrpSpPr/>
          <p:nvPr/>
        </p:nvGrpSpPr>
        <p:grpSpPr>
          <a:xfrm>
            <a:off x="2568434" y="1948510"/>
            <a:ext cx="1359902" cy="1897974"/>
            <a:chOff x="3178034" y="1948510"/>
            <a:chExt cx="1359902" cy="1897974"/>
          </a:xfrm>
        </p:grpSpPr>
        <p:sp>
          <p:nvSpPr>
            <p:cNvPr id="98" name="Google Shape;98;p18"/>
            <p:cNvSpPr/>
            <p:nvPr/>
          </p:nvSpPr>
          <p:spPr>
            <a:xfrm>
              <a:off x="356082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B7140"/>
                </a:solidFill>
              </a:endParaRPr>
            </a:p>
          </p:txBody>
        </p:sp>
        <p:sp>
          <p:nvSpPr>
            <p:cNvPr id="99" name="Google Shape;99;p18"/>
            <p:cNvSpPr txBox="1"/>
            <p:nvPr/>
          </p:nvSpPr>
          <p:spPr>
            <a:xfrm>
              <a:off x="3178034" y="2652285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ZPĚTNÁ VAZBA</a:t>
              </a:r>
              <a:endParaRPr sz="1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18"/>
            <p:cNvSpPr txBox="1"/>
            <p:nvPr/>
          </p:nvSpPr>
          <p:spPr>
            <a:xfrm>
              <a:off x="3178036" y="3109084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35 minut, práce ve skupinách, přestávka</a:t>
              </a:r>
              <a:endParaRPr sz="10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18"/>
            <p:cNvSpPr txBox="1"/>
            <p:nvPr/>
          </p:nvSpPr>
          <p:spPr>
            <a:xfrm>
              <a:off x="363957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" name="Google Shape;102;p18"/>
          <p:cNvGrpSpPr/>
          <p:nvPr/>
        </p:nvGrpSpPr>
        <p:grpSpPr>
          <a:xfrm>
            <a:off x="3948050" y="1948510"/>
            <a:ext cx="1310403" cy="1897975"/>
            <a:chOff x="4557650" y="1948510"/>
            <a:chExt cx="1310403" cy="1897975"/>
          </a:xfrm>
        </p:grpSpPr>
        <p:sp>
          <p:nvSpPr>
            <p:cNvPr id="103" name="Google Shape;103;p18"/>
            <p:cNvSpPr/>
            <p:nvPr/>
          </p:nvSpPr>
          <p:spPr>
            <a:xfrm>
              <a:off x="4915703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104" name="Google Shape;104;p18"/>
            <p:cNvSpPr txBox="1"/>
            <p:nvPr/>
          </p:nvSpPr>
          <p:spPr>
            <a:xfrm>
              <a:off x="4557650" y="2652285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ORIENTACE</a:t>
              </a:r>
              <a:endParaRPr sz="1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8"/>
            <p:cNvSpPr txBox="1"/>
            <p:nvPr/>
          </p:nvSpPr>
          <p:spPr>
            <a:xfrm>
              <a:off x="4557653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5 minut</a:t>
              </a:r>
              <a:endParaRPr sz="10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18"/>
            <p:cNvSpPr txBox="1"/>
            <p:nvPr/>
          </p:nvSpPr>
          <p:spPr>
            <a:xfrm>
              <a:off x="4994453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" name="Google Shape;107;p18"/>
          <p:cNvGrpSpPr/>
          <p:nvPr/>
        </p:nvGrpSpPr>
        <p:grpSpPr>
          <a:xfrm>
            <a:off x="5278200" y="1948510"/>
            <a:ext cx="1359905" cy="1897975"/>
            <a:chOff x="5887800" y="1948510"/>
            <a:chExt cx="1359905" cy="1897975"/>
          </a:xfrm>
        </p:grpSpPr>
        <p:sp>
          <p:nvSpPr>
            <p:cNvPr id="108" name="Google Shape;108;p18"/>
            <p:cNvSpPr/>
            <p:nvPr/>
          </p:nvSpPr>
          <p:spPr>
            <a:xfrm>
              <a:off x="6270606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109" name="Google Shape;109;p18"/>
            <p:cNvSpPr txBox="1"/>
            <p:nvPr/>
          </p:nvSpPr>
          <p:spPr>
            <a:xfrm>
              <a:off x="5887800" y="2652285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KVÍZY</a:t>
              </a:r>
              <a:endParaRPr sz="1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18"/>
            <p:cNvSpPr txBox="1"/>
            <p:nvPr/>
          </p:nvSpPr>
          <p:spPr>
            <a:xfrm>
              <a:off x="5887806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10 minut</a:t>
              </a:r>
              <a:endParaRPr sz="10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18"/>
            <p:cNvSpPr txBox="1"/>
            <p:nvPr/>
          </p:nvSpPr>
          <p:spPr>
            <a:xfrm>
              <a:off x="6349356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2" name="Google Shape;112;p18"/>
          <p:cNvGrpSpPr/>
          <p:nvPr/>
        </p:nvGrpSpPr>
        <p:grpSpPr>
          <a:xfrm>
            <a:off x="6654613" y="1948510"/>
            <a:ext cx="1359905" cy="1897975"/>
            <a:chOff x="7264213" y="1948510"/>
            <a:chExt cx="1359905" cy="1897975"/>
          </a:xfrm>
        </p:grpSpPr>
        <p:sp>
          <p:nvSpPr>
            <p:cNvPr id="113" name="Google Shape;113;p18"/>
            <p:cNvSpPr/>
            <p:nvPr/>
          </p:nvSpPr>
          <p:spPr>
            <a:xfrm>
              <a:off x="7647018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114" name="Google Shape;114;p18"/>
            <p:cNvSpPr txBox="1"/>
            <p:nvPr/>
          </p:nvSpPr>
          <p:spPr>
            <a:xfrm>
              <a:off x="7264213" y="2652285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VZTAHY</a:t>
              </a:r>
              <a:endParaRPr sz="1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18"/>
            <p:cNvSpPr txBox="1"/>
            <p:nvPr/>
          </p:nvSpPr>
          <p:spPr>
            <a:xfrm>
              <a:off x="7264218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25 minut, centrum aktivit a sdílení, přestávka</a:t>
              </a:r>
              <a:endParaRPr sz="10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8"/>
            <p:cNvSpPr txBox="1"/>
            <p:nvPr/>
          </p:nvSpPr>
          <p:spPr>
            <a:xfrm>
              <a:off x="7725768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7" name="Google Shape;117;p18"/>
          <p:cNvSpPr/>
          <p:nvPr/>
        </p:nvSpPr>
        <p:spPr>
          <a:xfrm>
            <a:off x="2394757" y="2251735"/>
            <a:ext cx="353400" cy="36900"/>
          </a:xfrm>
          <a:prstGeom prst="roundRect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85631"/>
              </a:solidFill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749120" y="2251735"/>
            <a:ext cx="353400" cy="36900"/>
          </a:xfrm>
          <a:prstGeom prst="roundRect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85631"/>
              </a:solidFill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5103995" y="2251735"/>
            <a:ext cx="353400" cy="36900"/>
          </a:xfrm>
          <a:prstGeom prst="roundRect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85631"/>
              </a:solidFill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6469657" y="2251735"/>
            <a:ext cx="353400" cy="36900"/>
          </a:xfrm>
          <a:prstGeom prst="roundRect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85631"/>
              </a:solidFill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841257" y="2251735"/>
            <a:ext cx="353400" cy="36900"/>
          </a:xfrm>
          <a:prstGeom prst="roundRect">
            <a:avLst>
              <a:gd name="adj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85631"/>
              </a:solidFill>
            </a:endParaRPr>
          </a:p>
        </p:txBody>
      </p:sp>
      <p:grpSp>
        <p:nvGrpSpPr>
          <p:cNvPr id="122" name="Google Shape;122;p18"/>
          <p:cNvGrpSpPr/>
          <p:nvPr/>
        </p:nvGrpSpPr>
        <p:grpSpPr>
          <a:xfrm>
            <a:off x="7950013" y="1948510"/>
            <a:ext cx="1359905" cy="1897975"/>
            <a:chOff x="7264213" y="1948510"/>
            <a:chExt cx="1359905" cy="1897975"/>
          </a:xfrm>
        </p:grpSpPr>
        <p:sp>
          <p:nvSpPr>
            <p:cNvPr id="123" name="Google Shape;123;p18"/>
            <p:cNvSpPr/>
            <p:nvPr/>
          </p:nvSpPr>
          <p:spPr>
            <a:xfrm>
              <a:off x="7647018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124" name="Google Shape;124;p18"/>
            <p:cNvSpPr txBox="1"/>
            <p:nvPr/>
          </p:nvSpPr>
          <p:spPr>
            <a:xfrm>
              <a:off x="7264213" y="2652285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SEBEPÉČE</a:t>
              </a:r>
              <a:endParaRPr sz="1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18"/>
            <p:cNvSpPr txBox="1"/>
            <p:nvPr/>
          </p:nvSpPr>
          <p:spPr>
            <a:xfrm>
              <a:off x="7264218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15 minut a závěr</a:t>
              </a:r>
              <a:endParaRPr sz="10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8"/>
            <p:cNvSpPr txBox="1"/>
            <p:nvPr/>
          </p:nvSpPr>
          <p:spPr>
            <a:xfrm>
              <a:off x="7725768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1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>
            <a:spLocks noGrp="1"/>
          </p:cNvSpPr>
          <p:nvPr>
            <p:ph type="ctrTitle"/>
          </p:nvPr>
        </p:nvSpPr>
        <p:spPr>
          <a:xfrm>
            <a:off x="1554675" y="-247725"/>
            <a:ext cx="74511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Budujme vztahy se studenty</a:t>
            </a:r>
            <a:endParaRPr sz="29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317" name="Google Shape;317;p38"/>
          <p:cNvGrpSpPr/>
          <p:nvPr/>
        </p:nvGrpSpPr>
        <p:grpSpPr>
          <a:xfrm>
            <a:off x="98610" y="57066"/>
            <a:ext cx="1301814" cy="1169761"/>
            <a:chOff x="877947" y="1948510"/>
            <a:chExt cx="594300" cy="594300"/>
          </a:xfrm>
        </p:grpSpPr>
        <p:sp>
          <p:nvSpPr>
            <p:cNvPr id="318" name="Google Shape;318;p38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319" name="Google Shape;319;p38"/>
            <p:cNvSpPr txBox="1"/>
            <p:nvPr/>
          </p:nvSpPr>
          <p:spPr>
            <a:xfrm>
              <a:off x="956697" y="211444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2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38"/>
          <p:cNvSpPr txBox="1"/>
          <p:nvPr/>
        </p:nvSpPr>
        <p:spPr>
          <a:xfrm>
            <a:off x="1554675" y="919350"/>
            <a:ext cx="54165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1" name="Google Shape;321;p38"/>
          <p:cNvSpPr txBox="1"/>
          <p:nvPr/>
        </p:nvSpPr>
        <p:spPr>
          <a:xfrm>
            <a:off x="224775" y="830775"/>
            <a:ext cx="8781000" cy="4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vztahy saturující SCARF potřeby, jsou jedním z předpokladů učení. Jak to dělat v online výuce? </a:t>
            </a:r>
            <a:r>
              <a:rPr lang="en" sz="850" dirty="0">
                <a:solidFill>
                  <a:srgbClr val="4D5156"/>
                </a:solidFill>
                <a:highlight>
                  <a:srgbClr val="FFFFFF"/>
                </a:highlight>
              </a:rPr>
              <a:t>→ </a:t>
            </a: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Skupinová práce v centru aktivit</a:t>
            </a:r>
            <a:endParaRPr sz="1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</a:pP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Každý sám si přečte </a:t>
            </a:r>
            <a:r>
              <a:rPr lang="en" sz="1300" b="1" u="sng" dirty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rozhovor</a:t>
            </a: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9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</a:t>
            </a:r>
            <a:r>
              <a:rPr lang="en" sz="900" u="sng" dirty="0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https://docs.google.com/document/d/1Ok5ySBevNmc3iwMHFLVcXSZvKakJoZuexxOWxgz4ULk/edit</a:t>
            </a:r>
            <a:r>
              <a:rPr lang="en" sz="9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)            </a:t>
            </a: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 Davem Stuartem o budování vztahů se studenty </a:t>
            </a:r>
            <a:r>
              <a:rPr lang="en" sz="13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4 min</a:t>
            </a: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</a:pP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Zamyslím se a napíšu si 1-2 momenty z poslední doby (např. měsíc zpátky), o kterých si myslím, že přispěly k  posílení vztahu s žákem/žáky. Může jít o  konverzaci, reakci na komentář, email, poděkování, cokoliv.  </a:t>
            </a:r>
            <a:r>
              <a:rPr lang="en" sz="13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5 min</a:t>
            </a: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</a:pP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Momenty sdílíme ve skupině (každý má 1 minutu)</a:t>
            </a:r>
            <a:r>
              <a:rPr lang="en" sz="13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5 min</a:t>
            </a: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ubik"/>
              <a:buChar char="●"/>
            </a:pP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Každý sám: Zamyslím se, jak mohu ve svých hodinách (ať už synchr nebo asynchr) podpořit můj vztah se žákem </a:t>
            </a:r>
            <a:r>
              <a:rPr lang="en" sz="1300" u="sng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 rámci technologie, kterou už používám</a:t>
            </a: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Nápady si zapíšu. </a:t>
            </a:r>
            <a:r>
              <a:rPr lang="en" sz="13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5 min</a:t>
            </a: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ubik"/>
              <a:buChar char="●"/>
            </a:pP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Nápady sdílíme ve skupině (každý má 1 minutu)</a:t>
            </a:r>
            <a:r>
              <a:rPr lang="en" sz="13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5 min</a:t>
            </a: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Strážce výstupu nápady zapisuje.</a:t>
            </a:r>
            <a:endParaRPr sz="1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ubik"/>
              <a:buChar char="●"/>
            </a:pP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Vrátím se ke svým nápadům. Podívám se, zda je chci nějak doplnit nebo rozšířit a podtrhnu si jeden, který v příštím týdnu vyzkouším. </a:t>
            </a:r>
            <a:r>
              <a:rPr lang="en" sz="13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 min</a:t>
            </a: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ubik"/>
              <a:buChar char="●"/>
            </a:pPr>
            <a:r>
              <a:rPr lang="en" sz="13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VÝSTUPY</a:t>
            </a:r>
            <a:r>
              <a:rPr lang="en" sz="1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z centra aktivit na slidech 12-15 </a:t>
            </a:r>
            <a:r>
              <a:rPr lang="en" sz="1300" u="sng" dirty="0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ZDE</a:t>
            </a:r>
            <a:endParaRPr sz="1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3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>
            <a:spLocks noGrp="1"/>
          </p:cNvSpPr>
          <p:nvPr>
            <p:ph type="ctrTitle"/>
          </p:nvPr>
        </p:nvSpPr>
        <p:spPr>
          <a:xfrm>
            <a:off x="3150725" y="397900"/>
            <a:ext cx="5144700" cy="18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Pečujme o sebe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327" name="Google Shape;327;p39"/>
          <p:cNvGrpSpPr/>
          <p:nvPr/>
        </p:nvGrpSpPr>
        <p:grpSpPr>
          <a:xfrm>
            <a:off x="729639" y="1061667"/>
            <a:ext cx="2152198" cy="2083438"/>
            <a:chOff x="877947" y="1948510"/>
            <a:chExt cx="594300" cy="594300"/>
          </a:xfrm>
        </p:grpSpPr>
        <p:sp>
          <p:nvSpPr>
            <p:cNvPr id="328" name="Google Shape;328;p39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329" name="Google Shape;329;p39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3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>
            <a:spLocks noGrp="1"/>
          </p:cNvSpPr>
          <p:nvPr>
            <p:ph type="ctrTitle"/>
          </p:nvPr>
        </p:nvSpPr>
        <p:spPr>
          <a:xfrm>
            <a:off x="1554675" y="-247725"/>
            <a:ext cx="74511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Pečujme o sebe</a:t>
            </a:r>
            <a:endParaRPr sz="29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335" name="Google Shape;335;p40"/>
          <p:cNvGrpSpPr/>
          <p:nvPr/>
        </p:nvGrpSpPr>
        <p:grpSpPr>
          <a:xfrm>
            <a:off x="98610" y="57066"/>
            <a:ext cx="1301814" cy="1169761"/>
            <a:chOff x="877947" y="1948510"/>
            <a:chExt cx="594300" cy="594300"/>
          </a:xfrm>
        </p:grpSpPr>
        <p:sp>
          <p:nvSpPr>
            <p:cNvPr id="336" name="Google Shape;336;p40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337" name="Google Shape;337;p40"/>
            <p:cNvSpPr txBox="1"/>
            <p:nvPr/>
          </p:nvSpPr>
          <p:spPr>
            <a:xfrm>
              <a:off x="956697" y="211444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2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8" name="Google Shape;338;p40"/>
          <p:cNvSpPr txBox="1"/>
          <p:nvPr/>
        </p:nvSpPr>
        <p:spPr>
          <a:xfrm>
            <a:off x="1554675" y="919350"/>
            <a:ext cx="54165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39" name="Google Shape;339;p40"/>
          <p:cNvSpPr txBox="1"/>
          <p:nvPr/>
        </p:nvSpPr>
        <p:spPr>
          <a:xfrm>
            <a:off x="1554675" y="1452750"/>
            <a:ext cx="62910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Reflexe jako nástroj psychohygieny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Technika Pětiprst - Vojta</a:t>
            </a:r>
            <a:endParaRPr sz="1500" b="1" u="sng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Palec - palec nahoru, pašáček</a:t>
            </a:r>
            <a:endParaRPr sz="1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Ukazováček - pozor, ukazuju na něco</a:t>
            </a:r>
            <a:endParaRPr sz="1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Prostředníček - Fuck off</a:t>
            </a:r>
            <a:endParaRPr sz="1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Prsteníček - něco laskavého, hezkého, za co jsem hodně vděčný/á</a:t>
            </a:r>
            <a:endParaRPr sz="1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Malíček - nějakou maličkost, která mi vyvstane </a:t>
            </a:r>
            <a:endParaRPr sz="1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Dlaň - něco mám v hrsti, buď to držím v hrsti a nebo mi něco protéká...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40" name="Google Shape;34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875" y="1202525"/>
            <a:ext cx="173355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>
            <a:spLocks noGrp="1"/>
          </p:cNvSpPr>
          <p:nvPr>
            <p:ph type="ctrTitle"/>
          </p:nvPr>
        </p:nvSpPr>
        <p:spPr>
          <a:xfrm>
            <a:off x="311700" y="-167375"/>
            <a:ext cx="8520600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Zdroje, nástroje, odkazy:</a:t>
            </a:r>
            <a:endParaRPr sz="2500" b="1">
              <a:solidFill>
                <a:srgbClr val="FF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9" name="Google Shape;359;p43"/>
          <p:cNvSpPr txBox="1"/>
          <p:nvPr/>
        </p:nvSpPr>
        <p:spPr>
          <a:xfrm>
            <a:off x="0" y="696625"/>
            <a:ext cx="89397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</a:pPr>
            <a:r>
              <a:rPr lang="en" sz="15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Článek: 7 zásad vedení online výuky opřených o výzkum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https://www.edutopia.org/article/7-high-impact-evidence-based-tips-online-teaching</a:t>
            </a:r>
            <a:endParaRPr sz="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</a:pPr>
            <a:r>
              <a:rPr lang="en" sz="15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Tutorial v ČJ na použití Google Meet Breakout rooms</a:t>
            </a: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https://www.youtube.com/watch?v=VEKVkOf3_fQ&amp;fbclid=IwAR1CWnjzHSN72e126JMRq73EgiPQrRHaTvMN-AQIUuaA0wodygp8rIMRKyI</a:t>
            </a:r>
            <a:endParaRPr sz="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Knížka Douga Lemova</a:t>
            </a: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15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Teaching in the Online Classroom: Surviving and Thriving in the New Normal</a:t>
            </a: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5"/>
              </a:rPr>
              <a:t>https://www.amazon.com/Teaching-Online-Classroom-Surviving-Thriving/dp/1119762936/ref=sr_1_1?dchild=1&amp;qid=1604256516&amp;refinements=p_27%3ADoug+Lemov&amp;s=books&amp;sr=1-1&amp;text=Doug+Lemov</a:t>
            </a:r>
            <a:endParaRPr sz="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Nástroj na čmárání po obrazovce - rozšíření pro Chrome </a:t>
            </a:r>
            <a:r>
              <a:rPr lang="en" sz="1500" u="sng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Page Marker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hlink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6"/>
              </a:rPr>
              <a:t>https://chrome.google.com/webstore/detail/page-marker/jfiihjeimjpkpoaekpdpllpaeichkiod?hl=en</a:t>
            </a:r>
            <a:endParaRPr sz="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7"/>
              </a:rPr>
              <a:t>Neurovědec Daniel Willingham o tom, proč je distanční výuka náročná z pohledu fungování mozku a co s tím můžeme dělat jako učitelé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7"/>
              </a:rPr>
              <a:t>https://www.latimes.com/opinion/story/2020-09-18/remote-learning-hard-make-easier</a:t>
            </a:r>
            <a:endParaRPr sz="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 u="sng">
                <a:solidFill>
                  <a:schemeClr val="accent5"/>
                </a:solidFill>
                <a:latin typeface="Rubik"/>
                <a:ea typeface="Rubik"/>
                <a:cs typeface="Rubik"/>
                <a:sym typeface="Rubik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Doporučení od České školní inspekce k distanční výuce (listopad 2020)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- je to ok, souhlasí s námi! 😆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8"/>
              </a:rPr>
              <a:t>https://www.csicr.cz/Csicr/media/Prilohy/PDF_el._publikace/Tematick%C3%A9%20zpr%C3%A1vy/TZ_Zkusenosti-zaku-a-ucitelu-ZS-s-distancni-vyukou-2-pol-2019-2020.pdf</a:t>
            </a:r>
            <a:endParaRPr sz="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ctrTitle"/>
          </p:nvPr>
        </p:nvSpPr>
        <p:spPr>
          <a:xfrm>
            <a:off x="2782200" y="1130625"/>
            <a:ext cx="63618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     Buďme zorganizovaní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32" name="Google Shape;132;p19"/>
          <p:cNvGrpSpPr/>
          <p:nvPr/>
        </p:nvGrpSpPr>
        <p:grpSpPr>
          <a:xfrm>
            <a:off x="729639" y="1061667"/>
            <a:ext cx="2152198" cy="2083438"/>
            <a:chOff x="877947" y="1948510"/>
            <a:chExt cx="594300" cy="594300"/>
          </a:xfrm>
        </p:grpSpPr>
        <p:sp>
          <p:nvSpPr>
            <p:cNvPr id="133" name="Google Shape;133;p19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956697" y="2153157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3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" name="Google Shape;135;p19"/>
          <p:cNvSpPr txBox="1"/>
          <p:nvPr/>
        </p:nvSpPr>
        <p:spPr>
          <a:xfrm>
            <a:off x="3274950" y="2121475"/>
            <a:ext cx="4368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 i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ctrTitle"/>
          </p:nvPr>
        </p:nvSpPr>
        <p:spPr>
          <a:xfrm>
            <a:off x="1554675" y="57075"/>
            <a:ext cx="63618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     Buďme zorganizovaní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41" name="Google Shape;141;p20"/>
          <p:cNvGrpSpPr/>
          <p:nvPr/>
        </p:nvGrpSpPr>
        <p:grpSpPr>
          <a:xfrm>
            <a:off x="98610" y="57066"/>
            <a:ext cx="1301814" cy="1169761"/>
            <a:chOff x="877947" y="1948510"/>
            <a:chExt cx="594300" cy="594300"/>
          </a:xfrm>
        </p:grpSpPr>
        <p:sp>
          <p:nvSpPr>
            <p:cNvPr id="142" name="Google Shape;142;p20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143" name="Google Shape;143;p20"/>
            <p:cNvSpPr txBox="1"/>
            <p:nvPr/>
          </p:nvSpPr>
          <p:spPr>
            <a:xfrm>
              <a:off x="956697" y="211444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2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4" name="Google Shape;144;p20"/>
          <p:cNvSpPr txBox="1"/>
          <p:nvPr/>
        </p:nvSpPr>
        <p:spPr>
          <a:xfrm>
            <a:off x="3273375" y="2466300"/>
            <a:ext cx="4368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i="1">
              <a:solidFill>
                <a:srgbClr val="08563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145" name="Google Shape;145;p20"/>
          <p:cNvGrpSpPr/>
          <p:nvPr/>
        </p:nvGrpSpPr>
        <p:grpSpPr>
          <a:xfrm>
            <a:off x="323513" y="1910600"/>
            <a:ext cx="2952125" cy="1289700"/>
            <a:chOff x="323513" y="1453400"/>
            <a:chExt cx="2952125" cy="1289700"/>
          </a:xfrm>
        </p:grpSpPr>
        <p:sp>
          <p:nvSpPr>
            <p:cNvPr id="146" name="Google Shape;146;p20"/>
            <p:cNvSpPr txBox="1"/>
            <p:nvPr/>
          </p:nvSpPr>
          <p:spPr>
            <a:xfrm>
              <a:off x="323513" y="14534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Cíle a výstupy výuky, definice úspěchu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Procházím plán učiva. Lze zvládnout online? Jak vypadá úspěch? Cvičně si vyplňuji úkoly, které zadávám, ať  neztrácím ze zřetele, co po dětech chci</a:t>
              </a:r>
              <a:endParaRPr sz="10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7" name="Google Shape;147;p20"/>
            <p:cNvCxnSpPr/>
            <p:nvPr/>
          </p:nvCxnSpPr>
          <p:spPr>
            <a:xfrm rot="10800000">
              <a:off x="2642038" y="2266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48" name="Google Shape;148;p20"/>
          <p:cNvGrpSpPr/>
          <p:nvPr/>
        </p:nvGrpSpPr>
        <p:grpSpPr>
          <a:xfrm>
            <a:off x="5209838" y="1517550"/>
            <a:ext cx="3763063" cy="1289700"/>
            <a:chOff x="5209838" y="1060350"/>
            <a:chExt cx="3763063" cy="1289700"/>
          </a:xfrm>
        </p:grpSpPr>
        <p:sp>
          <p:nvSpPr>
            <p:cNvPr id="149" name="Google Shape;149;p20"/>
            <p:cNvSpPr txBox="1"/>
            <p:nvPr/>
          </p:nvSpPr>
          <p:spPr>
            <a:xfrm>
              <a:off x="6696501" y="1060350"/>
              <a:ext cx="22764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Nástroje, přehlednost, rutina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Volím vhodné online nástroje, držím stejnou strukturu zadání, snadná orientace, studenti vědí, jak mě kontaktovat a kdy. Vědí, jak bude lekce probíhat - volná kapacita v pracovní paměti pro učení, ...</a:t>
              </a:r>
              <a:endParaRPr sz="10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0" name="Google Shape;150;p2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51" name="Google Shape;151;p20"/>
          <p:cNvGrpSpPr/>
          <p:nvPr/>
        </p:nvGrpSpPr>
        <p:grpSpPr>
          <a:xfrm>
            <a:off x="5209838" y="3477650"/>
            <a:ext cx="3610650" cy="1289700"/>
            <a:chOff x="5209838" y="3020450"/>
            <a:chExt cx="3610650" cy="1289700"/>
          </a:xfrm>
        </p:grpSpPr>
        <p:sp>
          <p:nvSpPr>
            <p:cNvPr id="152" name="Google Shape;152;p20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Asynchronní/synchronní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Do jakého typu výuky přetavím cíle? Asynchr, synchr, synergický model Záleží na předmětu, věku dětí, strategii školy,...</a:t>
              </a:r>
              <a:endParaRPr sz="10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3" name="Google Shape;153;p2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54" name="Google Shape;154;p20"/>
          <p:cNvGrpSpPr/>
          <p:nvPr/>
        </p:nvGrpSpPr>
        <p:grpSpPr>
          <a:xfrm>
            <a:off x="2662213" y="1185663"/>
            <a:ext cx="3814835" cy="3790597"/>
            <a:chOff x="2662213" y="676344"/>
            <a:chExt cx="3814835" cy="3790597"/>
          </a:xfrm>
        </p:grpSpPr>
        <p:sp>
          <p:nvSpPr>
            <p:cNvPr id="155" name="Google Shape;155;p2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" name="Google Shape;158;p2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59" name="Google Shape;159;p2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2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62" name="Google Shape;162;p2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" name="Google Shape;164;p2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65" name="Google Shape;165;p2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2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2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 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50" y="3486350"/>
            <a:ext cx="1020050" cy="15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1983450" y="919350"/>
            <a:ext cx="49878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 i="1">
                <a:solidFill>
                  <a:srgbClr val="085631"/>
                </a:solidFill>
                <a:latin typeface="Rubik"/>
                <a:ea typeface="Rubik"/>
                <a:cs typeface="Rubik"/>
                <a:sym typeface="Rubik"/>
              </a:rPr>
              <a:t>aneb adaptace na “New Normal” </a:t>
            </a:r>
            <a:endParaRPr sz="1900" b="1" i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ctrTitle"/>
          </p:nvPr>
        </p:nvSpPr>
        <p:spPr>
          <a:xfrm>
            <a:off x="1262350" y="-49175"/>
            <a:ext cx="63618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 Ukázka: Let’s get organized!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3274950" y="2121475"/>
            <a:ext cx="43683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 i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2199400" y="4317475"/>
            <a:ext cx="45774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https://www.wiley.com/WileyCDA/Section/id-832183.html</a:t>
            </a:r>
            <a:r>
              <a:rPr lang="en" sz="1300">
                <a:solidFill>
                  <a:schemeClr val="dk1"/>
                </a:solidFill>
              </a:rPr>
              <a:t> </a:t>
            </a:r>
            <a:endParaRPr sz="1900"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1912" y="1029325"/>
            <a:ext cx="5405563" cy="30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ctrTitle"/>
          </p:nvPr>
        </p:nvSpPr>
        <p:spPr>
          <a:xfrm>
            <a:off x="3150725" y="778900"/>
            <a:ext cx="5144700" cy="18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Rozkouskujme hodinu 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na menší části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85" name="Google Shape;185;p22"/>
          <p:cNvGrpSpPr/>
          <p:nvPr/>
        </p:nvGrpSpPr>
        <p:grpSpPr>
          <a:xfrm>
            <a:off x="729639" y="1061667"/>
            <a:ext cx="2152198" cy="2083438"/>
            <a:chOff x="877947" y="1948510"/>
            <a:chExt cx="594300" cy="594300"/>
          </a:xfrm>
        </p:grpSpPr>
        <p:sp>
          <p:nvSpPr>
            <p:cNvPr id="186" name="Google Shape;186;p22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187" name="Google Shape;187;p22"/>
            <p:cNvSpPr txBox="1"/>
            <p:nvPr/>
          </p:nvSpPr>
          <p:spPr>
            <a:xfrm>
              <a:off x="956697" y="2153157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3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ctrTitle"/>
          </p:nvPr>
        </p:nvSpPr>
        <p:spPr>
          <a:xfrm>
            <a:off x="1554675" y="-247725"/>
            <a:ext cx="74511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Rozkouskujme hodinu na menší části</a:t>
            </a:r>
            <a:endParaRPr sz="29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93" name="Google Shape;193;p23"/>
          <p:cNvGrpSpPr/>
          <p:nvPr/>
        </p:nvGrpSpPr>
        <p:grpSpPr>
          <a:xfrm>
            <a:off x="98610" y="57066"/>
            <a:ext cx="1301814" cy="1169761"/>
            <a:chOff x="877947" y="1948510"/>
            <a:chExt cx="594300" cy="594300"/>
          </a:xfrm>
        </p:grpSpPr>
        <p:sp>
          <p:nvSpPr>
            <p:cNvPr id="194" name="Google Shape;194;p23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5631"/>
                </a:solidFill>
              </a:endParaRPr>
            </a:p>
          </p:txBody>
        </p:sp>
        <p:sp>
          <p:nvSpPr>
            <p:cNvPr id="195" name="Google Shape;195;p23"/>
            <p:cNvSpPr txBox="1"/>
            <p:nvPr/>
          </p:nvSpPr>
          <p:spPr>
            <a:xfrm>
              <a:off x="956697" y="211444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2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2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6" name="Google Shape;196;p23"/>
          <p:cNvSpPr txBox="1"/>
          <p:nvPr/>
        </p:nvSpPr>
        <p:spPr>
          <a:xfrm>
            <a:off x="1554675" y="919350"/>
            <a:ext cx="54165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online studium znamená </a:t>
            </a: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vysoké mentální nasazení.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Pracovní paměť je zahlcená a žák dokáže pojmout omezené množství informací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To, co ve třídě trvá 30 minut, by mělo online trvat mnohem méně.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Ideální délka vzdělávacího videa je dle výzkumu z roku 2014 pouhých </a:t>
            </a: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6 minut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Po 9 minutách dochází k prudkému poklesu pozornosti.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●"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Dobrým způsobem je střídání krátkých méně a více náročných aktivit a zařazování pravidelných přestávek.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 b="1">
              <a:solidFill>
                <a:srgbClr val="08563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ctrTitle"/>
          </p:nvPr>
        </p:nvSpPr>
        <p:spPr>
          <a:xfrm>
            <a:off x="311700" y="45250"/>
            <a:ext cx="8520600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Nástroj: Loom - Káča</a:t>
            </a:r>
            <a:endParaRPr sz="3200" b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228600" y="997175"/>
            <a:ext cx="61698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PROČ v distanční výuce používat: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způsob, jak 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personalizovat instrukce, zachovat spojení mezi 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vámi a vaší třídou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Příklad využití:  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nahrávání online hodin; učení s novým nástrojem; instruktážní videa</a:t>
            </a: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Link na nástroj:</a:t>
            </a:r>
            <a:r>
              <a:rPr lang="en" sz="15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 </a:t>
            </a:r>
            <a:r>
              <a:rPr lang="en" sz="1500" i="1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https://</a:t>
            </a:r>
            <a:r>
              <a:rPr lang="en" sz="15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loom.com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Případně link na tutorial/best practice: </a:t>
            </a:r>
            <a:r>
              <a:rPr lang="en" sz="1500" i="1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5"/>
              </a:rPr>
              <a:t>https://www.youtube.com/watch?v=11pfvBNsXkA</a:t>
            </a:r>
            <a:r>
              <a:rPr lang="en" sz="1500" i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(v angličtině)</a:t>
            </a: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6075" y="0"/>
            <a:ext cx="4207926" cy="19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ctrTitle"/>
          </p:nvPr>
        </p:nvSpPr>
        <p:spPr>
          <a:xfrm>
            <a:off x="311700" y="45250"/>
            <a:ext cx="8520600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Nástroj: Lyrics training - Terka</a:t>
            </a:r>
            <a:endParaRPr sz="3200" b="1" i="1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228600" y="997175"/>
            <a:ext cx="61698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PROČ v distanční výuce používat: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 aktivizace při poslechu autentického materiálu v cizím jazyce, užitečné fráze a vazby, možnost individualizace a gradace, hudba je super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Příklad využití:  </a:t>
            </a:r>
            <a:r>
              <a:rPr lang="en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žáci si vyberou písničku z nabídky (učitelův předvýběr podle gramatického jevu, okruhu slovní zásoby), učitel vytvoří cvičení, kde určí, která slova budou žáci doplňovat</a:t>
            </a: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Link na nástroj:</a:t>
            </a:r>
            <a:r>
              <a:rPr lang="en" sz="15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 </a:t>
            </a:r>
            <a:r>
              <a:rPr lang="en" sz="1500" i="1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https://lyricstraining.com/en</a:t>
            </a: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Případně link na tutorial/best practice: </a:t>
            </a:r>
            <a:r>
              <a:rPr lang="en" sz="1500" i="1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https://www.youtube.com/watch?v=de1sF3YRVws</a:t>
            </a:r>
            <a:r>
              <a:rPr lang="en" sz="1500" i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(v angličtině)</a:t>
            </a: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5">
            <a:alphaModFix/>
          </a:blip>
          <a:srcRect t="4750" b="8239"/>
          <a:stretch/>
        </p:blipFill>
        <p:spPr>
          <a:xfrm>
            <a:off x="6680550" y="183650"/>
            <a:ext cx="2306625" cy="43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1287</Words>
  <Application>Microsoft Office PowerPoint</Application>
  <PresentationFormat>Předvádění na obrazovce (16:9)</PresentationFormat>
  <Paragraphs>206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Roboto</vt:lpstr>
      <vt:lpstr>Rubik</vt:lpstr>
      <vt:lpstr>Arial</vt:lpstr>
      <vt:lpstr>Pacifico</vt:lpstr>
      <vt:lpstr>Simple Light</vt:lpstr>
      <vt:lpstr>7 zásad pro vedení online výuky opřených o výzkum</vt:lpstr>
      <vt:lpstr>7 zásad pro vedení online výuky  opřených o výzkum</vt:lpstr>
      <vt:lpstr>     Buďme zorganizovaní</vt:lpstr>
      <vt:lpstr>     Buďme zorganizovaní</vt:lpstr>
      <vt:lpstr> Ukázka: Let’s get organized!</vt:lpstr>
      <vt:lpstr>Rozkouskujme hodinu  na menší části</vt:lpstr>
      <vt:lpstr>Rozkouskujme hodinu na menší části</vt:lpstr>
      <vt:lpstr> Nástroj: Loom - Káča</vt:lpstr>
      <vt:lpstr>Nástroj: Lyrics training - Terka</vt:lpstr>
      <vt:lpstr>Pracujme se zpětnou vazbou</vt:lpstr>
      <vt:lpstr>Pracujme se zpětnou vazbou</vt:lpstr>
      <vt:lpstr>Zásada 3: Zpětná vazba - Mirka</vt:lpstr>
      <vt:lpstr>Orientace</vt:lpstr>
      <vt:lpstr>Usnadněme orientaci</vt:lpstr>
      <vt:lpstr>Kvízy pomáhají učení</vt:lpstr>
      <vt:lpstr>Kvízy pomáhají učení</vt:lpstr>
      <vt:lpstr> Nástroj: LearningApps.org - Káča</vt:lpstr>
      <vt:lpstr> LearningApps.org</vt:lpstr>
      <vt:lpstr>Investujme do vztahů s žáky</vt:lpstr>
      <vt:lpstr>Budujme vztahy se studenty</vt:lpstr>
      <vt:lpstr>Pečujme o sebe</vt:lpstr>
      <vt:lpstr>Pečujme o sebe</vt:lpstr>
      <vt:lpstr>Zdroje, nástroje, odkazy: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 absolventů UNŽ   Co se mi osvědčuje v online výuce, co používám?</dc:title>
  <dc:creator>admin</dc:creator>
  <cp:lastModifiedBy> </cp:lastModifiedBy>
  <cp:revision>2</cp:revision>
  <dcterms:modified xsi:type="dcterms:W3CDTF">2020-12-01T09:32:10Z</dcterms:modified>
</cp:coreProperties>
</file>