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1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Klepnutím lze upravit styl předlohy nadpisů.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2AE4C13-3597-4309-B19B-44920E46E781}" type="datetime">
              <a:rPr lang="cs-CZ" sz="1200" b="0" strike="noStrike" spc="-1">
                <a:solidFill>
                  <a:srgbClr val="8B8B8B"/>
                </a:solidFill>
                <a:latin typeface="Calibri"/>
              </a:rPr>
              <a:t>09.10.2020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cs-CZ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6F48AEB-F687-4AB9-BBDE-0DD68A8DF449}" type="slidenum">
              <a:rPr lang="cs-CZ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Klepnutím lze upravit styl předlohy nadpisů.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Klepnutím lze upravit styly předlohy textu.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Druhá úroveň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Třetí úroveň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Čtvrtá úroveň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Pátá úroveň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7B6D3C0-741D-4A9A-B3C4-137AB2F3B2C3}" type="datetime">
              <a:rPr lang="cs-CZ" sz="1200" b="0" strike="noStrike" spc="-1">
                <a:solidFill>
                  <a:srgbClr val="8B8B8B"/>
                </a:solidFill>
                <a:latin typeface="Calibri"/>
              </a:rPr>
              <a:t>09.10.2020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cs-CZ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6E2FD85-2079-4275-A733-717D5A89BF28}" type="slidenum">
              <a:rPr lang="cs-CZ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1" u="sng" strike="noStrike" spc="-1">
                <a:solidFill>
                  <a:srgbClr val="000000"/>
                </a:solidFill>
                <a:uFillTx/>
                <a:latin typeface="Calibri"/>
              </a:rPr>
              <a:t>Etika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cs-CZ" sz="2400" b="1" i="1" strike="noStrike" spc="-1">
                <a:solidFill>
                  <a:srgbClr val="8B8B8B"/>
                </a:solidFill>
                <a:latin typeface="Calibri"/>
              </a:rPr>
              <a:t>Lékařská etika (jinak: zdravotnická etika, bioetika)</a:t>
            </a:r>
            <a:endParaRPr lang="cs-CZ" sz="2400" b="0" strike="noStrike" spc="-1">
              <a:latin typeface="Arial"/>
            </a:endParaRPr>
          </a:p>
        </p:txBody>
      </p:sp>
      <p:pic>
        <p:nvPicPr>
          <p:cNvPr id="84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:p15="http://schemas.microsoft.com/office/powerpoint/2012/main" xmlns="">
      <p:transition spd="slow" advTm="2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Prenatální diagnostika -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 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kvalita, množství, rizika, možnosti. Informace pacientům.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Genová manipulace.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Klonování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2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00"/>
    </mc:Choice>
    <mc:Fallback xmlns:p15="http://schemas.microsoft.com/office/powerpoint/2012/main" xmlns="">
      <p:transition spd="slow" advTm="61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1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1" i="1" strike="noStrike" spc="-1">
                <a:solidFill>
                  <a:srgbClr val="000000"/>
                </a:solidFill>
                <a:latin typeface="Calibri"/>
              </a:rPr>
              <a:t>2) Terminální etika</a:t>
            </a: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Sdělení špatné zprávy  - </a:t>
            </a: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           1) popření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</a:t>
            </a: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2) agrese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</a:t>
            </a: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3)smlouvání</a:t>
            </a: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</a:t>
            </a: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4) zoufalství, deprese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</a:t>
            </a: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5) smíření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Nechat umřít -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  x 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                                profesní ambice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společné rozhodnutí – nebýt na to sám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            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prožitek</a:t>
            </a: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Paliativní medicína –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víceoborové provázení  v  těžké chvíli života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Euthanásie -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otázka do budoucnosti.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    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Možnost zneužití, kluzký svah  x svoboda, autonomie</a:t>
            </a:r>
          </a:p>
        </p:txBody>
      </p:sp>
      <p:pic>
        <p:nvPicPr>
          <p:cNvPr id="115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00"/>
    </mc:Choice>
    <mc:Fallback xmlns:p15="http://schemas.microsoft.com/office/powerpoint/2012/main" xmlns="">
      <p:transition spd="slow" advTm="321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3200" b="1" i="1" strike="noStrike" spc="-1">
                <a:solidFill>
                  <a:srgbClr val="000000"/>
                </a:solidFill>
                <a:latin typeface="Calibri"/>
              </a:rPr>
              <a:t>Etika experimentu</a:t>
            </a: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Účastník</a:t>
            </a: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: dobrovolnost , nezávislost, možnost kdykoliv vystoupit, maximální informovanost</a:t>
            </a: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Otázky : </a:t>
            </a: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Anonymita, míra placení, možnost dobré informovanosti, možnost nezávislého rozhodnutí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1" i="1" strike="noStrike" spc="-1">
                <a:solidFill>
                  <a:srgbClr val="000000"/>
                </a:solidFill>
                <a:latin typeface="Calibri"/>
              </a:rPr>
              <a:t>Transplantologie</a:t>
            </a:r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Předpokládaný souhlas   v ČR </a:t>
            </a: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(x Občanský zákoník – otázka do budoucností)</a:t>
            </a: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Anonymita dárce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Placení – nebezpečí zneužití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Určení okamžiku smrti -   3 nezávislé týmy  lékařů </a:t>
            </a: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(pečující, určující smrt, transplantologický)</a:t>
            </a:r>
          </a:p>
        </p:txBody>
      </p:sp>
      <p:pic>
        <p:nvPicPr>
          <p:cNvPr id="118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00"/>
    </mc:Choice>
    <mc:Fallback xmlns:p15="http://schemas.microsoft.com/office/powerpoint/2012/main" xmlns="">
      <p:transition spd="slow" advTm="302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2400" b="1" i="1" strike="noStrike" spc="-1">
                <a:solidFill>
                  <a:srgbClr val="000000"/>
                </a:solidFill>
                <a:latin typeface="Calibri"/>
              </a:rPr>
              <a:t>Základní  literatura (učebnice)</a:t>
            </a: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Jiří Šimek – Lékařská etika</a:t>
            </a: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Helena Haškovcová -  Lékařská etika</a:t>
            </a: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M.O.Vácha a kol. – Moderní lékařská etika</a:t>
            </a:r>
          </a:p>
        </p:txBody>
      </p:sp>
      <p:pic>
        <p:nvPicPr>
          <p:cNvPr id="87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:p15="http://schemas.microsoft.com/office/powerpoint/2012/main" xmlns="">
      <p:transition spd="slow" advTm="90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1" i="1" strike="noStrike" spc="-1">
                <a:solidFill>
                  <a:srgbClr val="000000"/>
                </a:solidFill>
                <a:latin typeface="Calibri"/>
              </a:rPr>
              <a:t>Založení lékařské etiky po druhé světové válce:</a:t>
            </a: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2 provazce důvodů: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</a:rPr>
              <a:t>1)</a:t>
            </a: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Vývoj medicíny ve 20. století 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a)  nové obrovské úspěchy, a tedy možnosti  léčení – změna akutní medicíny v převážně dlouhodobou péči o chronické pacienty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b) dehumanizace, depersonalizace, komercionalizace medicíny, vznik všemocného medicínsko- farmaceutického  komplexu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</a:rPr>
              <a:t>2) </a:t>
            </a: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historické souvislosti : dvě světové války – zbraně hromadného ničení, selhávání zdravotnického stavu v Německu ještě před začátkem druhé světové války</a:t>
            </a:r>
          </a:p>
        </p:txBody>
      </p:sp>
      <p:pic>
        <p:nvPicPr>
          <p:cNvPr id="90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</p:blipFill>
        <p:spPr>
          <a:xfrm>
            <a:off x="4267080" y="3124080"/>
            <a:ext cx="609120" cy="609120"/>
          </a:xfrm>
          <a:prstGeom prst="rect">
            <a:avLst/>
          </a:prstGeom>
          <a:ln>
            <a:noFill/>
          </a:ln>
        </p:spPr>
      </p:pic>
      <p:pic>
        <p:nvPicPr>
          <p:cNvPr id="91" name="Picture 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000"/>
    </mc:Choice>
    <mc:Fallback xmlns:p15="http://schemas.microsoft.com/office/powerpoint/2012/main" xmlns="">
      <p:transition spd="slow" advTm="268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1" dur="6115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Etika  jako součást filosofie</a:t>
            </a:r>
          </a:p>
        </p:txBody>
      </p:sp>
      <p:sp>
        <p:nvSpPr>
          <p:cNvPr id="9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400" b="1" strike="noStrike" spc="-1">
                <a:solidFill>
                  <a:srgbClr val="000000"/>
                </a:solidFill>
                <a:latin typeface="Calibri"/>
              </a:rPr>
              <a:t> Souvislosti , mezioborová struktura:</a:t>
            </a: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</a:rPr>
              <a:t>                     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právo  (systém, sankce)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</a:rPr>
              <a:t>                     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psychologie (vztahy, osobnost)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</a:rPr>
              <a:t>                   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sociologie (systémy, populace)</a:t>
            </a: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Rozdělení :</a:t>
            </a:r>
            <a:endParaRPr lang="cs-CZ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19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I) Obecná lékařská etika</a:t>
            </a: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II) Speciální </a:t>
            </a:r>
            <a:r>
              <a:rPr lang="cs-CZ" sz="1600" b="0" strike="noStrike" spc="-1">
                <a:solidFill>
                  <a:srgbClr val="000000"/>
                </a:solidFill>
                <a:latin typeface="Calibri"/>
              </a:rPr>
              <a:t>  </a:t>
            </a: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lékařská etika</a:t>
            </a:r>
            <a:r>
              <a:rPr lang="cs-CZ" sz="1600" b="0" strike="noStrike" spc="-1">
                <a:solidFill>
                  <a:srgbClr val="000000"/>
                </a:solidFill>
                <a:latin typeface="Calibri"/>
              </a:rPr>
              <a:t>          </a:t>
            </a: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00"/>
    </mc:Choice>
    <mc:Fallback xmlns:p15="http://schemas.microsoft.com/office/powerpoint/2012/main" xmlns="">
      <p:transition spd="slow" advTm="138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I.Obecná lékařská etika</a:t>
            </a:r>
          </a:p>
        </p:txBody>
      </p:sp>
      <p:sp>
        <p:nvSpPr>
          <p:cNvPr id="9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</a:rPr>
              <a:t>4 principy lékařské etiky</a:t>
            </a: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</a:rPr>
              <a:t>1) </a:t>
            </a: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Nonmaleficence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</a:rPr>
              <a:t>    iatrogenní  poškození  - depersonalizace, únava, atmosféra na pracovišti, mentální nezralost lékaře, syndrom vyhoření atd.</a:t>
            </a: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</a:rPr>
              <a:t>   úmyslné poškození – právní souvislosti</a:t>
            </a: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2)</a:t>
            </a: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Beneficence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</a:t>
            </a:r>
            <a:r>
              <a:rPr lang="cs-CZ" sz="1600" b="0" i="1" strike="noStrike" spc="-1">
                <a:solidFill>
                  <a:srgbClr val="000000"/>
                </a:solidFill>
                <a:latin typeface="Calibri"/>
              </a:rPr>
              <a:t>risk/ benefit</a:t>
            </a: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600" b="1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lékař x pacient  </a:t>
            </a: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600" b="1" i="1" strike="noStrike" spc="-1">
                <a:solidFill>
                  <a:srgbClr val="000000"/>
                </a:solidFill>
                <a:latin typeface="Calibri"/>
              </a:rPr>
              <a:t>                       </a:t>
            </a:r>
            <a:r>
              <a:rPr lang="cs-CZ" sz="1600" b="0" i="1" strike="noStrike" spc="-1">
                <a:solidFill>
                  <a:srgbClr val="000000"/>
                </a:solidFill>
                <a:latin typeface="Calibri"/>
              </a:rPr>
              <a:t>  cost/benefit</a:t>
            </a: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16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00"/>
    </mc:Choice>
    <mc:Fallback xmlns:p15="http://schemas.microsoft.com/office/powerpoint/2012/main" xmlns="">
      <p:transition spd="slow" advTm="316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467640" y="1772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000"/>
          </a:bodyPr>
          <a:lstStyle/>
          <a:p>
            <a:pPr marL="343080" indent="-342720">
              <a:lnSpc>
                <a:spcPct val="100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8000" b="1" i="1" strike="noStrike" spc="-1">
                <a:solidFill>
                  <a:srgbClr val="000000"/>
                </a:solidFill>
                <a:latin typeface="Calibri"/>
              </a:rPr>
              <a:t>3) Respektování pacientovy osobnosti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8000" b="0" strike="noStrike" spc="-1">
                <a:solidFill>
                  <a:srgbClr val="000000"/>
                </a:solidFill>
                <a:latin typeface="Calibri"/>
              </a:rPr>
              <a:t>Lékař jako popularizátor, pedagog, herec  ……</a:t>
            </a: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cs-CZ" sz="8000" b="1" i="1" strike="noStrike" spc="-1">
                <a:solidFill>
                  <a:srgbClr val="000000"/>
                </a:solidFill>
                <a:latin typeface="Calibri"/>
              </a:rPr>
              <a:t>        </a:t>
            </a:r>
            <a:r>
              <a:rPr lang="cs-CZ" sz="8000" b="0" i="1" strike="noStrike" spc="-1">
                <a:solidFill>
                  <a:srgbClr val="000000"/>
                </a:solidFill>
                <a:latin typeface="Calibri"/>
              </a:rPr>
              <a:t>Modely vztahů</a:t>
            </a:r>
            <a:r>
              <a:rPr lang="cs-CZ" sz="8000" b="1" i="1" strike="noStrike" spc="-1">
                <a:solidFill>
                  <a:srgbClr val="000000"/>
                </a:solidFill>
                <a:latin typeface="Calibri"/>
              </a:rPr>
              <a:t>  </a:t>
            </a:r>
            <a:r>
              <a:rPr lang="cs-CZ" sz="8000" b="1" strike="noStrike" spc="-1">
                <a:solidFill>
                  <a:srgbClr val="000000"/>
                </a:solidFill>
                <a:latin typeface="Calibri"/>
              </a:rPr>
              <a:t> lékař –pacient  </a:t>
            </a:r>
            <a:r>
              <a:rPr lang="cs-CZ" sz="8000" b="1" i="1" strike="noStrike" spc="-1">
                <a:solidFill>
                  <a:srgbClr val="000000"/>
                </a:solidFill>
                <a:latin typeface="Calibri"/>
              </a:rPr>
              <a:t>   </a:t>
            </a:r>
            <a:r>
              <a:rPr lang="cs-CZ" sz="8000" b="0" strike="noStrike" spc="-1">
                <a:solidFill>
                  <a:srgbClr val="000000"/>
                </a:solidFill>
                <a:latin typeface="Calibri"/>
              </a:rPr>
              <a:t>:       </a:t>
            </a: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cs-CZ" sz="8000" b="0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paternalistický 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cs-CZ" sz="8000" b="0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partnerský                                                                                                                              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cs-CZ" sz="8000" b="1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</a:t>
            </a:r>
            <a:r>
              <a:rPr lang="cs-CZ" sz="8000" b="0" i="1" strike="noStrike" spc="-1">
                <a:solidFill>
                  <a:srgbClr val="000000"/>
                </a:solidFill>
                <a:latin typeface="Calibri"/>
              </a:rPr>
              <a:t>tržní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cs-CZ" sz="8000" b="0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byrokratický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cs-CZ" sz="8000" b="0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právní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cs-CZ" sz="8000" b="0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vědecký (vědátorský, scientistický)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cs-CZ" sz="8000" b="0" i="1" strike="noStrike" spc="-1">
                <a:solidFill>
                  <a:srgbClr val="000000"/>
                </a:solidFill>
                <a:latin typeface="Calibri"/>
              </a:rPr>
              <a:t>      </a:t>
            </a:r>
            <a:r>
              <a:rPr lang="cs-CZ" sz="8000" b="1" i="1" strike="noStrike" spc="-1">
                <a:solidFill>
                  <a:srgbClr val="000000"/>
                </a:solidFill>
                <a:latin typeface="Calibri"/>
              </a:rPr>
              <a:t>Informovaný souhlas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cs-CZ" sz="8000" b="1" i="1" strike="noStrike" spc="-1">
                <a:solidFill>
                  <a:srgbClr val="000000"/>
                </a:solidFill>
                <a:latin typeface="Calibri"/>
              </a:rPr>
              <a:t>      Dříve vyslovené přání  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0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00"/>
    </mc:Choice>
    <mc:Fallback xmlns:p15="http://schemas.microsoft.com/office/powerpoint/2012/main" xmlns="">
      <p:transition spd="slow" advTm="226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1000"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4) Spravedlnost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Rozhodování distribučního typu – makroalokační  a mikroalokační  problematika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1" i="1" strike="noStrike" spc="-1">
                <a:solidFill>
                  <a:srgbClr val="000000"/>
                </a:solidFill>
                <a:latin typeface="Calibri"/>
              </a:rPr>
              <a:t>Kriteria  -  </a:t>
            </a: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   diagnostické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1" i="1" strike="noStrike" spc="-1">
                <a:solidFill>
                  <a:srgbClr val="000000"/>
                </a:solidFill>
                <a:latin typeface="Calibri"/>
              </a:rPr>
              <a:t>                       </a:t>
            </a: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prognostické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                           ------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                      sociální přednost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                      zásluhovost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i="1" strike="noStrike" spc="-1">
                <a:solidFill>
                  <a:srgbClr val="000000"/>
                </a:solidFill>
                <a:latin typeface="Calibri"/>
              </a:rPr>
              <a:t>----------------------------------------------------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b="1" i="1" strike="noStrike" spc="-1">
                <a:solidFill>
                  <a:srgbClr val="000000"/>
                </a:solidFill>
                <a:latin typeface="Calibri"/>
              </a:rPr>
              <a:t>Angažování lékaře svou odborností   </a:t>
            </a:r>
            <a:r>
              <a:rPr lang="cs-CZ" sz="2200" b="0" strike="noStrike" spc="-1">
                <a:solidFill>
                  <a:srgbClr val="000000"/>
                </a:solidFill>
                <a:latin typeface="Calibri"/>
              </a:rPr>
              <a:t>(lékař jako expert) </a:t>
            </a: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lang="cs-CZ" sz="2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b="1" i="1" strike="noStrike" spc="-1">
                <a:solidFill>
                  <a:srgbClr val="000000"/>
                </a:solidFill>
                <a:latin typeface="Calibri"/>
              </a:rPr>
              <a:t>Angažování lékaře svou osobností </a:t>
            </a:r>
            <a:r>
              <a:rPr lang="cs-CZ" sz="2200" b="0" strike="noStrike" spc="-1">
                <a:solidFill>
                  <a:srgbClr val="000000"/>
                </a:solidFill>
                <a:latin typeface="Calibri"/>
              </a:rPr>
              <a:t>    (lékař jako průvodce)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  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103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00"/>
    </mc:Choice>
    <mc:Fallback xmlns:p15="http://schemas.microsoft.com/office/powerpoint/2012/main" xmlns="">
      <p:transition spd="slow" advTm="239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2000"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rPr lang="cs-CZ" sz="4400" b="1" u="sng" strike="noStrike" spc="-1">
                <a:solidFill>
                  <a:srgbClr val="000000"/>
                </a:solidFill>
                <a:uFillTx/>
                <a:latin typeface="Calibri"/>
              </a:rPr>
              <a:t>II.Speciální etika</a:t>
            </a:r>
            <a:r>
              <a:t/>
            </a:r>
            <a:br/>
            <a:r>
              <a:t/>
            </a:r>
            <a:br/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1" i="1" strike="noStrike" spc="-1">
                <a:solidFill>
                  <a:srgbClr val="000000"/>
                </a:solidFill>
                <a:latin typeface="Calibri"/>
              </a:rPr>
              <a:t>1) Germinální etika</a:t>
            </a:r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Kdy začíná lidský život :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                                               </a:t>
            </a: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Ontologický personalismus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x   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1" i="1" strike="noStrike" spc="-1">
                <a:solidFill>
                  <a:srgbClr val="000000"/>
                </a:solidFill>
                <a:latin typeface="Calibri"/>
              </a:rPr>
              <a:t>                                               Empirický funkcionalismus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i="1" strike="noStrike" spc="-1">
                <a:solidFill>
                  <a:srgbClr val="000000"/>
                </a:solidFill>
                <a:latin typeface="Calibri"/>
              </a:rPr>
              <a:t>Potraty – zákonodárství 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Kulturní  tradice, tabu. Odpovědnost. Kluzký svah – míra potratovosti. </a:t>
            </a: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x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      Nechtěné děti. Sociální problematika. Svoboda rozhodování. Autonomie ženy.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6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0"/>
    </mc:Choice>
    <mc:Fallback xmlns:p15="http://schemas.microsoft.com/office/powerpoint/2012/main" xmlns="">
      <p:transition spd="slow" advTm="200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1" i="1" strike="noStrike" spc="-1">
                <a:solidFill>
                  <a:srgbClr val="000000"/>
                </a:solidFill>
                <a:latin typeface="Calibri"/>
              </a:rPr>
              <a:t>Reprodukční  medicína</a:t>
            </a: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Nadbytečná embrya  - aktuální řešení:  </a:t>
            </a: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zamrazení</a:t>
            </a: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výzkumné účely</a:t>
            </a: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důstojné pohřbení</a:t>
            </a: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Dárce – anonymita</a:t>
            </a: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              platba</a:t>
            </a: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              množství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Problematika  vztahová – neřešeno, pouze technická řešení</a:t>
            </a: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Náhradní matka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 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9" name="Picture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8318520" y="6032520"/>
            <a:ext cx="609120" cy="6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00"/>
    </mc:Choice>
    <mc:Fallback xmlns:p15="http://schemas.microsoft.com/office/powerpoint/2012/main" xmlns="">
      <p:transition spd="slow" advTm="137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533</Words>
  <Application>Microsoft Office PowerPoint</Application>
  <PresentationFormat>Předvádění na obrazovce (4:3)</PresentationFormat>
  <Paragraphs>142</Paragraphs>
  <Slides>12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Etika</dc:title>
  <dc:subject/>
  <dc:creator>Ingrid Strobachová</dc:creator>
  <dc:description/>
  <cp:lastModifiedBy>User</cp:lastModifiedBy>
  <cp:revision>23</cp:revision>
  <dcterms:created xsi:type="dcterms:W3CDTF">2020-03-29T19:25:10Z</dcterms:created>
  <dcterms:modified xsi:type="dcterms:W3CDTF">2020-10-09T07:44:19Z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13</vt:i4>
  </property>
  <property fmtid="{D5CDD505-2E9C-101B-9397-08002B2CF9AE}" pid="7" name="Notes">
    <vt:i4>0</vt:i4>
  </property>
  <property fmtid="{D5CDD505-2E9C-101B-9397-08002B2CF9AE}" pid="8" name="PresentationFormat">
    <vt:lpwstr>Předvádění na obrazovce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