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0"/>
  </p:notesMasterIdLst>
  <p:sldIdLst>
    <p:sldId id="257" r:id="rId5"/>
    <p:sldId id="274" r:id="rId6"/>
    <p:sldId id="275" r:id="rId7"/>
    <p:sldId id="276" r:id="rId8"/>
    <p:sldId id="258" r:id="rId9"/>
    <p:sldId id="335" r:id="rId10"/>
    <p:sldId id="259" r:id="rId11"/>
    <p:sldId id="260" r:id="rId12"/>
    <p:sldId id="334" r:id="rId13"/>
    <p:sldId id="330" r:id="rId14"/>
    <p:sldId id="336" r:id="rId15"/>
    <p:sldId id="337" r:id="rId16"/>
    <p:sldId id="277" r:id="rId17"/>
    <p:sldId id="278" r:id="rId18"/>
    <p:sldId id="332" r:id="rId19"/>
    <p:sldId id="342" r:id="rId20"/>
    <p:sldId id="333" r:id="rId21"/>
    <p:sldId id="283" r:id="rId22"/>
    <p:sldId id="281" r:id="rId23"/>
    <p:sldId id="282" r:id="rId24"/>
    <p:sldId id="262" r:id="rId25"/>
    <p:sldId id="284" r:id="rId26"/>
    <p:sldId id="266" r:id="rId27"/>
    <p:sldId id="269" r:id="rId28"/>
    <p:sldId id="267" r:id="rId29"/>
    <p:sldId id="268" r:id="rId30"/>
    <p:sldId id="285" r:id="rId31"/>
    <p:sldId id="287" r:id="rId32"/>
    <p:sldId id="294" r:id="rId33"/>
    <p:sldId id="290" r:id="rId34"/>
    <p:sldId id="288" r:id="rId35"/>
    <p:sldId id="289" r:id="rId36"/>
    <p:sldId id="292" r:id="rId37"/>
    <p:sldId id="291" r:id="rId38"/>
    <p:sldId id="293" r:id="rId39"/>
    <p:sldId id="295" r:id="rId40"/>
    <p:sldId id="270" r:id="rId41"/>
    <p:sldId id="271" r:id="rId42"/>
    <p:sldId id="328" r:id="rId43"/>
    <p:sldId id="343" r:id="rId44"/>
    <p:sldId id="273" r:id="rId45"/>
    <p:sldId id="279" r:id="rId46"/>
    <p:sldId id="338" r:id="rId47"/>
    <p:sldId id="339" r:id="rId48"/>
    <p:sldId id="263" r:id="rId49"/>
    <p:sldId id="340" r:id="rId50"/>
    <p:sldId id="341" r:id="rId51"/>
    <p:sldId id="264" r:id="rId52"/>
    <p:sldId id="296" r:id="rId53"/>
    <p:sldId id="297" r:id="rId54"/>
    <p:sldId id="298" r:id="rId55"/>
    <p:sldId id="265" r:id="rId56"/>
    <p:sldId id="299" r:id="rId57"/>
    <p:sldId id="345" r:id="rId58"/>
    <p:sldId id="300" r:id="rId59"/>
    <p:sldId id="301" r:id="rId60"/>
    <p:sldId id="302" r:id="rId61"/>
    <p:sldId id="305" r:id="rId62"/>
    <p:sldId id="307" r:id="rId63"/>
    <p:sldId id="306" r:id="rId64"/>
    <p:sldId id="308" r:id="rId65"/>
    <p:sldId id="309" r:id="rId66"/>
    <p:sldId id="310" r:id="rId67"/>
    <p:sldId id="311" r:id="rId68"/>
    <p:sldId id="303" r:id="rId69"/>
    <p:sldId id="312" r:id="rId70"/>
    <p:sldId id="313" r:id="rId71"/>
    <p:sldId id="314" r:id="rId72"/>
    <p:sldId id="315" r:id="rId73"/>
    <p:sldId id="316" r:id="rId74"/>
    <p:sldId id="317" r:id="rId75"/>
    <p:sldId id="346" r:id="rId76"/>
    <p:sldId id="318" r:id="rId77"/>
    <p:sldId id="319" r:id="rId78"/>
    <p:sldId id="320" r:id="rId79"/>
    <p:sldId id="321" r:id="rId80"/>
    <p:sldId id="304" r:id="rId81"/>
    <p:sldId id="322" r:id="rId82"/>
    <p:sldId id="326" r:id="rId83"/>
    <p:sldId id="327" r:id="rId84"/>
    <p:sldId id="272" r:id="rId85"/>
    <p:sldId id="324" r:id="rId86"/>
    <p:sldId id="323" r:id="rId87"/>
    <p:sldId id="325" r:id="rId88"/>
    <p:sldId id="329" r:id="rId89"/>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864" autoAdjust="0"/>
    <p:restoredTop sz="94681"/>
  </p:normalViewPr>
  <p:slideViewPr>
    <p:cSldViewPr snapToGrid="0" snapToObjects="1">
      <p:cViewPr>
        <p:scale>
          <a:sx n="69" d="100"/>
          <a:sy n="69" d="100"/>
        </p:scale>
        <p:origin x="48"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microsoft.com/office/2016/11/relationships/changesInfo" Target="changesInfos/changesInfo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er" userId="f0b34736-958b-40d0-b05e-67362fccc785" providerId="ADAL" clId="{33D870A4-3C99-4131-A7B2-BCE53BE5A705}"/>
    <pc:docChg chg="undo custSel modSld">
      <pc:chgData name="Walter" userId="f0b34736-958b-40d0-b05e-67362fccc785" providerId="ADAL" clId="{33D870A4-3C99-4131-A7B2-BCE53BE5A705}" dt="2020-09-29T19:38:02.459" v="1291" actId="115"/>
      <pc:docMkLst>
        <pc:docMk/>
      </pc:docMkLst>
      <pc:sldChg chg="modSp mod">
        <pc:chgData name="Walter" userId="f0b34736-958b-40d0-b05e-67362fccc785" providerId="ADAL" clId="{33D870A4-3C99-4131-A7B2-BCE53BE5A705}" dt="2020-09-29T07:23:41.800" v="186" actId="20577"/>
        <pc:sldMkLst>
          <pc:docMk/>
          <pc:sldMk cId="2991019567" sldId="263"/>
        </pc:sldMkLst>
        <pc:spChg chg="mod">
          <ac:chgData name="Walter" userId="f0b34736-958b-40d0-b05e-67362fccc785" providerId="ADAL" clId="{33D870A4-3C99-4131-A7B2-BCE53BE5A705}" dt="2020-09-29T07:20:45.499" v="67" actId="404"/>
          <ac:spMkLst>
            <pc:docMk/>
            <pc:sldMk cId="2991019567" sldId="263"/>
            <ac:spMk id="2" creationId="{00000000-0000-0000-0000-000000000000}"/>
          </ac:spMkLst>
        </pc:spChg>
        <pc:spChg chg="mod">
          <ac:chgData name="Walter" userId="f0b34736-958b-40d0-b05e-67362fccc785" providerId="ADAL" clId="{33D870A4-3C99-4131-A7B2-BCE53BE5A705}" dt="2020-09-29T07:23:41.800" v="186" actId="20577"/>
          <ac:spMkLst>
            <pc:docMk/>
            <pc:sldMk cId="2991019567" sldId="263"/>
            <ac:spMk id="3" creationId="{00000000-0000-0000-0000-000000000000}"/>
          </ac:spMkLst>
        </pc:spChg>
      </pc:sldChg>
      <pc:sldChg chg="modSp mod modAnim">
        <pc:chgData name="Walter" userId="f0b34736-958b-40d0-b05e-67362fccc785" providerId="ADAL" clId="{33D870A4-3C99-4131-A7B2-BCE53BE5A705}" dt="2020-09-29T14:40:53.792" v="1012" actId="20577"/>
        <pc:sldMkLst>
          <pc:docMk/>
          <pc:sldMk cId="1819379988" sldId="272"/>
        </pc:sldMkLst>
        <pc:spChg chg="mod">
          <ac:chgData name="Walter" userId="f0b34736-958b-40d0-b05e-67362fccc785" providerId="ADAL" clId="{33D870A4-3C99-4131-A7B2-BCE53BE5A705}" dt="2020-09-29T14:40:53.792" v="1012" actId="20577"/>
          <ac:spMkLst>
            <pc:docMk/>
            <pc:sldMk cId="1819379988" sldId="272"/>
            <ac:spMk id="3" creationId="{00000000-0000-0000-0000-000000000000}"/>
          </ac:spMkLst>
        </pc:spChg>
      </pc:sldChg>
      <pc:sldChg chg="modSp mod">
        <pc:chgData name="Walter" userId="f0b34736-958b-40d0-b05e-67362fccc785" providerId="ADAL" clId="{33D870A4-3C99-4131-A7B2-BCE53BE5A705}" dt="2020-09-29T07:47:23.545" v="213" actId="404"/>
        <pc:sldMkLst>
          <pc:docMk/>
          <pc:sldMk cId="1630195034" sldId="300"/>
        </pc:sldMkLst>
        <pc:spChg chg="mod">
          <ac:chgData name="Walter" userId="f0b34736-958b-40d0-b05e-67362fccc785" providerId="ADAL" clId="{33D870A4-3C99-4131-A7B2-BCE53BE5A705}" dt="2020-09-29T07:47:23.545" v="213" actId="404"/>
          <ac:spMkLst>
            <pc:docMk/>
            <pc:sldMk cId="1630195034" sldId="300"/>
            <ac:spMk id="2" creationId="{00000000-0000-0000-0000-000000000000}"/>
          </ac:spMkLst>
        </pc:spChg>
      </pc:sldChg>
      <pc:sldChg chg="modSp">
        <pc:chgData name="Walter" userId="f0b34736-958b-40d0-b05e-67362fccc785" providerId="ADAL" clId="{33D870A4-3C99-4131-A7B2-BCE53BE5A705}" dt="2020-09-29T07:51:10.918" v="255" actId="20577"/>
        <pc:sldMkLst>
          <pc:docMk/>
          <pc:sldMk cId="746669269" sldId="302"/>
        </pc:sldMkLst>
        <pc:spChg chg="mod">
          <ac:chgData name="Walter" userId="f0b34736-958b-40d0-b05e-67362fccc785" providerId="ADAL" clId="{33D870A4-3C99-4131-A7B2-BCE53BE5A705}" dt="2020-09-29T07:51:10.918" v="255" actId="20577"/>
          <ac:spMkLst>
            <pc:docMk/>
            <pc:sldMk cId="746669269" sldId="302"/>
            <ac:spMk id="3" creationId="{00000000-0000-0000-0000-000000000000}"/>
          </ac:spMkLst>
        </pc:spChg>
      </pc:sldChg>
      <pc:sldChg chg="modSp mod">
        <pc:chgData name="Walter" userId="f0b34736-958b-40d0-b05e-67362fccc785" providerId="ADAL" clId="{33D870A4-3C99-4131-A7B2-BCE53BE5A705}" dt="2020-09-29T12:03:08.654" v="514" actId="27636"/>
        <pc:sldMkLst>
          <pc:docMk/>
          <pc:sldMk cId="1241993418" sldId="303"/>
        </pc:sldMkLst>
        <pc:spChg chg="mod">
          <ac:chgData name="Walter" userId="f0b34736-958b-40d0-b05e-67362fccc785" providerId="ADAL" clId="{33D870A4-3C99-4131-A7B2-BCE53BE5A705}" dt="2020-09-29T12:02:24.862" v="512" actId="20577"/>
          <ac:spMkLst>
            <pc:docMk/>
            <pc:sldMk cId="1241993418" sldId="303"/>
            <ac:spMk id="2" creationId="{00000000-0000-0000-0000-000000000000}"/>
          </ac:spMkLst>
        </pc:spChg>
        <pc:spChg chg="mod">
          <ac:chgData name="Walter" userId="f0b34736-958b-40d0-b05e-67362fccc785" providerId="ADAL" clId="{33D870A4-3C99-4131-A7B2-BCE53BE5A705}" dt="2020-09-29T12:03:08.654" v="514" actId="27636"/>
          <ac:spMkLst>
            <pc:docMk/>
            <pc:sldMk cId="1241993418" sldId="303"/>
            <ac:spMk id="3" creationId="{00000000-0000-0000-0000-000000000000}"/>
          </ac:spMkLst>
        </pc:spChg>
      </pc:sldChg>
      <pc:sldChg chg="modSp mod">
        <pc:chgData name="Walter" userId="f0b34736-958b-40d0-b05e-67362fccc785" providerId="ADAL" clId="{33D870A4-3C99-4131-A7B2-BCE53BE5A705}" dt="2020-09-29T07:52:28.968" v="280" actId="20577"/>
        <pc:sldMkLst>
          <pc:docMk/>
          <pc:sldMk cId="1657858622" sldId="305"/>
        </pc:sldMkLst>
        <pc:spChg chg="mod">
          <ac:chgData name="Walter" userId="f0b34736-958b-40d0-b05e-67362fccc785" providerId="ADAL" clId="{33D870A4-3C99-4131-A7B2-BCE53BE5A705}" dt="2020-09-29T07:52:28.968" v="280" actId="20577"/>
          <ac:spMkLst>
            <pc:docMk/>
            <pc:sldMk cId="1657858622" sldId="305"/>
            <ac:spMk id="2" creationId="{00000000-0000-0000-0000-000000000000}"/>
          </ac:spMkLst>
        </pc:spChg>
      </pc:sldChg>
      <pc:sldChg chg="modSp mod">
        <pc:chgData name="Walter" userId="f0b34736-958b-40d0-b05e-67362fccc785" providerId="ADAL" clId="{33D870A4-3C99-4131-A7B2-BCE53BE5A705}" dt="2020-09-29T07:57:18.969" v="308" actId="115"/>
        <pc:sldMkLst>
          <pc:docMk/>
          <pc:sldMk cId="616716933" sldId="307"/>
        </pc:sldMkLst>
        <pc:spChg chg="mod">
          <ac:chgData name="Walter" userId="f0b34736-958b-40d0-b05e-67362fccc785" providerId="ADAL" clId="{33D870A4-3C99-4131-A7B2-BCE53BE5A705}" dt="2020-09-29T07:57:18.969" v="308" actId="115"/>
          <ac:spMkLst>
            <pc:docMk/>
            <pc:sldMk cId="616716933" sldId="307"/>
            <ac:spMk id="5" creationId="{00000000-0000-0000-0000-000000000000}"/>
          </ac:spMkLst>
        </pc:spChg>
      </pc:sldChg>
      <pc:sldChg chg="modSp mod">
        <pc:chgData name="Walter" userId="f0b34736-958b-40d0-b05e-67362fccc785" providerId="ADAL" clId="{33D870A4-3C99-4131-A7B2-BCE53BE5A705}" dt="2020-09-29T08:03:30.875" v="326" actId="20577"/>
        <pc:sldMkLst>
          <pc:docMk/>
          <pc:sldMk cId="1405412509" sldId="308"/>
        </pc:sldMkLst>
        <pc:spChg chg="mod">
          <ac:chgData name="Walter" userId="f0b34736-958b-40d0-b05e-67362fccc785" providerId="ADAL" clId="{33D870A4-3C99-4131-A7B2-BCE53BE5A705}" dt="2020-09-29T08:00:51.462" v="314" actId="20577"/>
          <ac:spMkLst>
            <pc:docMk/>
            <pc:sldMk cId="1405412509" sldId="308"/>
            <ac:spMk id="2" creationId="{00000000-0000-0000-0000-000000000000}"/>
          </ac:spMkLst>
        </pc:spChg>
        <pc:spChg chg="mod">
          <ac:chgData name="Walter" userId="f0b34736-958b-40d0-b05e-67362fccc785" providerId="ADAL" clId="{33D870A4-3C99-4131-A7B2-BCE53BE5A705}" dt="2020-09-29T08:03:30.875" v="326" actId="20577"/>
          <ac:spMkLst>
            <pc:docMk/>
            <pc:sldMk cId="1405412509" sldId="308"/>
            <ac:spMk id="3" creationId="{00000000-0000-0000-0000-000000000000}"/>
          </ac:spMkLst>
        </pc:spChg>
      </pc:sldChg>
      <pc:sldChg chg="modSp mod">
        <pc:chgData name="Walter" userId="f0b34736-958b-40d0-b05e-67362fccc785" providerId="ADAL" clId="{33D870A4-3C99-4131-A7B2-BCE53BE5A705}" dt="2020-09-29T08:04:10.888" v="345" actId="20577"/>
        <pc:sldMkLst>
          <pc:docMk/>
          <pc:sldMk cId="752072805" sldId="309"/>
        </pc:sldMkLst>
        <pc:spChg chg="mod">
          <ac:chgData name="Walter" userId="f0b34736-958b-40d0-b05e-67362fccc785" providerId="ADAL" clId="{33D870A4-3C99-4131-A7B2-BCE53BE5A705}" dt="2020-09-29T08:04:10.888" v="345" actId="20577"/>
          <ac:spMkLst>
            <pc:docMk/>
            <pc:sldMk cId="752072805" sldId="309"/>
            <ac:spMk id="2" creationId="{00000000-0000-0000-0000-000000000000}"/>
          </ac:spMkLst>
        </pc:spChg>
      </pc:sldChg>
      <pc:sldChg chg="modSp mod">
        <pc:chgData name="Walter" userId="f0b34736-958b-40d0-b05e-67362fccc785" providerId="ADAL" clId="{33D870A4-3C99-4131-A7B2-BCE53BE5A705}" dt="2020-09-29T11:01:31.111" v="443" actId="20577"/>
        <pc:sldMkLst>
          <pc:docMk/>
          <pc:sldMk cId="949798857" sldId="310"/>
        </pc:sldMkLst>
        <pc:spChg chg="mod">
          <ac:chgData name="Walter" userId="f0b34736-958b-40d0-b05e-67362fccc785" providerId="ADAL" clId="{33D870A4-3C99-4131-A7B2-BCE53BE5A705}" dt="2020-09-29T11:01:31.111" v="443" actId="20577"/>
          <ac:spMkLst>
            <pc:docMk/>
            <pc:sldMk cId="949798857" sldId="310"/>
            <ac:spMk id="3" creationId="{00000000-0000-0000-0000-000000000000}"/>
          </ac:spMkLst>
        </pc:spChg>
      </pc:sldChg>
      <pc:sldChg chg="modSp mod">
        <pc:chgData name="Walter" userId="f0b34736-958b-40d0-b05e-67362fccc785" providerId="ADAL" clId="{33D870A4-3C99-4131-A7B2-BCE53BE5A705}" dt="2020-09-29T11:55:14.059" v="499" actId="20577"/>
        <pc:sldMkLst>
          <pc:docMk/>
          <pc:sldMk cId="1023441448" sldId="311"/>
        </pc:sldMkLst>
        <pc:spChg chg="mod">
          <ac:chgData name="Walter" userId="f0b34736-958b-40d0-b05e-67362fccc785" providerId="ADAL" clId="{33D870A4-3C99-4131-A7B2-BCE53BE5A705}" dt="2020-09-29T11:55:14.059" v="499" actId="20577"/>
          <ac:spMkLst>
            <pc:docMk/>
            <pc:sldMk cId="1023441448" sldId="311"/>
            <ac:spMk id="3" creationId="{00000000-0000-0000-0000-000000000000}"/>
          </ac:spMkLst>
        </pc:spChg>
      </pc:sldChg>
      <pc:sldChg chg="modSp mod">
        <pc:chgData name="Walter" userId="f0b34736-958b-40d0-b05e-67362fccc785" providerId="ADAL" clId="{33D870A4-3C99-4131-A7B2-BCE53BE5A705}" dt="2020-09-29T12:08:48.076" v="585" actId="20577"/>
        <pc:sldMkLst>
          <pc:docMk/>
          <pc:sldMk cId="1565501413" sldId="312"/>
        </pc:sldMkLst>
        <pc:spChg chg="mod">
          <ac:chgData name="Walter" userId="f0b34736-958b-40d0-b05e-67362fccc785" providerId="ADAL" clId="{33D870A4-3C99-4131-A7B2-BCE53BE5A705}" dt="2020-09-29T12:08:48.076" v="585" actId="20577"/>
          <ac:spMkLst>
            <pc:docMk/>
            <pc:sldMk cId="1565501413" sldId="312"/>
            <ac:spMk id="3" creationId="{00000000-0000-0000-0000-000000000000}"/>
          </ac:spMkLst>
        </pc:spChg>
      </pc:sldChg>
      <pc:sldChg chg="modSp mod">
        <pc:chgData name="Walter" userId="f0b34736-958b-40d0-b05e-67362fccc785" providerId="ADAL" clId="{33D870A4-3C99-4131-A7B2-BCE53BE5A705}" dt="2020-09-29T12:15:27.631" v="645" actId="27636"/>
        <pc:sldMkLst>
          <pc:docMk/>
          <pc:sldMk cId="1389579457" sldId="313"/>
        </pc:sldMkLst>
        <pc:spChg chg="mod">
          <ac:chgData name="Walter" userId="f0b34736-958b-40d0-b05e-67362fccc785" providerId="ADAL" clId="{33D870A4-3C99-4131-A7B2-BCE53BE5A705}" dt="2020-09-29T12:15:27.631" v="645" actId="27636"/>
          <ac:spMkLst>
            <pc:docMk/>
            <pc:sldMk cId="1389579457" sldId="313"/>
            <ac:spMk id="3" creationId="{00000000-0000-0000-0000-000000000000}"/>
          </ac:spMkLst>
        </pc:spChg>
      </pc:sldChg>
      <pc:sldChg chg="modSp mod">
        <pc:chgData name="Walter" userId="f0b34736-958b-40d0-b05e-67362fccc785" providerId="ADAL" clId="{33D870A4-3C99-4131-A7B2-BCE53BE5A705}" dt="2020-09-29T12:22:24.582" v="648" actId="115"/>
        <pc:sldMkLst>
          <pc:docMk/>
          <pc:sldMk cId="777272674" sldId="314"/>
        </pc:sldMkLst>
        <pc:spChg chg="mod">
          <ac:chgData name="Walter" userId="f0b34736-958b-40d0-b05e-67362fccc785" providerId="ADAL" clId="{33D870A4-3C99-4131-A7B2-BCE53BE5A705}" dt="2020-09-29T12:22:24.582" v="648" actId="115"/>
          <ac:spMkLst>
            <pc:docMk/>
            <pc:sldMk cId="777272674" sldId="314"/>
            <ac:spMk id="3" creationId="{00000000-0000-0000-0000-000000000000}"/>
          </ac:spMkLst>
        </pc:spChg>
      </pc:sldChg>
      <pc:sldChg chg="modSp mod">
        <pc:chgData name="Walter" userId="f0b34736-958b-40d0-b05e-67362fccc785" providerId="ADAL" clId="{33D870A4-3C99-4131-A7B2-BCE53BE5A705}" dt="2020-09-29T12:48:53.700" v="653" actId="313"/>
        <pc:sldMkLst>
          <pc:docMk/>
          <pc:sldMk cId="478807217" sldId="315"/>
        </pc:sldMkLst>
        <pc:spChg chg="mod">
          <ac:chgData name="Walter" userId="f0b34736-958b-40d0-b05e-67362fccc785" providerId="ADAL" clId="{33D870A4-3C99-4131-A7B2-BCE53BE5A705}" dt="2020-09-29T12:48:53.700" v="653" actId="313"/>
          <ac:spMkLst>
            <pc:docMk/>
            <pc:sldMk cId="478807217" sldId="315"/>
            <ac:spMk id="3" creationId="{00000000-0000-0000-0000-000000000000}"/>
          </ac:spMkLst>
        </pc:spChg>
      </pc:sldChg>
      <pc:sldChg chg="modSp mod">
        <pc:chgData name="Walter" userId="f0b34736-958b-40d0-b05e-67362fccc785" providerId="ADAL" clId="{33D870A4-3C99-4131-A7B2-BCE53BE5A705}" dt="2020-09-29T13:01:20.143" v="686" actId="20577"/>
        <pc:sldMkLst>
          <pc:docMk/>
          <pc:sldMk cId="1010589034" sldId="316"/>
        </pc:sldMkLst>
        <pc:spChg chg="mod">
          <ac:chgData name="Walter" userId="f0b34736-958b-40d0-b05e-67362fccc785" providerId="ADAL" clId="{33D870A4-3C99-4131-A7B2-BCE53BE5A705}" dt="2020-09-29T12:50:01.031" v="677" actId="20577"/>
          <ac:spMkLst>
            <pc:docMk/>
            <pc:sldMk cId="1010589034" sldId="316"/>
            <ac:spMk id="2" creationId="{00000000-0000-0000-0000-000000000000}"/>
          </ac:spMkLst>
        </pc:spChg>
        <pc:spChg chg="mod">
          <ac:chgData name="Walter" userId="f0b34736-958b-40d0-b05e-67362fccc785" providerId="ADAL" clId="{33D870A4-3C99-4131-A7B2-BCE53BE5A705}" dt="2020-09-29T13:01:20.143" v="686" actId="20577"/>
          <ac:spMkLst>
            <pc:docMk/>
            <pc:sldMk cId="1010589034" sldId="316"/>
            <ac:spMk id="3" creationId="{00000000-0000-0000-0000-000000000000}"/>
          </ac:spMkLst>
        </pc:spChg>
      </pc:sldChg>
      <pc:sldChg chg="modSp mod">
        <pc:chgData name="Walter" userId="f0b34736-958b-40d0-b05e-67362fccc785" providerId="ADAL" clId="{33D870A4-3C99-4131-A7B2-BCE53BE5A705}" dt="2020-09-29T13:22:57.649" v="691" actId="20577"/>
        <pc:sldMkLst>
          <pc:docMk/>
          <pc:sldMk cId="521730315" sldId="317"/>
        </pc:sldMkLst>
        <pc:spChg chg="mod">
          <ac:chgData name="Walter" userId="f0b34736-958b-40d0-b05e-67362fccc785" providerId="ADAL" clId="{33D870A4-3C99-4131-A7B2-BCE53BE5A705}" dt="2020-09-29T13:22:57.649" v="691" actId="20577"/>
          <ac:spMkLst>
            <pc:docMk/>
            <pc:sldMk cId="521730315" sldId="317"/>
            <ac:spMk id="3" creationId="{00000000-0000-0000-0000-000000000000}"/>
          </ac:spMkLst>
        </pc:spChg>
      </pc:sldChg>
      <pc:sldChg chg="modSp mod">
        <pc:chgData name="Walter" userId="f0b34736-958b-40d0-b05e-67362fccc785" providerId="ADAL" clId="{33D870A4-3C99-4131-A7B2-BCE53BE5A705}" dt="2020-09-29T13:26:11.818" v="719" actId="20577"/>
        <pc:sldMkLst>
          <pc:docMk/>
          <pc:sldMk cId="2029530847" sldId="318"/>
        </pc:sldMkLst>
        <pc:spChg chg="mod">
          <ac:chgData name="Walter" userId="f0b34736-958b-40d0-b05e-67362fccc785" providerId="ADAL" clId="{33D870A4-3C99-4131-A7B2-BCE53BE5A705}" dt="2020-09-29T13:26:11.818" v="719" actId="20577"/>
          <ac:spMkLst>
            <pc:docMk/>
            <pc:sldMk cId="2029530847" sldId="318"/>
            <ac:spMk id="3" creationId="{00000000-0000-0000-0000-000000000000}"/>
          </ac:spMkLst>
        </pc:spChg>
      </pc:sldChg>
      <pc:sldChg chg="modSp mod">
        <pc:chgData name="Walter" userId="f0b34736-958b-40d0-b05e-67362fccc785" providerId="ADAL" clId="{33D870A4-3C99-4131-A7B2-BCE53BE5A705}" dt="2020-09-29T13:28:02.040" v="730" actId="20577"/>
        <pc:sldMkLst>
          <pc:docMk/>
          <pc:sldMk cId="1468621240" sldId="319"/>
        </pc:sldMkLst>
        <pc:spChg chg="mod">
          <ac:chgData name="Walter" userId="f0b34736-958b-40d0-b05e-67362fccc785" providerId="ADAL" clId="{33D870A4-3C99-4131-A7B2-BCE53BE5A705}" dt="2020-09-29T13:28:02.040" v="730" actId="20577"/>
          <ac:spMkLst>
            <pc:docMk/>
            <pc:sldMk cId="1468621240" sldId="319"/>
            <ac:spMk id="3" creationId="{00000000-0000-0000-0000-000000000000}"/>
          </ac:spMkLst>
        </pc:spChg>
      </pc:sldChg>
      <pc:sldChg chg="modSp mod">
        <pc:chgData name="Walter" userId="f0b34736-958b-40d0-b05e-67362fccc785" providerId="ADAL" clId="{33D870A4-3C99-4131-A7B2-BCE53BE5A705}" dt="2020-09-29T13:43:40.042" v="781" actId="115"/>
        <pc:sldMkLst>
          <pc:docMk/>
          <pc:sldMk cId="2087625709" sldId="320"/>
        </pc:sldMkLst>
        <pc:spChg chg="mod">
          <ac:chgData name="Walter" userId="f0b34736-958b-40d0-b05e-67362fccc785" providerId="ADAL" clId="{33D870A4-3C99-4131-A7B2-BCE53BE5A705}" dt="2020-09-29T13:36:41.878" v="748" actId="20577"/>
          <ac:spMkLst>
            <pc:docMk/>
            <pc:sldMk cId="2087625709" sldId="320"/>
            <ac:spMk id="2" creationId="{00000000-0000-0000-0000-000000000000}"/>
          </ac:spMkLst>
        </pc:spChg>
        <pc:spChg chg="mod">
          <ac:chgData name="Walter" userId="f0b34736-958b-40d0-b05e-67362fccc785" providerId="ADAL" clId="{33D870A4-3C99-4131-A7B2-BCE53BE5A705}" dt="2020-09-29T13:43:40.042" v="781" actId="115"/>
          <ac:spMkLst>
            <pc:docMk/>
            <pc:sldMk cId="2087625709" sldId="320"/>
            <ac:spMk id="3" creationId="{00000000-0000-0000-0000-000000000000}"/>
          </ac:spMkLst>
        </pc:spChg>
      </pc:sldChg>
      <pc:sldChg chg="modSp mod">
        <pc:chgData name="Walter" userId="f0b34736-958b-40d0-b05e-67362fccc785" providerId="ADAL" clId="{33D870A4-3C99-4131-A7B2-BCE53BE5A705}" dt="2020-09-29T13:52:23.416" v="852" actId="20577"/>
        <pc:sldMkLst>
          <pc:docMk/>
          <pc:sldMk cId="52614313" sldId="322"/>
        </pc:sldMkLst>
        <pc:spChg chg="mod">
          <ac:chgData name="Walter" userId="f0b34736-958b-40d0-b05e-67362fccc785" providerId="ADAL" clId="{33D870A4-3C99-4131-A7B2-BCE53BE5A705}" dt="2020-09-29T13:49:51.890" v="783" actId="20577"/>
          <ac:spMkLst>
            <pc:docMk/>
            <pc:sldMk cId="52614313" sldId="322"/>
            <ac:spMk id="2" creationId="{00000000-0000-0000-0000-000000000000}"/>
          </ac:spMkLst>
        </pc:spChg>
        <pc:spChg chg="mod">
          <ac:chgData name="Walter" userId="f0b34736-958b-40d0-b05e-67362fccc785" providerId="ADAL" clId="{33D870A4-3C99-4131-A7B2-BCE53BE5A705}" dt="2020-09-29T13:52:23.416" v="852" actId="20577"/>
          <ac:spMkLst>
            <pc:docMk/>
            <pc:sldMk cId="52614313" sldId="322"/>
            <ac:spMk id="3" creationId="{00000000-0000-0000-0000-000000000000}"/>
          </ac:spMkLst>
        </pc:spChg>
      </pc:sldChg>
      <pc:sldChg chg="addSp delSp modSp mod">
        <pc:chgData name="Walter" userId="f0b34736-958b-40d0-b05e-67362fccc785" providerId="ADAL" clId="{33D870A4-3C99-4131-A7B2-BCE53BE5A705}" dt="2020-09-29T19:35:22.374" v="1249" actId="20577"/>
        <pc:sldMkLst>
          <pc:docMk/>
          <pc:sldMk cId="1322491208" sldId="323"/>
        </pc:sldMkLst>
        <pc:spChg chg="add mod">
          <ac:chgData name="Walter" userId="f0b34736-958b-40d0-b05e-67362fccc785" providerId="ADAL" clId="{33D870A4-3C99-4131-A7B2-BCE53BE5A705}" dt="2020-09-29T19:35:09.052" v="1246" actId="21"/>
          <ac:spMkLst>
            <pc:docMk/>
            <pc:sldMk cId="1322491208" sldId="323"/>
            <ac:spMk id="5" creationId="{2855D359-3CFA-4DD4-8B17-C04AA60818A2}"/>
          </ac:spMkLst>
        </pc:spChg>
        <pc:spChg chg="add mod">
          <ac:chgData name="Walter" userId="f0b34736-958b-40d0-b05e-67362fccc785" providerId="ADAL" clId="{33D870A4-3C99-4131-A7B2-BCE53BE5A705}" dt="2020-09-29T19:35:22.374" v="1249" actId="20577"/>
          <ac:spMkLst>
            <pc:docMk/>
            <pc:sldMk cId="1322491208" sldId="323"/>
            <ac:spMk id="7" creationId="{8E4138C6-CA0E-44C4-9CDB-B9CFDCE129FC}"/>
          </ac:spMkLst>
        </pc:spChg>
        <pc:picChg chg="del mod">
          <ac:chgData name="Walter" userId="f0b34736-958b-40d0-b05e-67362fccc785" providerId="ADAL" clId="{33D870A4-3C99-4131-A7B2-BCE53BE5A705}" dt="2020-09-29T19:33:19.277" v="1231" actId="478"/>
          <ac:picMkLst>
            <pc:docMk/>
            <pc:sldMk cId="1322491208" sldId="323"/>
            <ac:picMk id="4" creationId="{00000000-0000-0000-0000-000000000000}"/>
          </ac:picMkLst>
        </pc:picChg>
      </pc:sldChg>
      <pc:sldChg chg="modSp mod">
        <pc:chgData name="Walter" userId="f0b34736-958b-40d0-b05e-67362fccc785" providerId="ADAL" clId="{33D870A4-3C99-4131-A7B2-BCE53BE5A705}" dt="2020-09-29T14:42:47.675" v="1023" actId="20577"/>
        <pc:sldMkLst>
          <pc:docMk/>
          <pc:sldMk cId="999761587" sldId="324"/>
        </pc:sldMkLst>
        <pc:spChg chg="mod">
          <ac:chgData name="Walter" userId="f0b34736-958b-40d0-b05e-67362fccc785" providerId="ADAL" clId="{33D870A4-3C99-4131-A7B2-BCE53BE5A705}" dt="2020-09-29T14:42:47.675" v="1023" actId="20577"/>
          <ac:spMkLst>
            <pc:docMk/>
            <pc:sldMk cId="999761587" sldId="324"/>
            <ac:spMk id="2" creationId="{00000000-0000-0000-0000-000000000000}"/>
          </ac:spMkLst>
        </pc:spChg>
      </pc:sldChg>
      <pc:sldChg chg="modSp mod">
        <pc:chgData name="Walter" userId="f0b34736-958b-40d0-b05e-67362fccc785" providerId="ADAL" clId="{33D870A4-3C99-4131-A7B2-BCE53BE5A705}" dt="2020-09-29T19:38:02.459" v="1291" actId="115"/>
        <pc:sldMkLst>
          <pc:docMk/>
          <pc:sldMk cId="893465258" sldId="325"/>
        </pc:sldMkLst>
        <pc:spChg chg="mod">
          <ac:chgData name="Walter" userId="f0b34736-958b-40d0-b05e-67362fccc785" providerId="ADAL" clId="{33D870A4-3C99-4131-A7B2-BCE53BE5A705}" dt="2020-09-29T19:36:27.501" v="1271" actId="20577"/>
          <ac:spMkLst>
            <pc:docMk/>
            <pc:sldMk cId="893465258" sldId="325"/>
            <ac:spMk id="2" creationId="{00000000-0000-0000-0000-000000000000}"/>
          </ac:spMkLst>
        </pc:spChg>
        <pc:spChg chg="mod">
          <ac:chgData name="Walter" userId="f0b34736-958b-40d0-b05e-67362fccc785" providerId="ADAL" clId="{33D870A4-3C99-4131-A7B2-BCE53BE5A705}" dt="2020-09-29T19:38:02.459" v="1291" actId="115"/>
          <ac:spMkLst>
            <pc:docMk/>
            <pc:sldMk cId="893465258" sldId="325"/>
            <ac:spMk id="3" creationId="{00000000-0000-0000-0000-000000000000}"/>
          </ac:spMkLst>
        </pc:spChg>
      </pc:sldChg>
      <pc:sldChg chg="modSp mod">
        <pc:chgData name="Walter" userId="f0b34736-958b-40d0-b05e-67362fccc785" providerId="ADAL" clId="{33D870A4-3C99-4131-A7B2-BCE53BE5A705}" dt="2020-09-29T14:08:59.248" v="926" actId="20577"/>
        <pc:sldMkLst>
          <pc:docMk/>
          <pc:sldMk cId="1264931382" sldId="326"/>
        </pc:sldMkLst>
        <pc:spChg chg="mod">
          <ac:chgData name="Walter" userId="f0b34736-958b-40d0-b05e-67362fccc785" providerId="ADAL" clId="{33D870A4-3C99-4131-A7B2-BCE53BE5A705}" dt="2020-09-29T14:08:59.248" v="926" actId="20577"/>
          <ac:spMkLst>
            <pc:docMk/>
            <pc:sldMk cId="1264931382" sldId="326"/>
            <ac:spMk id="3" creationId="{00000000-0000-0000-0000-000000000000}"/>
          </ac:spMkLst>
        </pc:spChg>
      </pc:sldChg>
      <pc:sldChg chg="modSp mod">
        <pc:chgData name="Walter" userId="f0b34736-958b-40d0-b05e-67362fccc785" providerId="ADAL" clId="{33D870A4-3C99-4131-A7B2-BCE53BE5A705}" dt="2020-09-29T14:32:21.940" v="981" actId="20577"/>
        <pc:sldMkLst>
          <pc:docMk/>
          <pc:sldMk cId="1761115621" sldId="327"/>
        </pc:sldMkLst>
        <pc:spChg chg="mod">
          <ac:chgData name="Walter" userId="f0b34736-958b-40d0-b05e-67362fccc785" providerId="ADAL" clId="{33D870A4-3C99-4131-A7B2-BCE53BE5A705}" dt="2020-09-29T14:32:21.940" v="981" actId="20577"/>
          <ac:spMkLst>
            <pc:docMk/>
            <pc:sldMk cId="1761115621" sldId="327"/>
            <ac:spMk id="3" creationId="{00000000-0000-0000-0000-000000000000}"/>
          </ac:spMkLst>
        </pc:spChg>
      </pc:sldChg>
      <pc:sldChg chg="modSp mod">
        <pc:chgData name="Walter" userId="f0b34736-958b-40d0-b05e-67362fccc785" providerId="ADAL" clId="{33D870A4-3C99-4131-A7B2-BCE53BE5A705}" dt="2020-09-29T07:37:00.004" v="188" actId="20577"/>
        <pc:sldMkLst>
          <pc:docMk/>
          <pc:sldMk cId="1802039013" sldId="341"/>
        </pc:sldMkLst>
        <pc:spChg chg="mod">
          <ac:chgData name="Walter" userId="f0b34736-958b-40d0-b05e-67362fccc785" providerId="ADAL" clId="{33D870A4-3C99-4131-A7B2-BCE53BE5A705}" dt="2020-09-29T07:37:00.004" v="188" actId="20577"/>
          <ac:spMkLst>
            <pc:docMk/>
            <pc:sldMk cId="1802039013" sldId="341"/>
            <ac:spMk id="3" creationId="{0B20128C-4FE4-429B-A099-496A236B86B6}"/>
          </ac:spMkLst>
        </pc:spChg>
      </pc:sldChg>
    </pc:docChg>
  </pc:docChgLst>
  <pc:docChgLst>
    <pc:chgData name="Walter" userId="f0b34736-958b-40d0-b05e-67362fccc785" providerId="ADAL" clId="{96B5455F-1BD9-41D6-838A-54E0A3BAEF99}"/>
    <pc:docChg chg="custSel addSld delSld modSld">
      <pc:chgData name="Walter" userId="f0b34736-958b-40d0-b05e-67362fccc785" providerId="ADAL" clId="{96B5455F-1BD9-41D6-838A-54E0A3BAEF99}" dt="2020-10-08T08:25:57.045" v="813" actId="20577"/>
      <pc:docMkLst>
        <pc:docMk/>
      </pc:docMkLst>
      <pc:sldChg chg="modSp mod">
        <pc:chgData name="Walter" userId="f0b34736-958b-40d0-b05e-67362fccc785" providerId="ADAL" clId="{96B5455F-1BD9-41D6-838A-54E0A3BAEF99}" dt="2020-10-08T07:09:45.620" v="48" actId="403"/>
        <pc:sldMkLst>
          <pc:docMk/>
          <pc:sldMk cId="700085765" sldId="257"/>
        </pc:sldMkLst>
        <pc:spChg chg="mod">
          <ac:chgData name="Walter" userId="f0b34736-958b-40d0-b05e-67362fccc785" providerId="ADAL" clId="{96B5455F-1BD9-41D6-838A-54E0A3BAEF99}" dt="2020-10-07T20:12:19.058" v="10" actId="20577"/>
          <ac:spMkLst>
            <pc:docMk/>
            <pc:sldMk cId="700085765" sldId="257"/>
            <ac:spMk id="2" creationId="{00000000-0000-0000-0000-000000000000}"/>
          </ac:spMkLst>
        </pc:spChg>
        <pc:spChg chg="mod">
          <ac:chgData name="Walter" userId="f0b34736-958b-40d0-b05e-67362fccc785" providerId="ADAL" clId="{96B5455F-1BD9-41D6-838A-54E0A3BAEF99}" dt="2020-10-08T07:09:45.620" v="48" actId="403"/>
          <ac:spMkLst>
            <pc:docMk/>
            <pc:sldMk cId="700085765" sldId="257"/>
            <ac:spMk id="3" creationId="{00000000-0000-0000-0000-000000000000}"/>
          </ac:spMkLst>
        </pc:spChg>
      </pc:sldChg>
      <pc:sldChg chg="modSp">
        <pc:chgData name="Walter" userId="f0b34736-958b-40d0-b05e-67362fccc785" providerId="ADAL" clId="{96B5455F-1BD9-41D6-838A-54E0A3BAEF99}" dt="2020-10-08T07:48:57.600" v="474" actId="20577"/>
        <pc:sldMkLst>
          <pc:docMk/>
          <pc:sldMk cId="3056363577" sldId="262"/>
        </pc:sldMkLst>
        <pc:spChg chg="mod">
          <ac:chgData name="Walter" userId="f0b34736-958b-40d0-b05e-67362fccc785" providerId="ADAL" clId="{96B5455F-1BD9-41D6-838A-54E0A3BAEF99}" dt="2020-10-08T07:48:57.600" v="474" actId="20577"/>
          <ac:spMkLst>
            <pc:docMk/>
            <pc:sldMk cId="3056363577" sldId="262"/>
            <ac:spMk id="3" creationId="{00000000-0000-0000-0000-000000000000}"/>
          </ac:spMkLst>
        </pc:spChg>
      </pc:sldChg>
      <pc:sldChg chg="modSp mod">
        <pc:chgData name="Walter" userId="f0b34736-958b-40d0-b05e-67362fccc785" providerId="ADAL" clId="{96B5455F-1BD9-41D6-838A-54E0A3BAEF99}" dt="2020-10-08T08:11:26.320" v="744" actId="115"/>
        <pc:sldMkLst>
          <pc:docMk/>
          <pc:sldMk cId="2991019567" sldId="263"/>
        </pc:sldMkLst>
        <pc:spChg chg="mod">
          <ac:chgData name="Walter" userId="f0b34736-958b-40d0-b05e-67362fccc785" providerId="ADAL" clId="{96B5455F-1BD9-41D6-838A-54E0A3BAEF99}" dt="2020-10-08T08:11:26.320" v="744" actId="115"/>
          <ac:spMkLst>
            <pc:docMk/>
            <pc:sldMk cId="2991019567" sldId="263"/>
            <ac:spMk id="2" creationId="{00000000-0000-0000-0000-000000000000}"/>
          </ac:spMkLst>
        </pc:spChg>
      </pc:sldChg>
      <pc:sldChg chg="modSp mod">
        <pc:chgData name="Walter" userId="f0b34736-958b-40d0-b05e-67362fccc785" providerId="ADAL" clId="{96B5455F-1BD9-41D6-838A-54E0A3BAEF99}" dt="2020-10-08T08:12:49.369" v="756" actId="113"/>
        <pc:sldMkLst>
          <pc:docMk/>
          <pc:sldMk cId="691799442" sldId="264"/>
        </pc:sldMkLst>
        <pc:spChg chg="mod">
          <ac:chgData name="Walter" userId="f0b34736-958b-40d0-b05e-67362fccc785" providerId="ADAL" clId="{96B5455F-1BD9-41D6-838A-54E0A3BAEF99}" dt="2020-10-08T08:12:49.369" v="756" actId="113"/>
          <ac:spMkLst>
            <pc:docMk/>
            <pc:sldMk cId="691799442" sldId="264"/>
            <ac:spMk id="2" creationId="{00000000-0000-0000-0000-000000000000}"/>
          </ac:spMkLst>
        </pc:spChg>
        <pc:spChg chg="mod">
          <ac:chgData name="Walter" userId="f0b34736-958b-40d0-b05e-67362fccc785" providerId="ADAL" clId="{96B5455F-1BD9-41D6-838A-54E0A3BAEF99}" dt="2020-10-08T08:12:41.495" v="755" actId="113"/>
          <ac:spMkLst>
            <pc:docMk/>
            <pc:sldMk cId="691799442" sldId="264"/>
            <ac:spMk id="3" creationId="{00000000-0000-0000-0000-000000000000}"/>
          </ac:spMkLst>
        </pc:spChg>
      </pc:sldChg>
      <pc:sldChg chg="modSp mod">
        <pc:chgData name="Walter" userId="f0b34736-958b-40d0-b05e-67362fccc785" providerId="ADAL" clId="{96B5455F-1BD9-41D6-838A-54E0A3BAEF99}" dt="2020-10-08T08:14:02.470" v="758" actId="115"/>
        <pc:sldMkLst>
          <pc:docMk/>
          <pc:sldMk cId="2245761071" sldId="265"/>
        </pc:sldMkLst>
        <pc:spChg chg="mod">
          <ac:chgData name="Walter" userId="f0b34736-958b-40d0-b05e-67362fccc785" providerId="ADAL" clId="{96B5455F-1BD9-41D6-838A-54E0A3BAEF99}" dt="2020-10-08T08:13:31.338" v="757" actId="115"/>
          <ac:spMkLst>
            <pc:docMk/>
            <pc:sldMk cId="2245761071" sldId="265"/>
            <ac:spMk id="2" creationId="{00000000-0000-0000-0000-000000000000}"/>
          </ac:spMkLst>
        </pc:spChg>
        <pc:spChg chg="mod">
          <ac:chgData name="Walter" userId="f0b34736-958b-40d0-b05e-67362fccc785" providerId="ADAL" clId="{96B5455F-1BD9-41D6-838A-54E0A3BAEF99}" dt="2020-10-08T08:14:02.470" v="758" actId="115"/>
          <ac:spMkLst>
            <pc:docMk/>
            <pc:sldMk cId="2245761071" sldId="265"/>
            <ac:spMk id="3" creationId="{00000000-0000-0000-0000-000000000000}"/>
          </ac:spMkLst>
        </pc:spChg>
      </pc:sldChg>
      <pc:sldChg chg="modSp mod">
        <pc:chgData name="Walter" userId="f0b34736-958b-40d0-b05e-67362fccc785" providerId="ADAL" clId="{96B5455F-1BD9-41D6-838A-54E0A3BAEF99}" dt="2020-10-08T07:57:22.039" v="593" actId="20577"/>
        <pc:sldMkLst>
          <pc:docMk/>
          <pc:sldMk cId="1098815538" sldId="266"/>
        </pc:sldMkLst>
        <pc:spChg chg="mod">
          <ac:chgData name="Walter" userId="f0b34736-958b-40d0-b05e-67362fccc785" providerId="ADAL" clId="{96B5455F-1BD9-41D6-838A-54E0A3BAEF99}" dt="2020-10-08T07:56:43.740" v="574" actId="115"/>
          <ac:spMkLst>
            <pc:docMk/>
            <pc:sldMk cId="1098815538" sldId="266"/>
            <ac:spMk id="2" creationId="{00000000-0000-0000-0000-000000000000}"/>
          </ac:spMkLst>
        </pc:spChg>
        <pc:spChg chg="mod">
          <ac:chgData name="Walter" userId="f0b34736-958b-40d0-b05e-67362fccc785" providerId="ADAL" clId="{96B5455F-1BD9-41D6-838A-54E0A3BAEF99}" dt="2020-10-08T07:57:22.039" v="593" actId="20577"/>
          <ac:spMkLst>
            <pc:docMk/>
            <pc:sldMk cId="1098815538" sldId="266"/>
            <ac:spMk id="3" creationId="{00000000-0000-0000-0000-000000000000}"/>
          </ac:spMkLst>
        </pc:spChg>
      </pc:sldChg>
      <pc:sldChg chg="modSp mod">
        <pc:chgData name="Walter" userId="f0b34736-958b-40d0-b05e-67362fccc785" providerId="ADAL" clId="{96B5455F-1BD9-41D6-838A-54E0A3BAEF99}" dt="2020-10-08T07:59:27.483" v="600" actId="403"/>
        <pc:sldMkLst>
          <pc:docMk/>
          <pc:sldMk cId="3305081173" sldId="267"/>
        </pc:sldMkLst>
        <pc:spChg chg="mod">
          <ac:chgData name="Walter" userId="f0b34736-958b-40d0-b05e-67362fccc785" providerId="ADAL" clId="{96B5455F-1BD9-41D6-838A-54E0A3BAEF99}" dt="2020-10-08T07:57:53.914" v="596" actId="14100"/>
          <ac:spMkLst>
            <pc:docMk/>
            <pc:sldMk cId="3305081173" sldId="267"/>
            <ac:spMk id="2" creationId="{00000000-0000-0000-0000-000000000000}"/>
          </ac:spMkLst>
        </pc:spChg>
        <pc:spChg chg="mod">
          <ac:chgData name="Walter" userId="f0b34736-958b-40d0-b05e-67362fccc785" providerId="ADAL" clId="{96B5455F-1BD9-41D6-838A-54E0A3BAEF99}" dt="2020-10-08T07:59:27.483" v="600" actId="403"/>
          <ac:spMkLst>
            <pc:docMk/>
            <pc:sldMk cId="3305081173" sldId="267"/>
            <ac:spMk id="3" creationId="{00000000-0000-0000-0000-000000000000}"/>
          </ac:spMkLst>
        </pc:spChg>
      </pc:sldChg>
      <pc:sldChg chg="modSp mod">
        <pc:chgData name="Walter" userId="f0b34736-958b-40d0-b05e-67362fccc785" providerId="ADAL" clId="{96B5455F-1BD9-41D6-838A-54E0A3BAEF99}" dt="2020-10-08T07:11:48.264" v="111" actId="20577"/>
        <pc:sldMkLst>
          <pc:docMk/>
          <pc:sldMk cId="1875296486" sldId="274"/>
        </pc:sldMkLst>
        <pc:spChg chg="mod">
          <ac:chgData name="Walter" userId="f0b34736-958b-40d0-b05e-67362fccc785" providerId="ADAL" clId="{96B5455F-1BD9-41D6-838A-54E0A3BAEF99}" dt="2020-10-08T07:11:48.264" v="111" actId="20577"/>
          <ac:spMkLst>
            <pc:docMk/>
            <pc:sldMk cId="1875296486" sldId="274"/>
            <ac:spMk id="3" creationId="{00000000-0000-0000-0000-000000000000}"/>
          </ac:spMkLst>
        </pc:spChg>
      </pc:sldChg>
      <pc:sldChg chg="modSp mod">
        <pc:chgData name="Walter" userId="f0b34736-958b-40d0-b05e-67362fccc785" providerId="ADAL" clId="{96B5455F-1BD9-41D6-838A-54E0A3BAEF99}" dt="2020-10-08T07:13:19.421" v="162" actId="14100"/>
        <pc:sldMkLst>
          <pc:docMk/>
          <pc:sldMk cId="1369348840" sldId="275"/>
        </pc:sldMkLst>
        <pc:spChg chg="mod">
          <ac:chgData name="Walter" userId="f0b34736-958b-40d0-b05e-67362fccc785" providerId="ADAL" clId="{96B5455F-1BD9-41D6-838A-54E0A3BAEF99}" dt="2020-10-08T07:13:19.421" v="162" actId="14100"/>
          <ac:spMkLst>
            <pc:docMk/>
            <pc:sldMk cId="1369348840" sldId="275"/>
            <ac:spMk id="3" creationId="{00000000-0000-0000-0000-000000000000}"/>
          </ac:spMkLst>
        </pc:spChg>
      </pc:sldChg>
      <pc:sldChg chg="modSp mod">
        <pc:chgData name="Walter" userId="f0b34736-958b-40d0-b05e-67362fccc785" providerId="ADAL" clId="{96B5455F-1BD9-41D6-838A-54E0A3BAEF99}" dt="2020-10-08T07:14:01.680" v="178" actId="20577"/>
        <pc:sldMkLst>
          <pc:docMk/>
          <pc:sldMk cId="41257509" sldId="276"/>
        </pc:sldMkLst>
        <pc:spChg chg="mod">
          <ac:chgData name="Walter" userId="f0b34736-958b-40d0-b05e-67362fccc785" providerId="ADAL" clId="{96B5455F-1BD9-41D6-838A-54E0A3BAEF99}" dt="2020-10-08T07:13:35.926" v="163" actId="115"/>
          <ac:spMkLst>
            <pc:docMk/>
            <pc:sldMk cId="41257509" sldId="276"/>
            <ac:spMk id="2" creationId="{00000000-0000-0000-0000-000000000000}"/>
          </ac:spMkLst>
        </pc:spChg>
        <pc:spChg chg="mod">
          <ac:chgData name="Walter" userId="f0b34736-958b-40d0-b05e-67362fccc785" providerId="ADAL" clId="{96B5455F-1BD9-41D6-838A-54E0A3BAEF99}" dt="2020-10-08T07:14:01.680" v="178" actId="20577"/>
          <ac:spMkLst>
            <pc:docMk/>
            <pc:sldMk cId="41257509" sldId="276"/>
            <ac:spMk id="3" creationId="{00000000-0000-0000-0000-000000000000}"/>
          </ac:spMkLst>
        </pc:spChg>
      </pc:sldChg>
      <pc:sldChg chg="modSp mod">
        <pc:chgData name="Walter" userId="f0b34736-958b-40d0-b05e-67362fccc785" providerId="ADAL" clId="{96B5455F-1BD9-41D6-838A-54E0A3BAEF99}" dt="2020-10-08T07:44:12.662" v="254" actId="113"/>
        <pc:sldMkLst>
          <pc:docMk/>
          <pc:sldMk cId="1541483692" sldId="277"/>
        </pc:sldMkLst>
        <pc:spChg chg="mod">
          <ac:chgData name="Walter" userId="f0b34736-958b-40d0-b05e-67362fccc785" providerId="ADAL" clId="{96B5455F-1BD9-41D6-838A-54E0A3BAEF99}" dt="2020-10-08T07:44:12.662" v="254" actId="113"/>
          <ac:spMkLst>
            <pc:docMk/>
            <pc:sldMk cId="1541483692" sldId="277"/>
            <ac:spMk id="2" creationId="{00000000-0000-0000-0000-000000000000}"/>
          </ac:spMkLst>
        </pc:spChg>
      </pc:sldChg>
      <pc:sldChg chg="modSp modAnim">
        <pc:chgData name="Walter" userId="f0b34736-958b-40d0-b05e-67362fccc785" providerId="ADAL" clId="{96B5455F-1BD9-41D6-838A-54E0A3BAEF99}" dt="2020-10-08T07:45:06.247" v="316" actId="5793"/>
        <pc:sldMkLst>
          <pc:docMk/>
          <pc:sldMk cId="473694036" sldId="278"/>
        </pc:sldMkLst>
        <pc:spChg chg="mod">
          <ac:chgData name="Walter" userId="f0b34736-958b-40d0-b05e-67362fccc785" providerId="ADAL" clId="{96B5455F-1BD9-41D6-838A-54E0A3BAEF99}" dt="2020-10-08T07:45:06.247" v="316" actId="5793"/>
          <ac:spMkLst>
            <pc:docMk/>
            <pc:sldMk cId="473694036" sldId="278"/>
            <ac:spMk id="3" creationId="{00000000-0000-0000-0000-000000000000}"/>
          </ac:spMkLst>
        </pc:spChg>
      </pc:sldChg>
      <pc:sldChg chg="addSp delSp modSp mod">
        <pc:chgData name="Walter" userId="f0b34736-958b-40d0-b05e-67362fccc785" providerId="ADAL" clId="{96B5455F-1BD9-41D6-838A-54E0A3BAEF99}" dt="2020-10-08T07:56:29.431" v="573" actId="14100"/>
        <pc:sldMkLst>
          <pc:docMk/>
          <pc:sldMk cId="156998546" sldId="284"/>
        </pc:sldMkLst>
        <pc:spChg chg="mod">
          <ac:chgData name="Walter" userId="f0b34736-958b-40d0-b05e-67362fccc785" providerId="ADAL" clId="{96B5455F-1BD9-41D6-838A-54E0A3BAEF99}" dt="2020-10-08T07:49:54.536" v="537" actId="1076"/>
          <ac:spMkLst>
            <pc:docMk/>
            <pc:sldMk cId="156998546" sldId="284"/>
            <ac:spMk id="296962" creationId="{00000000-0000-0000-0000-000000000000}"/>
          </ac:spMkLst>
        </pc:spChg>
        <pc:spChg chg="mod">
          <ac:chgData name="Walter" userId="f0b34736-958b-40d0-b05e-67362fccc785" providerId="ADAL" clId="{96B5455F-1BD9-41D6-838A-54E0A3BAEF99}" dt="2020-10-08T07:56:29.431" v="573" actId="14100"/>
          <ac:spMkLst>
            <pc:docMk/>
            <pc:sldMk cId="156998546" sldId="284"/>
            <ac:spMk id="296963" creationId="{00000000-0000-0000-0000-000000000000}"/>
          </ac:spMkLst>
        </pc:spChg>
        <pc:spChg chg="mod">
          <ac:chgData name="Walter" userId="f0b34736-958b-40d0-b05e-67362fccc785" providerId="ADAL" clId="{96B5455F-1BD9-41D6-838A-54E0A3BAEF99}" dt="2020-10-08T07:55:37.277" v="564" actId="1076"/>
          <ac:spMkLst>
            <pc:docMk/>
            <pc:sldMk cId="156998546" sldId="284"/>
            <ac:spMk id="296964" creationId="{00000000-0000-0000-0000-000000000000}"/>
          </ac:spMkLst>
        </pc:spChg>
        <pc:spChg chg="mod">
          <ac:chgData name="Walter" userId="f0b34736-958b-40d0-b05e-67362fccc785" providerId="ADAL" clId="{96B5455F-1BD9-41D6-838A-54E0A3BAEF99}" dt="2020-10-08T07:51:05.324" v="546" actId="1076"/>
          <ac:spMkLst>
            <pc:docMk/>
            <pc:sldMk cId="156998546" sldId="284"/>
            <ac:spMk id="296966" creationId="{00000000-0000-0000-0000-000000000000}"/>
          </ac:spMkLst>
        </pc:spChg>
        <pc:spChg chg="mod">
          <ac:chgData name="Walter" userId="f0b34736-958b-40d0-b05e-67362fccc785" providerId="ADAL" clId="{96B5455F-1BD9-41D6-838A-54E0A3BAEF99}" dt="2020-10-08T07:51:10.236" v="547" actId="1076"/>
          <ac:spMkLst>
            <pc:docMk/>
            <pc:sldMk cId="156998546" sldId="284"/>
            <ac:spMk id="296973" creationId="{00000000-0000-0000-0000-000000000000}"/>
          </ac:spMkLst>
        </pc:spChg>
        <pc:spChg chg="mod">
          <ac:chgData name="Walter" userId="f0b34736-958b-40d0-b05e-67362fccc785" providerId="ADAL" clId="{96B5455F-1BD9-41D6-838A-54E0A3BAEF99}" dt="2020-10-08T07:56:08.252" v="571" actId="1076"/>
          <ac:spMkLst>
            <pc:docMk/>
            <pc:sldMk cId="156998546" sldId="284"/>
            <ac:spMk id="296977" creationId="{00000000-0000-0000-0000-000000000000}"/>
          </ac:spMkLst>
        </pc:spChg>
        <pc:spChg chg="mod">
          <ac:chgData name="Walter" userId="f0b34736-958b-40d0-b05e-67362fccc785" providerId="ADAL" clId="{96B5455F-1BD9-41D6-838A-54E0A3BAEF99}" dt="2020-10-08T07:55:57.364" v="567" actId="1076"/>
          <ac:spMkLst>
            <pc:docMk/>
            <pc:sldMk cId="156998546" sldId="284"/>
            <ac:spMk id="296980" creationId="{00000000-0000-0000-0000-000000000000}"/>
          </ac:spMkLst>
        </pc:spChg>
        <pc:spChg chg="mod">
          <ac:chgData name="Walter" userId="f0b34736-958b-40d0-b05e-67362fccc785" providerId="ADAL" clId="{96B5455F-1BD9-41D6-838A-54E0A3BAEF99}" dt="2020-10-08T07:50:04.085" v="538" actId="1076"/>
          <ac:spMkLst>
            <pc:docMk/>
            <pc:sldMk cId="156998546" sldId="284"/>
            <ac:spMk id="296981" creationId="{00000000-0000-0000-0000-000000000000}"/>
          </ac:spMkLst>
        </pc:spChg>
        <pc:picChg chg="add mod">
          <ac:chgData name="Walter" userId="f0b34736-958b-40d0-b05e-67362fccc785" providerId="ADAL" clId="{96B5455F-1BD9-41D6-838A-54E0A3BAEF99}" dt="2020-10-08T07:52:44.317" v="554" actId="14100"/>
          <ac:picMkLst>
            <pc:docMk/>
            <pc:sldMk cId="156998546" sldId="284"/>
            <ac:picMk id="2" creationId="{4C00B368-0A33-4EA0-94C9-A084B21A5439}"/>
          </ac:picMkLst>
        </pc:picChg>
        <pc:picChg chg="add mod">
          <ac:chgData name="Walter" userId="f0b34736-958b-40d0-b05e-67362fccc785" providerId="ADAL" clId="{96B5455F-1BD9-41D6-838A-54E0A3BAEF99}" dt="2020-10-08T07:55:30.212" v="563" actId="14100"/>
          <ac:picMkLst>
            <pc:docMk/>
            <pc:sldMk cId="156998546" sldId="284"/>
            <ac:picMk id="3" creationId="{219AFCF2-9561-4A8B-BD03-85D0AF900F45}"/>
          </ac:picMkLst>
        </pc:picChg>
        <pc:picChg chg="del mod">
          <ac:chgData name="Walter" userId="f0b34736-958b-40d0-b05e-67362fccc785" providerId="ADAL" clId="{96B5455F-1BD9-41D6-838A-54E0A3BAEF99}" dt="2020-10-08T07:52:08.801" v="550" actId="478"/>
          <ac:picMkLst>
            <pc:docMk/>
            <pc:sldMk cId="156998546" sldId="284"/>
            <ac:picMk id="296974" creationId="{00000000-0000-0000-0000-000000000000}"/>
          </ac:picMkLst>
        </pc:picChg>
        <pc:picChg chg="mod">
          <ac:chgData name="Walter" userId="f0b34736-958b-40d0-b05e-67362fccc785" providerId="ADAL" clId="{96B5455F-1BD9-41D6-838A-54E0A3BAEF99}" dt="2020-10-08T07:50:32.023" v="543" actId="1076"/>
          <ac:picMkLst>
            <pc:docMk/>
            <pc:sldMk cId="156998546" sldId="284"/>
            <ac:picMk id="296975" creationId="{00000000-0000-0000-0000-000000000000}"/>
          </ac:picMkLst>
        </pc:picChg>
        <pc:picChg chg="mod">
          <ac:chgData name="Walter" userId="f0b34736-958b-40d0-b05e-67362fccc785" providerId="ADAL" clId="{96B5455F-1BD9-41D6-838A-54E0A3BAEF99}" dt="2020-10-08T07:56:01.193" v="568" actId="1076"/>
          <ac:picMkLst>
            <pc:docMk/>
            <pc:sldMk cId="156998546" sldId="284"/>
            <ac:picMk id="296976" creationId="{00000000-0000-0000-0000-000000000000}"/>
          </ac:picMkLst>
        </pc:picChg>
        <pc:picChg chg="del mod">
          <ac:chgData name="Walter" userId="f0b34736-958b-40d0-b05e-67362fccc785" providerId="ADAL" clId="{96B5455F-1BD9-41D6-838A-54E0A3BAEF99}" dt="2020-10-08T07:54:22.837" v="555" actId="478"/>
          <ac:picMkLst>
            <pc:docMk/>
            <pc:sldMk cId="156998546" sldId="284"/>
            <ac:picMk id="296979" creationId="{00000000-0000-0000-0000-000000000000}"/>
          </ac:picMkLst>
        </pc:picChg>
      </pc:sldChg>
      <pc:sldChg chg="modSp mod">
        <pc:chgData name="Walter" userId="f0b34736-958b-40d0-b05e-67362fccc785" providerId="ADAL" clId="{96B5455F-1BD9-41D6-838A-54E0A3BAEF99}" dt="2020-10-08T08:00:51.600" v="604" actId="115"/>
        <pc:sldMkLst>
          <pc:docMk/>
          <pc:sldMk cId="718938229" sldId="285"/>
        </pc:sldMkLst>
        <pc:spChg chg="mod">
          <ac:chgData name="Walter" userId="f0b34736-958b-40d0-b05e-67362fccc785" providerId="ADAL" clId="{96B5455F-1BD9-41D6-838A-54E0A3BAEF99}" dt="2020-10-08T08:00:51.600" v="604" actId="115"/>
          <ac:spMkLst>
            <pc:docMk/>
            <pc:sldMk cId="718938229" sldId="285"/>
            <ac:spMk id="2" creationId="{00000000-0000-0000-0000-000000000000}"/>
          </ac:spMkLst>
        </pc:spChg>
        <pc:spChg chg="mod">
          <ac:chgData name="Walter" userId="f0b34736-958b-40d0-b05e-67362fccc785" providerId="ADAL" clId="{96B5455F-1BD9-41D6-838A-54E0A3BAEF99}" dt="2020-10-08T08:00:25.268" v="602" actId="115"/>
          <ac:spMkLst>
            <pc:docMk/>
            <pc:sldMk cId="718938229" sldId="285"/>
            <ac:spMk id="3" creationId="{00000000-0000-0000-0000-000000000000}"/>
          </ac:spMkLst>
        </pc:spChg>
      </pc:sldChg>
      <pc:sldChg chg="modSp mod">
        <pc:chgData name="Walter" userId="f0b34736-958b-40d0-b05e-67362fccc785" providerId="ADAL" clId="{96B5455F-1BD9-41D6-838A-54E0A3BAEF99}" dt="2020-10-08T08:02:35.842" v="614" actId="115"/>
        <pc:sldMkLst>
          <pc:docMk/>
          <pc:sldMk cId="1714565460" sldId="288"/>
        </pc:sldMkLst>
        <pc:spChg chg="mod">
          <ac:chgData name="Walter" userId="f0b34736-958b-40d0-b05e-67362fccc785" providerId="ADAL" clId="{96B5455F-1BD9-41D6-838A-54E0A3BAEF99}" dt="2020-10-08T08:01:27.092" v="606" actId="113"/>
          <ac:spMkLst>
            <pc:docMk/>
            <pc:sldMk cId="1714565460" sldId="288"/>
            <ac:spMk id="2" creationId="{00000000-0000-0000-0000-000000000000}"/>
          </ac:spMkLst>
        </pc:spChg>
        <pc:spChg chg="mod">
          <ac:chgData name="Walter" userId="f0b34736-958b-40d0-b05e-67362fccc785" providerId="ADAL" clId="{96B5455F-1BD9-41D6-838A-54E0A3BAEF99}" dt="2020-10-08T08:02:35.842" v="614" actId="115"/>
          <ac:spMkLst>
            <pc:docMk/>
            <pc:sldMk cId="1714565460" sldId="288"/>
            <ac:spMk id="3" creationId="{00000000-0000-0000-0000-000000000000}"/>
          </ac:spMkLst>
        </pc:spChg>
      </pc:sldChg>
      <pc:sldChg chg="modSp mod">
        <pc:chgData name="Walter" userId="f0b34736-958b-40d0-b05e-67362fccc785" providerId="ADAL" clId="{96B5455F-1BD9-41D6-838A-54E0A3BAEF99}" dt="2020-10-08T08:03:32.748" v="616" actId="115"/>
        <pc:sldMkLst>
          <pc:docMk/>
          <pc:sldMk cId="886618249" sldId="289"/>
        </pc:sldMkLst>
        <pc:spChg chg="mod">
          <ac:chgData name="Walter" userId="f0b34736-958b-40d0-b05e-67362fccc785" providerId="ADAL" clId="{96B5455F-1BD9-41D6-838A-54E0A3BAEF99}" dt="2020-10-08T08:03:32.748" v="616" actId="115"/>
          <ac:spMkLst>
            <pc:docMk/>
            <pc:sldMk cId="886618249" sldId="289"/>
            <ac:spMk id="3" creationId="{00000000-0000-0000-0000-000000000000}"/>
          </ac:spMkLst>
        </pc:spChg>
      </pc:sldChg>
      <pc:sldChg chg="modSp mod">
        <pc:chgData name="Walter" userId="f0b34736-958b-40d0-b05e-67362fccc785" providerId="ADAL" clId="{96B5455F-1BD9-41D6-838A-54E0A3BAEF99}" dt="2020-10-08T08:06:04.488" v="630" actId="115"/>
        <pc:sldMkLst>
          <pc:docMk/>
          <pc:sldMk cId="1623516748" sldId="291"/>
        </pc:sldMkLst>
        <pc:spChg chg="mod">
          <ac:chgData name="Walter" userId="f0b34736-958b-40d0-b05e-67362fccc785" providerId="ADAL" clId="{96B5455F-1BD9-41D6-838A-54E0A3BAEF99}" dt="2020-10-08T08:05:23.979" v="627" actId="1076"/>
          <ac:spMkLst>
            <pc:docMk/>
            <pc:sldMk cId="1623516748" sldId="291"/>
            <ac:spMk id="2" creationId="{00000000-0000-0000-0000-000000000000}"/>
          </ac:spMkLst>
        </pc:spChg>
        <pc:spChg chg="mod">
          <ac:chgData name="Walter" userId="f0b34736-958b-40d0-b05e-67362fccc785" providerId="ADAL" clId="{96B5455F-1BD9-41D6-838A-54E0A3BAEF99}" dt="2020-10-08T08:06:04.488" v="630" actId="115"/>
          <ac:spMkLst>
            <pc:docMk/>
            <pc:sldMk cId="1623516748" sldId="291"/>
            <ac:spMk id="3" creationId="{00000000-0000-0000-0000-000000000000}"/>
          </ac:spMkLst>
        </pc:spChg>
      </pc:sldChg>
      <pc:sldChg chg="modSp mod">
        <pc:chgData name="Walter" userId="f0b34736-958b-40d0-b05e-67362fccc785" providerId="ADAL" clId="{96B5455F-1BD9-41D6-838A-54E0A3BAEF99}" dt="2020-10-08T08:04:17.534" v="620" actId="115"/>
        <pc:sldMkLst>
          <pc:docMk/>
          <pc:sldMk cId="385545420" sldId="292"/>
        </pc:sldMkLst>
        <pc:spChg chg="mod">
          <ac:chgData name="Walter" userId="f0b34736-958b-40d0-b05e-67362fccc785" providerId="ADAL" clId="{96B5455F-1BD9-41D6-838A-54E0A3BAEF99}" dt="2020-10-08T08:03:58.461" v="618" actId="14100"/>
          <ac:spMkLst>
            <pc:docMk/>
            <pc:sldMk cId="385545420" sldId="292"/>
            <ac:spMk id="2" creationId="{00000000-0000-0000-0000-000000000000}"/>
          </ac:spMkLst>
        </pc:spChg>
        <pc:spChg chg="mod">
          <ac:chgData name="Walter" userId="f0b34736-958b-40d0-b05e-67362fccc785" providerId="ADAL" clId="{96B5455F-1BD9-41D6-838A-54E0A3BAEF99}" dt="2020-10-08T08:04:17.534" v="620" actId="115"/>
          <ac:spMkLst>
            <pc:docMk/>
            <pc:sldMk cId="385545420" sldId="292"/>
            <ac:spMk id="3" creationId="{00000000-0000-0000-0000-000000000000}"/>
          </ac:spMkLst>
        </pc:spChg>
      </pc:sldChg>
      <pc:sldChg chg="modSp mod">
        <pc:chgData name="Walter" userId="f0b34736-958b-40d0-b05e-67362fccc785" providerId="ADAL" clId="{96B5455F-1BD9-41D6-838A-54E0A3BAEF99}" dt="2020-10-08T08:01:15.417" v="605" actId="115"/>
        <pc:sldMkLst>
          <pc:docMk/>
          <pc:sldMk cId="1665433803" sldId="294"/>
        </pc:sldMkLst>
        <pc:spChg chg="mod">
          <ac:chgData name="Walter" userId="f0b34736-958b-40d0-b05e-67362fccc785" providerId="ADAL" clId="{96B5455F-1BD9-41D6-838A-54E0A3BAEF99}" dt="2020-10-08T08:01:15.417" v="605" actId="115"/>
          <ac:spMkLst>
            <pc:docMk/>
            <pc:sldMk cId="1665433803" sldId="294"/>
            <ac:spMk id="3" creationId="{00000000-0000-0000-0000-000000000000}"/>
          </ac:spMkLst>
        </pc:spChg>
      </pc:sldChg>
      <pc:sldChg chg="modSp">
        <pc:chgData name="Walter" userId="f0b34736-958b-40d0-b05e-67362fccc785" providerId="ADAL" clId="{96B5455F-1BD9-41D6-838A-54E0A3BAEF99}" dt="2020-10-08T08:16:07.357" v="768" actId="115"/>
        <pc:sldMkLst>
          <pc:docMk/>
          <pc:sldMk cId="746669269" sldId="302"/>
        </pc:sldMkLst>
        <pc:spChg chg="mod">
          <ac:chgData name="Walter" userId="f0b34736-958b-40d0-b05e-67362fccc785" providerId="ADAL" clId="{96B5455F-1BD9-41D6-838A-54E0A3BAEF99}" dt="2020-10-08T08:16:07.357" v="768" actId="115"/>
          <ac:spMkLst>
            <pc:docMk/>
            <pc:sldMk cId="746669269" sldId="302"/>
            <ac:spMk id="3" creationId="{00000000-0000-0000-0000-000000000000}"/>
          </ac:spMkLst>
        </pc:spChg>
      </pc:sldChg>
      <pc:sldChg chg="modSp mod modAnim">
        <pc:chgData name="Walter" userId="f0b34736-958b-40d0-b05e-67362fccc785" providerId="ADAL" clId="{96B5455F-1BD9-41D6-838A-54E0A3BAEF99}" dt="2020-10-08T08:17:19.015" v="774"/>
        <pc:sldMkLst>
          <pc:docMk/>
          <pc:sldMk cId="1657858622" sldId="305"/>
        </pc:sldMkLst>
        <pc:spChg chg="mod">
          <ac:chgData name="Walter" userId="f0b34736-958b-40d0-b05e-67362fccc785" providerId="ADAL" clId="{96B5455F-1BD9-41D6-838A-54E0A3BAEF99}" dt="2020-10-08T08:16:35.482" v="771" actId="115"/>
          <ac:spMkLst>
            <pc:docMk/>
            <pc:sldMk cId="1657858622" sldId="305"/>
            <ac:spMk id="2" creationId="{00000000-0000-0000-0000-000000000000}"/>
          </ac:spMkLst>
        </pc:spChg>
        <pc:spChg chg="mod">
          <ac:chgData name="Walter" userId="f0b34736-958b-40d0-b05e-67362fccc785" providerId="ADAL" clId="{96B5455F-1BD9-41D6-838A-54E0A3BAEF99}" dt="2020-10-08T08:16:42.119" v="773" actId="27636"/>
          <ac:spMkLst>
            <pc:docMk/>
            <pc:sldMk cId="1657858622" sldId="305"/>
            <ac:spMk id="3" creationId="{00000000-0000-0000-0000-000000000000}"/>
          </ac:spMkLst>
        </pc:spChg>
      </pc:sldChg>
      <pc:sldChg chg="modSp mod">
        <pc:chgData name="Walter" userId="f0b34736-958b-40d0-b05e-67362fccc785" providerId="ADAL" clId="{96B5455F-1BD9-41D6-838A-54E0A3BAEF99}" dt="2020-10-08T08:17:59.648" v="783" actId="115"/>
        <pc:sldMkLst>
          <pc:docMk/>
          <pc:sldMk cId="1611657513" sldId="306"/>
        </pc:sldMkLst>
        <pc:spChg chg="mod">
          <ac:chgData name="Walter" userId="f0b34736-958b-40d0-b05e-67362fccc785" providerId="ADAL" clId="{96B5455F-1BD9-41D6-838A-54E0A3BAEF99}" dt="2020-10-08T08:17:59.648" v="783" actId="115"/>
          <ac:spMkLst>
            <pc:docMk/>
            <pc:sldMk cId="1611657513" sldId="306"/>
            <ac:spMk id="3" creationId="{00000000-0000-0000-0000-000000000000}"/>
          </ac:spMkLst>
        </pc:spChg>
      </pc:sldChg>
      <pc:sldChg chg="modSp mod">
        <pc:chgData name="Walter" userId="f0b34736-958b-40d0-b05e-67362fccc785" providerId="ADAL" clId="{96B5455F-1BD9-41D6-838A-54E0A3BAEF99}" dt="2020-10-08T08:17:32.210" v="781" actId="5793"/>
        <pc:sldMkLst>
          <pc:docMk/>
          <pc:sldMk cId="616716933" sldId="307"/>
        </pc:sldMkLst>
        <pc:spChg chg="mod">
          <ac:chgData name="Walter" userId="f0b34736-958b-40d0-b05e-67362fccc785" providerId="ADAL" clId="{96B5455F-1BD9-41D6-838A-54E0A3BAEF99}" dt="2020-10-08T08:17:32.210" v="781" actId="5793"/>
          <ac:spMkLst>
            <pc:docMk/>
            <pc:sldMk cId="616716933" sldId="307"/>
            <ac:spMk id="4" creationId="{00000000-0000-0000-0000-000000000000}"/>
          </ac:spMkLst>
        </pc:spChg>
      </pc:sldChg>
      <pc:sldChg chg="modSp mod">
        <pc:chgData name="Walter" userId="f0b34736-958b-40d0-b05e-67362fccc785" providerId="ADAL" clId="{96B5455F-1BD9-41D6-838A-54E0A3BAEF99}" dt="2020-10-08T08:18:13.203" v="784" actId="115"/>
        <pc:sldMkLst>
          <pc:docMk/>
          <pc:sldMk cId="1405412509" sldId="308"/>
        </pc:sldMkLst>
        <pc:spChg chg="mod">
          <ac:chgData name="Walter" userId="f0b34736-958b-40d0-b05e-67362fccc785" providerId="ADAL" clId="{96B5455F-1BD9-41D6-838A-54E0A3BAEF99}" dt="2020-10-08T08:18:13.203" v="784" actId="115"/>
          <ac:spMkLst>
            <pc:docMk/>
            <pc:sldMk cId="1405412509" sldId="308"/>
            <ac:spMk id="2" creationId="{00000000-0000-0000-0000-000000000000}"/>
          </ac:spMkLst>
        </pc:spChg>
      </pc:sldChg>
      <pc:sldChg chg="modSp mod">
        <pc:chgData name="Walter" userId="f0b34736-958b-40d0-b05e-67362fccc785" providerId="ADAL" clId="{96B5455F-1BD9-41D6-838A-54E0A3BAEF99}" dt="2020-10-08T08:25:39.094" v="812" actId="20577"/>
        <pc:sldMkLst>
          <pc:docMk/>
          <pc:sldMk cId="1322491208" sldId="323"/>
        </pc:sldMkLst>
        <pc:spChg chg="mod">
          <ac:chgData name="Walter" userId="f0b34736-958b-40d0-b05e-67362fccc785" providerId="ADAL" clId="{96B5455F-1BD9-41D6-838A-54E0A3BAEF99}" dt="2020-10-08T08:25:39.094" v="812" actId="20577"/>
          <ac:spMkLst>
            <pc:docMk/>
            <pc:sldMk cId="1322491208" sldId="323"/>
            <ac:spMk id="2" creationId="{00000000-0000-0000-0000-000000000000}"/>
          </ac:spMkLst>
        </pc:spChg>
      </pc:sldChg>
      <pc:sldChg chg="modSp mod">
        <pc:chgData name="Walter" userId="f0b34736-958b-40d0-b05e-67362fccc785" providerId="ADAL" clId="{96B5455F-1BD9-41D6-838A-54E0A3BAEF99}" dt="2020-10-08T08:25:20.282" v="811" actId="20577"/>
        <pc:sldMkLst>
          <pc:docMk/>
          <pc:sldMk cId="999761587" sldId="324"/>
        </pc:sldMkLst>
        <pc:spChg chg="mod">
          <ac:chgData name="Walter" userId="f0b34736-958b-40d0-b05e-67362fccc785" providerId="ADAL" clId="{96B5455F-1BD9-41D6-838A-54E0A3BAEF99}" dt="2020-10-08T08:25:20.282" v="811" actId="20577"/>
          <ac:spMkLst>
            <pc:docMk/>
            <pc:sldMk cId="999761587" sldId="324"/>
            <ac:spMk id="2" creationId="{00000000-0000-0000-0000-000000000000}"/>
          </ac:spMkLst>
        </pc:spChg>
        <pc:spChg chg="mod">
          <ac:chgData name="Walter" userId="f0b34736-958b-40d0-b05e-67362fccc785" providerId="ADAL" clId="{96B5455F-1BD9-41D6-838A-54E0A3BAEF99}" dt="2020-10-08T08:24:51.131" v="801" actId="20577"/>
          <ac:spMkLst>
            <pc:docMk/>
            <pc:sldMk cId="999761587" sldId="324"/>
            <ac:spMk id="3" creationId="{00000000-0000-0000-0000-000000000000}"/>
          </ac:spMkLst>
        </pc:spChg>
      </pc:sldChg>
      <pc:sldChg chg="modSp mod">
        <pc:chgData name="Walter" userId="f0b34736-958b-40d0-b05e-67362fccc785" providerId="ADAL" clId="{96B5455F-1BD9-41D6-838A-54E0A3BAEF99}" dt="2020-10-08T08:25:57.045" v="813" actId="20577"/>
        <pc:sldMkLst>
          <pc:docMk/>
          <pc:sldMk cId="893465258" sldId="325"/>
        </pc:sldMkLst>
        <pc:spChg chg="mod">
          <ac:chgData name="Walter" userId="f0b34736-958b-40d0-b05e-67362fccc785" providerId="ADAL" clId="{96B5455F-1BD9-41D6-838A-54E0A3BAEF99}" dt="2020-10-08T08:25:57.045" v="813" actId="20577"/>
          <ac:spMkLst>
            <pc:docMk/>
            <pc:sldMk cId="893465258" sldId="325"/>
            <ac:spMk id="2" creationId="{00000000-0000-0000-0000-000000000000}"/>
          </ac:spMkLst>
        </pc:spChg>
      </pc:sldChg>
      <pc:sldChg chg="modSp mod">
        <pc:chgData name="Walter" userId="f0b34736-958b-40d0-b05e-67362fccc785" providerId="ADAL" clId="{96B5455F-1BD9-41D6-838A-54E0A3BAEF99}" dt="2020-10-08T08:19:47.974" v="786" actId="115"/>
        <pc:sldMkLst>
          <pc:docMk/>
          <pc:sldMk cId="1264931382" sldId="326"/>
        </pc:sldMkLst>
        <pc:spChg chg="mod">
          <ac:chgData name="Walter" userId="f0b34736-958b-40d0-b05e-67362fccc785" providerId="ADAL" clId="{96B5455F-1BD9-41D6-838A-54E0A3BAEF99}" dt="2020-10-08T08:19:47.974" v="786" actId="115"/>
          <ac:spMkLst>
            <pc:docMk/>
            <pc:sldMk cId="1264931382" sldId="326"/>
            <ac:spMk id="3" creationId="{00000000-0000-0000-0000-000000000000}"/>
          </ac:spMkLst>
        </pc:spChg>
      </pc:sldChg>
      <pc:sldChg chg="modSp mod">
        <pc:chgData name="Walter" userId="f0b34736-958b-40d0-b05e-67362fccc785" providerId="ADAL" clId="{96B5455F-1BD9-41D6-838A-54E0A3BAEF99}" dt="2020-10-08T08:24:02.432" v="799" actId="115"/>
        <pc:sldMkLst>
          <pc:docMk/>
          <pc:sldMk cId="1761115621" sldId="327"/>
        </pc:sldMkLst>
        <pc:spChg chg="mod">
          <ac:chgData name="Walter" userId="f0b34736-958b-40d0-b05e-67362fccc785" providerId="ADAL" clId="{96B5455F-1BD9-41D6-838A-54E0A3BAEF99}" dt="2020-10-08T08:23:40.678" v="797" actId="1076"/>
          <ac:spMkLst>
            <pc:docMk/>
            <pc:sldMk cId="1761115621" sldId="327"/>
            <ac:spMk id="2" creationId="{00000000-0000-0000-0000-000000000000}"/>
          </ac:spMkLst>
        </pc:spChg>
        <pc:spChg chg="mod">
          <ac:chgData name="Walter" userId="f0b34736-958b-40d0-b05e-67362fccc785" providerId="ADAL" clId="{96B5455F-1BD9-41D6-838A-54E0A3BAEF99}" dt="2020-10-08T08:24:02.432" v="799" actId="115"/>
          <ac:spMkLst>
            <pc:docMk/>
            <pc:sldMk cId="1761115621" sldId="327"/>
            <ac:spMk id="3" creationId="{00000000-0000-0000-0000-000000000000}"/>
          </ac:spMkLst>
        </pc:spChg>
      </pc:sldChg>
      <pc:sldChg chg="modSp mod">
        <pc:chgData name="Walter" userId="f0b34736-958b-40d0-b05e-67362fccc785" providerId="ADAL" clId="{96B5455F-1BD9-41D6-838A-54E0A3BAEF99}" dt="2020-10-08T07:46:05.177" v="330" actId="20577"/>
        <pc:sldMkLst>
          <pc:docMk/>
          <pc:sldMk cId="1042644269" sldId="333"/>
        </pc:sldMkLst>
        <pc:spChg chg="mod">
          <ac:chgData name="Walter" userId="f0b34736-958b-40d0-b05e-67362fccc785" providerId="ADAL" clId="{96B5455F-1BD9-41D6-838A-54E0A3BAEF99}" dt="2020-10-08T07:46:05.177" v="330" actId="20577"/>
          <ac:spMkLst>
            <pc:docMk/>
            <pc:sldMk cId="1042644269" sldId="333"/>
            <ac:spMk id="2" creationId="{85147AB3-FB6A-4620-9921-D8F910ACC18E}"/>
          </ac:spMkLst>
        </pc:spChg>
      </pc:sldChg>
      <pc:sldChg chg="modSp mod modAnim">
        <pc:chgData name="Walter" userId="f0b34736-958b-40d0-b05e-67362fccc785" providerId="ADAL" clId="{96B5455F-1BD9-41D6-838A-54E0A3BAEF99}" dt="2020-10-08T07:42:47.219" v="242" actId="114"/>
        <pc:sldMkLst>
          <pc:docMk/>
          <pc:sldMk cId="3920762436" sldId="336"/>
        </pc:sldMkLst>
        <pc:spChg chg="mod">
          <ac:chgData name="Walter" userId="f0b34736-958b-40d0-b05e-67362fccc785" providerId="ADAL" clId="{96B5455F-1BD9-41D6-838A-54E0A3BAEF99}" dt="2020-10-08T07:41:37.929" v="226" actId="20577"/>
          <ac:spMkLst>
            <pc:docMk/>
            <pc:sldMk cId="3920762436" sldId="336"/>
            <ac:spMk id="2" creationId="{D530EC8F-B9C0-4189-A210-E9B665B27041}"/>
          </ac:spMkLst>
        </pc:spChg>
        <pc:spChg chg="mod">
          <ac:chgData name="Walter" userId="f0b34736-958b-40d0-b05e-67362fccc785" providerId="ADAL" clId="{96B5455F-1BD9-41D6-838A-54E0A3BAEF99}" dt="2020-10-08T07:42:47.219" v="242" actId="114"/>
          <ac:spMkLst>
            <pc:docMk/>
            <pc:sldMk cId="3920762436" sldId="336"/>
            <ac:spMk id="3" creationId="{FA54E6BA-305B-40E4-BCE4-BDF67BC6AA30}"/>
          </ac:spMkLst>
        </pc:spChg>
      </pc:sldChg>
      <pc:sldChg chg="modSp">
        <pc:chgData name="Walter" userId="f0b34736-958b-40d0-b05e-67362fccc785" providerId="ADAL" clId="{96B5455F-1BD9-41D6-838A-54E0A3BAEF99}" dt="2020-10-08T07:43:44.838" v="253" actId="20577"/>
        <pc:sldMkLst>
          <pc:docMk/>
          <pc:sldMk cId="1829745326" sldId="337"/>
        </pc:sldMkLst>
        <pc:spChg chg="mod">
          <ac:chgData name="Walter" userId="f0b34736-958b-40d0-b05e-67362fccc785" providerId="ADAL" clId="{96B5455F-1BD9-41D6-838A-54E0A3BAEF99}" dt="2020-10-08T07:43:44.838" v="253" actId="20577"/>
          <ac:spMkLst>
            <pc:docMk/>
            <pc:sldMk cId="1829745326" sldId="337"/>
            <ac:spMk id="3" creationId="{4F2DC533-E603-478C-B8CF-F2BA4280E24E}"/>
          </ac:spMkLst>
        </pc:spChg>
      </pc:sldChg>
      <pc:sldChg chg="modSp mod">
        <pc:chgData name="Walter" userId="f0b34736-958b-40d0-b05e-67362fccc785" providerId="ADAL" clId="{96B5455F-1BD9-41D6-838A-54E0A3BAEF99}" dt="2020-10-08T08:09:10.964" v="682" actId="115"/>
        <pc:sldMkLst>
          <pc:docMk/>
          <pc:sldMk cId="2566099850" sldId="338"/>
        </pc:sldMkLst>
        <pc:spChg chg="mod">
          <ac:chgData name="Walter" userId="f0b34736-958b-40d0-b05e-67362fccc785" providerId="ADAL" clId="{96B5455F-1BD9-41D6-838A-54E0A3BAEF99}" dt="2020-10-08T08:09:10.964" v="682" actId="115"/>
          <ac:spMkLst>
            <pc:docMk/>
            <pc:sldMk cId="2566099850" sldId="338"/>
            <ac:spMk id="2" creationId="{972336C4-D14D-4636-BFE7-51A60380E459}"/>
          </ac:spMkLst>
        </pc:spChg>
      </pc:sldChg>
      <pc:sldChg chg="modSp mod">
        <pc:chgData name="Walter" userId="f0b34736-958b-40d0-b05e-67362fccc785" providerId="ADAL" clId="{96B5455F-1BD9-41D6-838A-54E0A3BAEF99}" dt="2020-10-08T08:11:03.376" v="743" actId="114"/>
        <pc:sldMkLst>
          <pc:docMk/>
          <pc:sldMk cId="2294406116" sldId="339"/>
        </pc:sldMkLst>
        <pc:spChg chg="mod">
          <ac:chgData name="Walter" userId="f0b34736-958b-40d0-b05e-67362fccc785" providerId="ADAL" clId="{96B5455F-1BD9-41D6-838A-54E0A3BAEF99}" dt="2020-10-08T08:11:03.376" v="743" actId="114"/>
          <ac:spMkLst>
            <pc:docMk/>
            <pc:sldMk cId="2294406116" sldId="339"/>
            <ac:spMk id="3" creationId="{30FE7624-8BD2-46A3-A263-5AE7CD17D76E}"/>
          </ac:spMkLst>
        </pc:spChg>
      </pc:sldChg>
      <pc:sldChg chg="modSp mod">
        <pc:chgData name="Walter" userId="f0b34736-958b-40d0-b05e-67362fccc785" providerId="ADAL" clId="{96B5455F-1BD9-41D6-838A-54E0A3BAEF99}" dt="2020-10-08T08:11:45.370" v="745" actId="113"/>
        <pc:sldMkLst>
          <pc:docMk/>
          <pc:sldMk cId="1802039013" sldId="341"/>
        </pc:sldMkLst>
        <pc:spChg chg="mod">
          <ac:chgData name="Walter" userId="f0b34736-958b-40d0-b05e-67362fccc785" providerId="ADAL" clId="{96B5455F-1BD9-41D6-838A-54E0A3BAEF99}" dt="2020-10-08T08:11:45.370" v="745" actId="113"/>
          <ac:spMkLst>
            <pc:docMk/>
            <pc:sldMk cId="1802039013" sldId="341"/>
            <ac:spMk id="2" creationId="{78FA4483-1466-4AB5-8F01-398CABA2338E}"/>
          </ac:spMkLst>
        </pc:spChg>
      </pc:sldChg>
      <pc:sldChg chg="modSp new mod">
        <pc:chgData name="Walter" userId="f0b34736-958b-40d0-b05e-67362fccc785" providerId="ADAL" clId="{96B5455F-1BD9-41D6-838A-54E0A3BAEF99}" dt="2020-10-08T07:47:35.699" v="385" actId="20577"/>
        <pc:sldMkLst>
          <pc:docMk/>
          <pc:sldMk cId="2924050413" sldId="342"/>
        </pc:sldMkLst>
        <pc:spChg chg="mod">
          <ac:chgData name="Walter" userId="f0b34736-958b-40d0-b05e-67362fccc785" providerId="ADAL" clId="{96B5455F-1BD9-41D6-838A-54E0A3BAEF99}" dt="2020-10-08T07:47:35.699" v="385" actId="20577"/>
          <ac:spMkLst>
            <pc:docMk/>
            <pc:sldMk cId="2924050413" sldId="342"/>
            <ac:spMk id="3" creationId="{F1076462-6EF4-40BA-9F8B-C95EB06C987E}"/>
          </ac:spMkLst>
        </pc:spChg>
      </pc:sldChg>
      <pc:sldChg chg="modSp new mod">
        <pc:chgData name="Walter" userId="f0b34736-958b-40d0-b05e-67362fccc785" providerId="ADAL" clId="{96B5455F-1BD9-41D6-838A-54E0A3BAEF99}" dt="2020-10-08T08:08:10.235" v="681" actId="20577"/>
        <pc:sldMkLst>
          <pc:docMk/>
          <pc:sldMk cId="1833376826" sldId="343"/>
        </pc:sldMkLst>
        <pc:spChg chg="mod">
          <ac:chgData name="Walter" userId="f0b34736-958b-40d0-b05e-67362fccc785" providerId="ADAL" clId="{96B5455F-1BD9-41D6-838A-54E0A3BAEF99}" dt="2020-10-08T08:08:10.235" v="681" actId="20577"/>
          <ac:spMkLst>
            <pc:docMk/>
            <pc:sldMk cId="1833376826" sldId="343"/>
            <ac:spMk id="3" creationId="{4CCA52EF-7C4A-4474-85AD-BDC437713022}"/>
          </ac:spMkLst>
        </pc:spChg>
      </pc:sldChg>
      <pc:sldChg chg="new del">
        <pc:chgData name="Walter" userId="f0b34736-958b-40d0-b05e-67362fccc785" providerId="ADAL" clId="{96B5455F-1BD9-41D6-838A-54E0A3BAEF99}" dt="2020-10-08T08:15:21.112" v="762" actId="47"/>
        <pc:sldMkLst>
          <pc:docMk/>
          <pc:sldMk cId="168120549" sldId="344"/>
        </pc:sldMkLst>
      </pc:sldChg>
      <pc:sldChg chg="new del">
        <pc:chgData name="Walter" userId="f0b34736-958b-40d0-b05e-67362fccc785" providerId="ADAL" clId="{96B5455F-1BD9-41D6-838A-54E0A3BAEF99}" dt="2020-10-08T08:15:17.564" v="761" actId="47"/>
        <pc:sldMkLst>
          <pc:docMk/>
          <pc:sldMk cId="3682130947" sldId="3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F341A-8B80-084D-BB19-1EA22575EAA4}" type="datetimeFigureOut">
              <a:rPr lang="en-GB" smtClean="0"/>
              <a:t>08/10/2020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18631-AAD9-A94F-8FD3-E2AD454383AB}" type="slidenum">
              <a:rPr lang="en-GB" smtClean="0"/>
              <a:t>‹#›</a:t>
            </a:fld>
            <a:endParaRPr lang="en-GB"/>
          </a:p>
        </p:txBody>
      </p:sp>
    </p:spTree>
    <p:extLst>
      <p:ext uri="{BB962C8B-B14F-4D97-AF65-F5344CB8AC3E}">
        <p14:creationId xmlns:p14="http://schemas.microsoft.com/office/powerpoint/2010/main" val="167349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14D3A1-A83A-5342-A8DA-F465DD460C86}" type="slidenum">
              <a:rPr lang="en-US" altLang="x-none"/>
              <a:pPr/>
              <a:t>18</a:t>
            </a:fld>
            <a:endParaRPr lang="en-US" altLang="x-none"/>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ltLang="x-none"/>
          </a:p>
        </p:txBody>
      </p:sp>
    </p:spTree>
    <p:extLst>
      <p:ext uri="{BB962C8B-B14F-4D97-AF65-F5344CB8AC3E}">
        <p14:creationId xmlns:p14="http://schemas.microsoft.com/office/powerpoint/2010/main" val="156013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4119D-0665-5449-B6EA-13CC61D1BAB6}" type="slidenum">
              <a:rPr lang="en-US" altLang="x-none"/>
              <a:pPr/>
              <a:t>22</a:t>
            </a:fld>
            <a:endParaRPr lang="en-US" altLang="x-none"/>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ltLang="x-none"/>
          </a:p>
        </p:txBody>
      </p:sp>
    </p:spTree>
    <p:extLst>
      <p:ext uri="{BB962C8B-B14F-4D97-AF65-F5344CB8AC3E}">
        <p14:creationId xmlns:p14="http://schemas.microsoft.com/office/powerpoint/2010/main" val="1564644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6AB77-D8E4-6A42-A40A-AF40CBF0A3A1}" type="slidenum">
              <a:rPr lang="en-US" altLang="x-none"/>
              <a:pPr/>
              <a:t>50</a:t>
            </a:fld>
            <a:endParaRPr lang="en-US" altLang="x-none"/>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ltLang="x-none"/>
          </a:p>
        </p:txBody>
      </p:sp>
    </p:spTree>
    <p:extLst>
      <p:ext uri="{BB962C8B-B14F-4D97-AF65-F5344CB8AC3E}">
        <p14:creationId xmlns:p14="http://schemas.microsoft.com/office/powerpoint/2010/main" val="207277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549F30-EF34-ED48-8910-D05038CB75FF}" type="slidenum">
              <a:rPr lang="en-US" altLang="x-none"/>
              <a:pPr/>
              <a:t>51</a:t>
            </a:fld>
            <a:endParaRPr lang="en-US" altLang="x-none"/>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ltLang="x-none"/>
          </a:p>
        </p:txBody>
      </p:sp>
    </p:spTree>
    <p:extLst>
      <p:ext uri="{BB962C8B-B14F-4D97-AF65-F5344CB8AC3E}">
        <p14:creationId xmlns:p14="http://schemas.microsoft.com/office/powerpoint/2010/main" val="103493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07EB7-3375-7747-A341-3964EC95F4EA}" type="slidenum">
              <a:rPr lang="en-US" altLang="x-none"/>
              <a:pPr/>
              <a:t>53</a:t>
            </a:fld>
            <a:endParaRPr lang="en-US" altLang="x-none"/>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US" altLang="x-none"/>
          </a:p>
        </p:txBody>
      </p:sp>
    </p:spTree>
    <p:extLst>
      <p:ext uri="{BB962C8B-B14F-4D97-AF65-F5344CB8AC3E}">
        <p14:creationId xmlns:p14="http://schemas.microsoft.com/office/powerpoint/2010/main" val="83645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p>
            <a:fld id="{E5E657BE-1072-3B44-8F94-851921FDEEBB}" type="datetimeFigureOut">
              <a:rPr lang="de-DE" smtClean="0"/>
              <a:t>08.10.2020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43910884-008F-CD45-AAAE-46F018536AC3}" type="slidenum">
              <a:rPr lang="de-DE" smtClean="0"/>
              <a:t>‹#›</a:t>
            </a:fld>
            <a:endParaRPr lang="de-DE" dirty="0"/>
          </a:p>
        </p:txBody>
      </p:sp>
    </p:spTree>
    <p:extLst>
      <p:ext uri="{BB962C8B-B14F-4D97-AF65-F5344CB8AC3E}">
        <p14:creationId xmlns:p14="http://schemas.microsoft.com/office/powerpoint/2010/main" val="137511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5E657BE-1072-3B44-8F94-851921FDEEBB}" type="datetimeFigureOut">
              <a:rPr lang="de-DE" smtClean="0"/>
              <a:t>08.10.2020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43910884-008F-CD45-AAAE-46F018536AC3}" type="slidenum">
              <a:rPr lang="de-DE" smtClean="0"/>
              <a:t>‹#›</a:t>
            </a:fld>
            <a:endParaRPr lang="de-DE" dirty="0"/>
          </a:p>
        </p:txBody>
      </p:sp>
    </p:spTree>
    <p:extLst>
      <p:ext uri="{BB962C8B-B14F-4D97-AF65-F5344CB8AC3E}">
        <p14:creationId xmlns:p14="http://schemas.microsoft.com/office/powerpoint/2010/main" val="1423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5E657BE-1072-3B44-8F94-851921FDEEBB}" type="datetimeFigureOut">
              <a:rPr lang="de-DE" smtClean="0"/>
              <a:t>08.10.2020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43910884-008F-CD45-AAAE-46F018536AC3}" type="slidenum">
              <a:rPr lang="de-DE" smtClean="0"/>
              <a:t>‹#›</a:t>
            </a:fld>
            <a:endParaRPr lang="de-DE" dirty="0"/>
          </a:p>
        </p:txBody>
      </p:sp>
    </p:spTree>
    <p:extLst>
      <p:ext uri="{BB962C8B-B14F-4D97-AF65-F5344CB8AC3E}">
        <p14:creationId xmlns:p14="http://schemas.microsoft.com/office/powerpoint/2010/main" val="2002322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437612"/>
      </p:ext>
    </p:extLst>
  </p:cSld>
  <p:clrMapOvr>
    <a:masterClrMapping/>
  </p:clrMapOvr>
  <p:transition spd="slow">
    <p:wipe/>
  </p:transition>
  <p:extLst>
    <p:ext uri="{DCECCB84-F9BA-43D5-87BE-67443E8EF086}">
      <p15:sldGuideLst xmlns:p15="http://schemas.microsoft.com/office/powerpoint/2012/main">
        <p15:guide id="1" pos="748">
          <p15:clr>
            <a:srgbClr val="FBAE40"/>
          </p15:clr>
        </p15:guide>
        <p15:guide id="2" orient="horz" pos="255">
          <p15:clr>
            <a:srgbClr val="FBAE40"/>
          </p15:clr>
        </p15:guide>
        <p15:guide id="3" orient="horz" pos="4065">
          <p15:clr>
            <a:srgbClr val="FBAE40"/>
          </p15:clr>
        </p15:guide>
        <p15:guide id="4" pos="546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5E657BE-1072-3B44-8F94-851921FDEEBB}" type="datetimeFigureOut">
              <a:rPr lang="de-DE" smtClean="0"/>
              <a:t>08.10.2020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43910884-008F-CD45-AAAE-46F018536AC3}" type="slidenum">
              <a:rPr lang="de-DE" smtClean="0"/>
              <a:t>‹#›</a:t>
            </a:fld>
            <a:endParaRPr lang="de-DE" dirty="0"/>
          </a:p>
        </p:txBody>
      </p:sp>
    </p:spTree>
    <p:extLst>
      <p:ext uri="{BB962C8B-B14F-4D97-AF65-F5344CB8AC3E}">
        <p14:creationId xmlns:p14="http://schemas.microsoft.com/office/powerpoint/2010/main" val="387144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E5E657BE-1072-3B44-8F94-851921FDEEBB}" type="datetimeFigureOut">
              <a:rPr lang="de-DE" smtClean="0"/>
              <a:t>08.10.2020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43910884-008F-CD45-AAAE-46F018536AC3}" type="slidenum">
              <a:rPr lang="de-DE" smtClean="0"/>
              <a:t>‹#›</a:t>
            </a:fld>
            <a:endParaRPr lang="de-DE" dirty="0"/>
          </a:p>
        </p:txBody>
      </p:sp>
    </p:spTree>
    <p:extLst>
      <p:ext uri="{BB962C8B-B14F-4D97-AF65-F5344CB8AC3E}">
        <p14:creationId xmlns:p14="http://schemas.microsoft.com/office/powerpoint/2010/main" val="402556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5E657BE-1072-3B44-8F94-851921FDEEBB}" type="datetimeFigureOut">
              <a:rPr lang="de-DE" smtClean="0"/>
              <a:t>08.10.2020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43910884-008F-CD45-AAAE-46F018536AC3}" type="slidenum">
              <a:rPr lang="de-DE" smtClean="0"/>
              <a:t>‹#›</a:t>
            </a:fld>
            <a:endParaRPr lang="de-DE" dirty="0"/>
          </a:p>
        </p:txBody>
      </p:sp>
    </p:spTree>
    <p:extLst>
      <p:ext uri="{BB962C8B-B14F-4D97-AF65-F5344CB8AC3E}">
        <p14:creationId xmlns:p14="http://schemas.microsoft.com/office/powerpoint/2010/main" val="3056225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5E657BE-1072-3B44-8F94-851921FDEEBB}" type="datetimeFigureOut">
              <a:rPr lang="de-DE" smtClean="0"/>
              <a:t>08.10.2020</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43910884-008F-CD45-AAAE-46F018536AC3}" type="slidenum">
              <a:rPr lang="de-DE" smtClean="0"/>
              <a:t>‹#›</a:t>
            </a:fld>
            <a:endParaRPr lang="de-DE" dirty="0"/>
          </a:p>
        </p:txBody>
      </p:sp>
    </p:spTree>
    <p:extLst>
      <p:ext uri="{BB962C8B-B14F-4D97-AF65-F5344CB8AC3E}">
        <p14:creationId xmlns:p14="http://schemas.microsoft.com/office/powerpoint/2010/main" val="76620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E5E657BE-1072-3B44-8F94-851921FDEEBB}" type="datetimeFigureOut">
              <a:rPr lang="de-DE" smtClean="0"/>
              <a:t>08.10.2020</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43910884-008F-CD45-AAAE-46F018536AC3}" type="slidenum">
              <a:rPr lang="de-DE" smtClean="0"/>
              <a:t>‹#›</a:t>
            </a:fld>
            <a:endParaRPr lang="de-DE" dirty="0"/>
          </a:p>
        </p:txBody>
      </p:sp>
    </p:spTree>
    <p:extLst>
      <p:ext uri="{BB962C8B-B14F-4D97-AF65-F5344CB8AC3E}">
        <p14:creationId xmlns:p14="http://schemas.microsoft.com/office/powerpoint/2010/main" val="364585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5E657BE-1072-3B44-8F94-851921FDEEBB}" type="datetimeFigureOut">
              <a:rPr lang="de-DE" smtClean="0"/>
              <a:t>08.10.2020</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43910884-008F-CD45-AAAE-46F018536AC3}" type="slidenum">
              <a:rPr lang="de-DE" smtClean="0"/>
              <a:t>‹#›</a:t>
            </a:fld>
            <a:endParaRPr lang="de-DE" dirty="0"/>
          </a:p>
        </p:txBody>
      </p:sp>
    </p:spTree>
    <p:extLst>
      <p:ext uri="{BB962C8B-B14F-4D97-AF65-F5344CB8AC3E}">
        <p14:creationId xmlns:p14="http://schemas.microsoft.com/office/powerpoint/2010/main" val="126558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E5E657BE-1072-3B44-8F94-851921FDEEBB}" type="datetimeFigureOut">
              <a:rPr lang="de-DE" smtClean="0"/>
              <a:t>08.10.2020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43910884-008F-CD45-AAAE-46F018536AC3}" type="slidenum">
              <a:rPr lang="de-DE" smtClean="0"/>
              <a:t>‹#›</a:t>
            </a:fld>
            <a:endParaRPr lang="de-DE" dirty="0"/>
          </a:p>
        </p:txBody>
      </p:sp>
    </p:spTree>
    <p:extLst>
      <p:ext uri="{BB962C8B-B14F-4D97-AF65-F5344CB8AC3E}">
        <p14:creationId xmlns:p14="http://schemas.microsoft.com/office/powerpoint/2010/main" val="286194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E5E657BE-1072-3B44-8F94-851921FDEEBB}" type="datetimeFigureOut">
              <a:rPr lang="de-DE" smtClean="0"/>
              <a:t>08.10.2020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43910884-008F-CD45-AAAE-46F018536AC3}" type="slidenum">
              <a:rPr lang="de-DE" smtClean="0"/>
              <a:t>‹#›</a:t>
            </a:fld>
            <a:endParaRPr lang="de-DE" dirty="0"/>
          </a:p>
        </p:txBody>
      </p:sp>
    </p:spTree>
    <p:extLst>
      <p:ext uri="{BB962C8B-B14F-4D97-AF65-F5344CB8AC3E}">
        <p14:creationId xmlns:p14="http://schemas.microsoft.com/office/powerpoint/2010/main" val="149842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657BE-1072-3B44-8F94-851921FDEEBB}" type="datetimeFigureOut">
              <a:rPr lang="de-DE" smtClean="0"/>
              <a:t>08.10.2020</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10884-008F-CD45-AAAE-46F018536AC3}" type="slidenum">
              <a:rPr lang="de-DE" smtClean="0"/>
              <a:t>‹#›</a:t>
            </a:fld>
            <a:endParaRPr lang="de-DE" dirty="0"/>
          </a:p>
        </p:txBody>
      </p:sp>
    </p:spTree>
    <p:extLst>
      <p:ext uri="{BB962C8B-B14F-4D97-AF65-F5344CB8AC3E}">
        <p14:creationId xmlns:p14="http://schemas.microsoft.com/office/powerpoint/2010/main" val="509307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theconversation.com/post-truth-politics-and-why-the-antidote-isnt-simply-fact-checking-and-truth-8736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iep.utm.edu/locke-kn/#H2"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iep.utm.edu/leib-ov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artoftheory.com/what-is-enlightenment_immanuel-kant/"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huntington.org/exhibitions/beautifulscience/timelines/natural_web.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eb.b.ebscohost.com.ezproxy.is.cuni.cz/ehost/pdfviewer/pdfviewer?vid=3&amp;sid=a4beb883-869a-458c-acba-d169e2d06f23%40pdc-v-sessmgr03"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marxists.org/reference/subject/philosophy/works/ge/feyerabe.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www.youtube.com/watch?v=q8DAWa8OnqA"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817892"/>
          </a:xfrm>
        </p:spPr>
        <p:txBody>
          <a:bodyPr/>
          <a:lstStyle/>
          <a:p>
            <a:r>
              <a:rPr lang="en-GB" dirty="0"/>
              <a:t>Epistemology for social professions</a:t>
            </a:r>
            <a:r>
              <a:rPr lang="de-DE" dirty="0"/>
              <a:t> </a:t>
            </a:r>
          </a:p>
        </p:txBody>
      </p:sp>
      <p:sp>
        <p:nvSpPr>
          <p:cNvPr id="3" name="Inhaltsplatzhalter 2"/>
          <p:cNvSpPr>
            <a:spLocks noGrp="1"/>
          </p:cNvSpPr>
          <p:nvPr>
            <p:ph idx="1"/>
          </p:nvPr>
        </p:nvSpPr>
        <p:spPr>
          <a:xfrm>
            <a:off x="196770" y="914400"/>
            <a:ext cx="8704162" cy="6044540"/>
          </a:xfrm>
        </p:spPr>
        <p:txBody>
          <a:bodyPr>
            <a:normAutofit fontScale="47500" lnSpcReduction="20000"/>
          </a:bodyPr>
          <a:lstStyle/>
          <a:p>
            <a:pPr marL="0" indent="0">
              <a:buNone/>
            </a:pPr>
            <a:r>
              <a:rPr lang="en-GB" sz="3800" dirty="0"/>
              <a:t>Epistemology is the study of </a:t>
            </a:r>
            <a:r>
              <a:rPr lang="en-GB" sz="3800" b="1" dirty="0"/>
              <a:t>knowledge</a:t>
            </a:r>
            <a:r>
              <a:rPr lang="en-GB" sz="3800" dirty="0"/>
              <a:t> and </a:t>
            </a:r>
            <a:r>
              <a:rPr lang="en-GB" sz="3800" b="1" dirty="0"/>
              <a:t>justified belief. </a:t>
            </a:r>
          </a:p>
          <a:p>
            <a:pPr marL="0" indent="0">
              <a:buNone/>
            </a:pPr>
            <a:endParaRPr lang="en-GB" sz="3800" dirty="0"/>
          </a:p>
          <a:p>
            <a:pPr marL="0" indent="0">
              <a:buNone/>
            </a:pPr>
            <a:r>
              <a:rPr lang="en-GB" sz="3800" dirty="0"/>
              <a:t>“True knowledge” is therefore both of </a:t>
            </a:r>
            <a:r>
              <a:rPr lang="en-GB" sz="3800" b="1" dirty="0"/>
              <a:t>philosophical</a:t>
            </a:r>
            <a:r>
              <a:rPr lang="en-GB" sz="3800" dirty="0"/>
              <a:t> and of </a:t>
            </a:r>
            <a:r>
              <a:rPr lang="en-GB" sz="3800" b="1" dirty="0"/>
              <a:t>practical</a:t>
            </a:r>
            <a:r>
              <a:rPr lang="en-GB" sz="3800" dirty="0"/>
              <a:t> significance; linked to demonstrating professional responsibility.                 </a:t>
            </a:r>
          </a:p>
          <a:p>
            <a:pPr marL="0" indent="0">
              <a:buNone/>
            </a:pPr>
            <a:endParaRPr lang="en-GB" sz="3800" dirty="0"/>
          </a:p>
          <a:p>
            <a:pPr marL="0" indent="0">
              <a:buNone/>
            </a:pPr>
            <a:r>
              <a:rPr lang="en-GB" sz="3800" dirty="0"/>
              <a:t> “</a:t>
            </a:r>
            <a:r>
              <a:rPr lang="en-GB" sz="3800" b="1" dirty="0"/>
              <a:t>ACCOUNTABILITY</a:t>
            </a:r>
            <a:r>
              <a:rPr lang="en-GB" sz="3800" dirty="0"/>
              <a:t>” is the responsibility to give “an account” (= a good reason) for your action.</a:t>
            </a:r>
          </a:p>
          <a:p>
            <a:pPr marL="0" indent="0">
              <a:buNone/>
            </a:pPr>
            <a:endParaRPr lang="en-GB" sz="3800" dirty="0"/>
          </a:p>
          <a:p>
            <a:pPr marL="0" indent="0">
              <a:buNone/>
            </a:pPr>
            <a:r>
              <a:rPr lang="en-GB" sz="3800" dirty="0"/>
              <a:t>Accountability results from</a:t>
            </a:r>
          </a:p>
          <a:p>
            <a:pPr marL="514350" indent="-514350">
              <a:buFont typeface="+mj-lt"/>
              <a:buAutoNum type="arabicPeriod"/>
            </a:pPr>
            <a:r>
              <a:rPr lang="en-GB" sz="3800" dirty="0"/>
              <a:t>Working from the basis of </a:t>
            </a:r>
            <a:r>
              <a:rPr lang="en-GB" sz="3800" b="1" dirty="0"/>
              <a:t>evidence</a:t>
            </a:r>
            <a:r>
              <a:rPr lang="en-GB" sz="3800" dirty="0"/>
              <a:t> (= the regularity with which certain outcomes can be achieved)</a:t>
            </a:r>
          </a:p>
          <a:p>
            <a:pPr marL="514350" indent="-514350">
              <a:buFont typeface="+mj-lt"/>
              <a:buAutoNum type="arabicPeriod"/>
            </a:pPr>
            <a:r>
              <a:rPr lang="en-GB" sz="3800" b="1" dirty="0"/>
              <a:t>Transparency of procedures (= </a:t>
            </a:r>
            <a:r>
              <a:rPr lang="en-GB" sz="3800" dirty="0"/>
              <a:t>letting other people know how I arrived at my position)</a:t>
            </a:r>
          </a:p>
          <a:p>
            <a:pPr marL="514350" indent="-514350">
              <a:buFont typeface="+mj-lt"/>
              <a:buAutoNum type="arabicPeriod"/>
            </a:pPr>
            <a:r>
              <a:rPr lang="en-GB" sz="3800" b="1" dirty="0"/>
              <a:t>Ethical considerations </a:t>
            </a:r>
            <a:r>
              <a:rPr lang="en-GB" sz="3800" dirty="0"/>
              <a:t>(= relating efficiency to norms and values)</a:t>
            </a:r>
          </a:p>
          <a:p>
            <a:pPr>
              <a:buFontTx/>
              <a:buChar char="-"/>
            </a:pPr>
            <a:endParaRPr lang="en-GB" dirty="0"/>
          </a:p>
          <a:p>
            <a:pPr marL="0" indent="0">
              <a:buNone/>
            </a:pPr>
            <a:r>
              <a:rPr lang="en-GB" sz="3800" dirty="0"/>
              <a:t>Accountability is </a:t>
            </a:r>
            <a:r>
              <a:rPr lang="en-GB" sz="3800" u="sng" dirty="0"/>
              <a:t>different</a:t>
            </a:r>
            <a:r>
              <a:rPr lang="en-GB" sz="3800" dirty="0"/>
              <a:t> from</a:t>
            </a:r>
          </a:p>
          <a:p>
            <a:pPr>
              <a:buFontTx/>
              <a:buChar char="-"/>
            </a:pPr>
            <a:r>
              <a:rPr lang="en-GB" sz="3800" dirty="0"/>
              <a:t>Acting on impulse</a:t>
            </a:r>
          </a:p>
          <a:p>
            <a:pPr>
              <a:buFontTx/>
              <a:buChar char="-"/>
            </a:pPr>
            <a:r>
              <a:rPr lang="en-GB" sz="3800" dirty="0"/>
              <a:t>Acting out of habit</a:t>
            </a:r>
          </a:p>
          <a:p>
            <a:pPr>
              <a:buFontTx/>
              <a:buChar char="-"/>
            </a:pPr>
            <a:r>
              <a:rPr lang="en-GB" sz="3800" dirty="0"/>
              <a:t>Acting according to regulations</a:t>
            </a:r>
          </a:p>
          <a:p>
            <a:pPr>
              <a:buFontTx/>
              <a:buChar char="-"/>
            </a:pPr>
            <a:r>
              <a:rPr lang="en-GB" sz="3800" dirty="0"/>
              <a:t>Orientation according to “consumer satisfaction</a:t>
            </a:r>
            <a:r>
              <a:rPr lang="en-GB" dirty="0"/>
              <a:t>”</a:t>
            </a:r>
          </a:p>
          <a:p>
            <a:pPr>
              <a:buFontTx/>
              <a:buChar char="-"/>
            </a:pPr>
            <a:endParaRPr lang="en-GB" dirty="0"/>
          </a:p>
          <a:p>
            <a:pPr marL="0" indent="0">
              <a:buNone/>
            </a:pPr>
            <a:r>
              <a:rPr lang="en-GB" dirty="0"/>
              <a:t>(</a:t>
            </a:r>
            <a:r>
              <a:rPr lang="en-GB" dirty="0">
                <a:sym typeface="Wingdings"/>
              </a:rPr>
              <a:t> reading suggestion: </a:t>
            </a:r>
            <a:r>
              <a:rPr lang="en-GB" dirty="0"/>
              <a:t>Sarah Banks, Negotiating personal engagement and professional accountability: professional wisdom and ethics work)</a:t>
            </a:r>
          </a:p>
          <a:p>
            <a:pPr marL="0" indent="0">
              <a:buNone/>
            </a:pPr>
            <a:endParaRPr lang="en-GB" dirty="0"/>
          </a:p>
        </p:txBody>
      </p:sp>
    </p:spTree>
    <p:extLst>
      <p:ext uri="{BB962C8B-B14F-4D97-AF65-F5344CB8AC3E}">
        <p14:creationId xmlns:p14="http://schemas.microsoft.com/office/powerpoint/2010/main" val="70008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7C1D-F0FC-4228-A0A6-260EF6836EFF}"/>
              </a:ext>
            </a:extLst>
          </p:cNvPr>
          <p:cNvSpPr>
            <a:spLocks noGrp="1"/>
          </p:cNvSpPr>
          <p:nvPr>
            <p:ph type="title"/>
          </p:nvPr>
        </p:nvSpPr>
        <p:spPr/>
        <p:txBody>
          <a:bodyPr>
            <a:normAutofit fontScale="90000"/>
          </a:bodyPr>
          <a:lstStyle/>
          <a:p>
            <a:r>
              <a:rPr lang="en-GB" dirty="0"/>
              <a:t>Do we live in a “post-factual world”?</a:t>
            </a:r>
          </a:p>
        </p:txBody>
      </p:sp>
      <p:sp>
        <p:nvSpPr>
          <p:cNvPr id="3" name="Content Placeholder 2">
            <a:extLst>
              <a:ext uri="{FF2B5EF4-FFF2-40B4-BE49-F238E27FC236}">
                <a16:creationId xmlns:a16="http://schemas.microsoft.com/office/drawing/2014/main" id="{7CDBDD2B-7803-4802-B322-8355917C1E62}"/>
              </a:ext>
            </a:extLst>
          </p:cNvPr>
          <p:cNvSpPr>
            <a:spLocks noGrp="1"/>
          </p:cNvSpPr>
          <p:nvPr>
            <p:ph idx="1"/>
          </p:nvPr>
        </p:nvSpPr>
        <p:spPr/>
        <p:txBody>
          <a:bodyPr>
            <a:normAutofit/>
          </a:bodyPr>
          <a:lstStyle/>
          <a:p>
            <a:pPr marL="0" indent="0">
              <a:buNone/>
            </a:pPr>
            <a:r>
              <a:rPr lang="en-US" i="1" dirty="0"/>
              <a:t>Fake news is the deliberate presentation of falsehood as fact</a:t>
            </a:r>
            <a:r>
              <a:rPr lang="en-US" dirty="0"/>
              <a:t>.</a:t>
            </a:r>
            <a:endParaRPr lang="en-GB" dirty="0"/>
          </a:p>
          <a:p>
            <a:pPr marL="0" indent="0">
              <a:buNone/>
            </a:pPr>
            <a:endParaRPr lang="en-GB" dirty="0"/>
          </a:p>
          <a:p>
            <a:pPr marL="0" indent="0">
              <a:buNone/>
            </a:pPr>
            <a:r>
              <a:rPr lang="en-GB" dirty="0"/>
              <a:t>Read Article </a:t>
            </a:r>
            <a:r>
              <a:rPr lang="en-GB" dirty="0">
                <a:hlinkClick r:id="rId2"/>
              </a:rPr>
              <a:t>http://theconversation.com/post-truth-politics-and-why-the-antidote-isnt-simply-fact-checking-and-truth-87364</a:t>
            </a:r>
            <a:endParaRPr lang="en-GB" dirty="0"/>
          </a:p>
          <a:p>
            <a:pPr marL="0" indent="0">
              <a:buNone/>
            </a:pPr>
            <a:endParaRPr lang="en-GB" dirty="0"/>
          </a:p>
          <a:p>
            <a:pPr marL="0" indent="0">
              <a:buNone/>
            </a:pPr>
            <a:endParaRPr lang="en-GB" i="1" dirty="0"/>
          </a:p>
        </p:txBody>
      </p:sp>
    </p:spTree>
    <p:extLst>
      <p:ext uri="{BB962C8B-B14F-4D97-AF65-F5344CB8AC3E}">
        <p14:creationId xmlns:p14="http://schemas.microsoft.com/office/powerpoint/2010/main" val="2800445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EC8F-B9C0-4189-A210-E9B665B27041}"/>
              </a:ext>
            </a:extLst>
          </p:cNvPr>
          <p:cNvSpPr>
            <a:spLocks noGrp="1"/>
          </p:cNvSpPr>
          <p:nvPr>
            <p:ph type="title"/>
          </p:nvPr>
        </p:nvSpPr>
        <p:spPr>
          <a:xfrm>
            <a:off x="457200" y="505547"/>
            <a:ext cx="8229600" cy="1143000"/>
          </a:xfrm>
        </p:spPr>
        <p:txBody>
          <a:bodyPr>
            <a:normAutofit fontScale="90000"/>
          </a:bodyPr>
          <a:lstStyle/>
          <a:p>
            <a:r>
              <a:rPr lang="de-AT" dirty="0" err="1"/>
              <a:t>Importance</a:t>
            </a:r>
            <a:r>
              <a:rPr lang="de-AT" dirty="0"/>
              <a:t> </a:t>
            </a:r>
            <a:r>
              <a:rPr lang="de-AT" dirty="0" err="1"/>
              <a:t>of</a:t>
            </a:r>
            <a:r>
              <a:rPr lang="de-AT" dirty="0"/>
              <a:t> </a:t>
            </a:r>
            <a:r>
              <a:rPr lang="de-AT" dirty="0" err="1"/>
              <a:t>starting</a:t>
            </a:r>
            <a:r>
              <a:rPr lang="de-AT" dirty="0"/>
              <a:t> </a:t>
            </a:r>
            <a:r>
              <a:rPr lang="de-AT" dirty="0" err="1"/>
              <a:t>with</a:t>
            </a:r>
            <a:br>
              <a:rPr lang="de-AT" dirty="0"/>
            </a:br>
            <a:r>
              <a:rPr lang="de-AT" dirty="0"/>
              <a:t>a </a:t>
            </a:r>
            <a:r>
              <a:rPr lang="de-AT" dirty="0" err="1"/>
              <a:t>research</a:t>
            </a:r>
            <a:r>
              <a:rPr lang="de-AT" dirty="0"/>
              <a:t> </a:t>
            </a:r>
            <a:r>
              <a:rPr lang="de-AT" dirty="0" err="1"/>
              <a:t>question</a:t>
            </a:r>
            <a:r>
              <a:rPr lang="de-AT" dirty="0"/>
              <a:t> </a:t>
            </a:r>
            <a:r>
              <a:rPr lang="de-AT" dirty="0" err="1"/>
              <a:t>or</a:t>
            </a:r>
            <a:r>
              <a:rPr lang="de-AT" dirty="0"/>
              <a:t> </a:t>
            </a:r>
            <a:r>
              <a:rPr lang="de-AT" dirty="0" err="1"/>
              <a:t>hypothesis</a:t>
            </a:r>
            <a:r>
              <a:rPr lang="de-AT" dirty="0"/>
              <a:t> </a:t>
            </a:r>
            <a:br>
              <a:rPr lang="de-AT" dirty="0"/>
            </a:br>
            <a:r>
              <a:rPr lang="de-AT" dirty="0"/>
              <a:t>(in </a:t>
            </a:r>
            <a:r>
              <a:rPr lang="de-AT" dirty="0" err="1"/>
              <a:t>research</a:t>
            </a:r>
            <a:r>
              <a:rPr lang="de-AT" dirty="0"/>
              <a:t> </a:t>
            </a:r>
            <a:r>
              <a:rPr lang="de-AT" dirty="0" err="1"/>
              <a:t>and</a:t>
            </a:r>
            <a:r>
              <a:rPr lang="de-AT" dirty="0"/>
              <a:t> in </a:t>
            </a:r>
            <a:r>
              <a:rPr lang="de-AT" dirty="0" err="1"/>
              <a:t>diagnosis</a:t>
            </a:r>
            <a:r>
              <a:rPr lang="de-AT" dirty="0"/>
              <a:t>):</a:t>
            </a:r>
            <a:endParaRPr lang="en-US" dirty="0"/>
          </a:p>
        </p:txBody>
      </p:sp>
      <p:sp>
        <p:nvSpPr>
          <p:cNvPr id="3" name="Content Placeholder 2">
            <a:extLst>
              <a:ext uri="{FF2B5EF4-FFF2-40B4-BE49-F238E27FC236}">
                <a16:creationId xmlns:a16="http://schemas.microsoft.com/office/drawing/2014/main" id="{FA54E6BA-305B-40E4-BCE4-BDF67BC6AA30}"/>
              </a:ext>
            </a:extLst>
          </p:cNvPr>
          <p:cNvSpPr>
            <a:spLocks noGrp="1"/>
          </p:cNvSpPr>
          <p:nvPr>
            <p:ph idx="1"/>
          </p:nvPr>
        </p:nvSpPr>
        <p:spPr>
          <a:xfrm>
            <a:off x="608924" y="2827230"/>
            <a:ext cx="7778371" cy="3281594"/>
          </a:xfrm>
        </p:spPr>
        <p:txBody>
          <a:bodyPr>
            <a:normAutofit fontScale="77500" lnSpcReduction="20000"/>
          </a:bodyPr>
          <a:lstStyle/>
          <a:p>
            <a:pPr marL="0" indent="0">
              <a:buNone/>
            </a:pPr>
            <a:r>
              <a:rPr lang="en-US" dirty="0"/>
              <a:t>Both need to focus your study to a clear issue:</a:t>
            </a:r>
          </a:p>
          <a:p>
            <a:pPr marL="0" indent="0">
              <a:buNone/>
            </a:pPr>
            <a:r>
              <a:rPr lang="en-US" dirty="0"/>
              <a:t>	what is it I want to know?</a:t>
            </a:r>
          </a:p>
          <a:p>
            <a:pPr marL="0" indent="0">
              <a:buNone/>
            </a:pPr>
            <a:r>
              <a:rPr lang="en-US" dirty="0"/>
              <a:t>	what should I do now?</a:t>
            </a:r>
          </a:p>
          <a:p>
            <a:pPr marL="0" indent="0">
              <a:buNone/>
            </a:pPr>
            <a:r>
              <a:rPr lang="en-US" dirty="0"/>
              <a:t>	why am I looking for this here?</a:t>
            </a:r>
          </a:p>
          <a:p>
            <a:pPr marL="0" indent="0">
              <a:buNone/>
            </a:pPr>
            <a:endParaRPr lang="en-US" dirty="0"/>
          </a:p>
          <a:p>
            <a:pPr marL="0" indent="0" algn="ctr">
              <a:buNone/>
            </a:pPr>
            <a:r>
              <a:rPr lang="en-US" dirty="0"/>
              <a:t>„proof“: </a:t>
            </a:r>
          </a:p>
          <a:p>
            <a:pPr marL="0" indent="0">
              <a:buNone/>
            </a:pPr>
            <a:r>
              <a:rPr lang="en-US" dirty="0"/>
              <a:t>social science can never prove anything 100%, #</a:t>
            </a:r>
          </a:p>
          <a:p>
            <a:pPr marL="0" indent="0">
              <a:buNone/>
            </a:pPr>
            <a:r>
              <a:rPr lang="en-US" dirty="0"/>
              <a:t>instead: „</a:t>
            </a:r>
            <a:r>
              <a:rPr lang="en-US" i="1" dirty="0"/>
              <a:t>credible substantiations</a:t>
            </a:r>
            <a:r>
              <a:rPr lang="en-US" dirty="0"/>
              <a:t>“</a:t>
            </a:r>
          </a:p>
        </p:txBody>
      </p:sp>
    </p:spTree>
    <p:extLst>
      <p:ext uri="{BB962C8B-B14F-4D97-AF65-F5344CB8AC3E}">
        <p14:creationId xmlns:p14="http://schemas.microsoft.com/office/powerpoint/2010/main" val="392076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419A3-E3FB-480D-BE17-BE7249639EA0}"/>
              </a:ext>
            </a:extLst>
          </p:cNvPr>
          <p:cNvSpPr>
            <a:spLocks noGrp="1"/>
          </p:cNvSpPr>
          <p:nvPr>
            <p:ph type="title"/>
          </p:nvPr>
        </p:nvSpPr>
        <p:spPr/>
        <p:txBody>
          <a:bodyPr/>
          <a:lstStyle/>
          <a:p>
            <a:r>
              <a:rPr lang="de-AT" dirty="0" err="1"/>
              <a:t>trustworthiness</a:t>
            </a:r>
            <a:endParaRPr lang="en-US" dirty="0"/>
          </a:p>
        </p:txBody>
      </p:sp>
      <p:sp>
        <p:nvSpPr>
          <p:cNvPr id="3" name="Content Placeholder 2">
            <a:extLst>
              <a:ext uri="{FF2B5EF4-FFF2-40B4-BE49-F238E27FC236}">
                <a16:creationId xmlns:a16="http://schemas.microsoft.com/office/drawing/2014/main" id="{4F2DC533-E603-478C-B8CF-F2BA4280E24E}"/>
              </a:ext>
            </a:extLst>
          </p:cNvPr>
          <p:cNvSpPr>
            <a:spLocks noGrp="1"/>
          </p:cNvSpPr>
          <p:nvPr>
            <p:ph idx="1"/>
          </p:nvPr>
        </p:nvSpPr>
        <p:spPr/>
        <p:txBody>
          <a:bodyPr>
            <a:normAutofit fontScale="92500" lnSpcReduction="10000"/>
          </a:bodyPr>
          <a:lstStyle/>
          <a:p>
            <a:r>
              <a:rPr lang="en-US" b="1" dirty="0"/>
              <a:t>Credibility</a:t>
            </a:r>
            <a:r>
              <a:rPr lang="en-US" dirty="0"/>
              <a:t> relates to the question “how believable are the findings?”</a:t>
            </a:r>
          </a:p>
          <a:p>
            <a:r>
              <a:rPr lang="en-US" b="1" dirty="0"/>
              <a:t>Confirmability</a:t>
            </a:r>
            <a:r>
              <a:rPr lang="en-US" dirty="0"/>
              <a:t> attempts to show that the findings and the interpretations of the findings do not derive from the imagination of the researchers but are </a:t>
            </a:r>
            <a:r>
              <a:rPr lang="en-US" u="sng" dirty="0"/>
              <a:t>clearly linked to the data</a:t>
            </a:r>
          </a:p>
          <a:p>
            <a:r>
              <a:rPr lang="en-US" b="1" dirty="0"/>
              <a:t>Transferability</a:t>
            </a:r>
            <a:r>
              <a:rPr lang="en-US" dirty="0"/>
              <a:t> (also referred to as </a:t>
            </a:r>
            <a:r>
              <a:rPr lang="en-US" b="1" dirty="0"/>
              <a:t>applicability</a:t>
            </a:r>
            <a:r>
              <a:rPr lang="en-US" dirty="0"/>
              <a:t>) answers the question of “to what degree can the study findings be </a:t>
            </a:r>
            <a:r>
              <a:rPr lang="en-US" u="sng" dirty="0"/>
              <a:t>generalized</a:t>
            </a:r>
            <a:r>
              <a:rPr lang="en-US" dirty="0"/>
              <a:t> or applied to other individuals or groups, contexts, or settings?”</a:t>
            </a:r>
          </a:p>
        </p:txBody>
      </p:sp>
    </p:spTree>
    <p:extLst>
      <p:ext uri="{BB962C8B-B14F-4D97-AF65-F5344CB8AC3E}">
        <p14:creationId xmlns:p14="http://schemas.microsoft.com/office/powerpoint/2010/main" val="182974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b="1" dirty="0"/>
              <a:t>Historical considerations:</a:t>
            </a:r>
            <a:br>
              <a:rPr lang="en-GB" dirty="0"/>
            </a:br>
            <a:r>
              <a:rPr lang="en-GB" dirty="0"/>
              <a:t>“reality” for a European around </a:t>
            </a:r>
            <a:r>
              <a:rPr lang="en-GB" b="1" dirty="0"/>
              <a:t>1600</a:t>
            </a:r>
          </a:p>
        </p:txBody>
      </p:sp>
      <p:sp>
        <p:nvSpPr>
          <p:cNvPr id="3" name="Inhaltsplatzhalter 2"/>
          <p:cNvSpPr>
            <a:spLocks noGrp="1"/>
          </p:cNvSpPr>
          <p:nvPr>
            <p:ph idx="1"/>
          </p:nvPr>
        </p:nvSpPr>
        <p:spPr/>
        <p:txBody>
          <a:bodyPr/>
          <a:lstStyle/>
          <a:p>
            <a:r>
              <a:rPr lang="en-GB" dirty="0"/>
              <a:t>believes in werewolves, witches and the real influence of magic on life</a:t>
            </a:r>
          </a:p>
          <a:p>
            <a:r>
              <a:rPr lang="en-GB" dirty="0"/>
              <a:t>believes ordinary metals can be turned into gold via alchemy</a:t>
            </a:r>
          </a:p>
          <a:p>
            <a:r>
              <a:rPr lang="en-GB" dirty="0"/>
              <a:t>believes comets will bring disaster</a:t>
            </a:r>
          </a:p>
          <a:p>
            <a:r>
              <a:rPr lang="en-GB" dirty="0"/>
              <a:t>believes a rainbow is a sign from God</a:t>
            </a:r>
          </a:p>
          <a:p>
            <a:r>
              <a:rPr lang="en-GB" dirty="0"/>
              <a:t>believes the earth stands still and sun, moon and stars turn around it.</a:t>
            </a:r>
          </a:p>
        </p:txBody>
      </p:sp>
    </p:spTree>
    <p:extLst>
      <p:ext uri="{BB962C8B-B14F-4D97-AF65-F5344CB8AC3E}">
        <p14:creationId xmlns:p14="http://schemas.microsoft.com/office/powerpoint/2010/main" val="154148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an English person of </a:t>
            </a:r>
            <a:r>
              <a:rPr lang="en-GB" b="1" dirty="0"/>
              <a:t>1750</a:t>
            </a:r>
          </a:p>
        </p:txBody>
      </p:sp>
      <p:sp>
        <p:nvSpPr>
          <p:cNvPr id="3" name="Inhaltsplatzhalter 2"/>
          <p:cNvSpPr>
            <a:spLocks noGrp="1"/>
          </p:cNvSpPr>
          <p:nvPr>
            <p:ph idx="1"/>
          </p:nvPr>
        </p:nvSpPr>
        <p:spPr/>
        <p:txBody>
          <a:bodyPr/>
          <a:lstStyle/>
          <a:p>
            <a:r>
              <a:rPr lang="en-GB" dirty="0"/>
              <a:t>has looked through a telescope or microscope</a:t>
            </a:r>
          </a:p>
          <a:p>
            <a:r>
              <a:rPr lang="en-GB" dirty="0"/>
              <a:t>knows no educated person who believes in witches, alchemy or unicorns</a:t>
            </a:r>
          </a:p>
          <a:p>
            <a:r>
              <a:rPr lang="en-GB" dirty="0"/>
              <a:t>knows that earth goes around the sun, rainbows are produced by refracted light</a:t>
            </a:r>
          </a:p>
          <a:p>
            <a:r>
              <a:rPr lang="en-GB" dirty="0"/>
              <a:t>has seen a steam engine at work</a:t>
            </a:r>
          </a:p>
          <a:p>
            <a:pPr marL="0" indent="0">
              <a:buNone/>
            </a:pPr>
            <a:endParaRPr lang="en-GB" dirty="0"/>
          </a:p>
          <a:p>
            <a:pPr marL="0" indent="0">
              <a:buNone/>
            </a:pPr>
            <a:r>
              <a:rPr lang="en-GB" b="1" i="1" dirty="0"/>
              <a:t>What has happened in those decades between?</a:t>
            </a:r>
          </a:p>
          <a:p>
            <a:endParaRPr lang="en-GB" dirty="0"/>
          </a:p>
        </p:txBody>
      </p:sp>
    </p:spTree>
    <p:extLst>
      <p:ext uri="{BB962C8B-B14F-4D97-AF65-F5344CB8AC3E}">
        <p14:creationId xmlns:p14="http://schemas.microsoft.com/office/powerpoint/2010/main" val="47369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D53A0-8132-4D3C-AB38-D7E3404EF10A}"/>
              </a:ext>
            </a:extLst>
          </p:cNvPr>
          <p:cNvSpPr>
            <a:spLocks noGrp="1"/>
          </p:cNvSpPr>
          <p:nvPr>
            <p:ph type="title"/>
          </p:nvPr>
        </p:nvSpPr>
        <p:spPr/>
        <p:txBody>
          <a:bodyPr>
            <a:normAutofit fontScale="90000"/>
          </a:bodyPr>
          <a:lstStyle/>
          <a:p>
            <a:r>
              <a:rPr lang="en-GB" dirty="0"/>
              <a:t>What would make you believe that UFOs exist?</a:t>
            </a:r>
          </a:p>
        </p:txBody>
      </p:sp>
      <p:pic>
        <p:nvPicPr>
          <p:cNvPr id="2050" name="Picture 2" descr="Image result for ufo news">
            <a:extLst>
              <a:ext uri="{FF2B5EF4-FFF2-40B4-BE49-F238E27FC236}">
                <a16:creationId xmlns:a16="http://schemas.microsoft.com/office/drawing/2014/main" id="{BB66D563-C841-4728-8F6A-42560D8115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258" y="1944548"/>
            <a:ext cx="4749478" cy="31605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942209F-D795-4FBA-AC2D-A18E68D02736}"/>
              </a:ext>
            </a:extLst>
          </p:cNvPr>
          <p:cNvSpPr txBox="1"/>
          <p:nvPr/>
        </p:nvSpPr>
        <p:spPr>
          <a:xfrm>
            <a:off x="5324355" y="1944548"/>
            <a:ext cx="3507130" cy="2677656"/>
          </a:xfrm>
          <a:prstGeom prst="rect">
            <a:avLst/>
          </a:prstGeom>
          <a:noFill/>
        </p:spPr>
        <p:txBody>
          <a:bodyPr wrap="square" rtlCol="0">
            <a:spAutoFit/>
          </a:bodyPr>
          <a:lstStyle/>
          <a:p>
            <a:r>
              <a:rPr lang="en-GB" sz="2400" dirty="0"/>
              <a:t>List by what criteria you would assess “evidence”:</a:t>
            </a:r>
          </a:p>
          <a:p>
            <a:pPr marL="342900" indent="-342900">
              <a:buFont typeface="Arial" panose="020B0604020202020204" pitchFamily="34" charset="0"/>
              <a:buChar char="•"/>
            </a:pPr>
            <a:r>
              <a:rPr lang="en-GB" sz="2400" dirty="0"/>
              <a:t>Eye witness</a:t>
            </a:r>
          </a:p>
          <a:p>
            <a:pPr marL="285750" indent="-285750">
              <a:buFont typeface="Arial" panose="020B0604020202020204" pitchFamily="34" charset="0"/>
              <a:buChar char="•"/>
            </a:pPr>
            <a:r>
              <a:rPr lang="en-GB" sz="2400" dirty="0"/>
              <a:t>Photograph</a:t>
            </a:r>
          </a:p>
          <a:p>
            <a:pPr marL="285750" indent="-285750">
              <a:buFont typeface="Arial" panose="020B0604020202020204" pitchFamily="34" charset="0"/>
              <a:buChar char="•"/>
            </a:pPr>
            <a:r>
              <a:rPr lang="en-GB" sz="2400" dirty="0"/>
              <a:t>Instrumental reading</a:t>
            </a:r>
          </a:p>
          <a:p>
            <a:pPr marL="285750" indent="-285750">
              <a:buFont typeface="Arial" panose="020B0604020202020204" pitchFamily="34" charset="0"/>
              <a:buChar char="•"/>
            </a:pPr>
            <a:r>
              <a:rPr lang="en-GB" sz="2400" dirty="0"/>
              <a:t>Personal encounter</a:t>
            </a:r>
          </a:p>
          <a:p>
            <a:pPr marL="285750" indent="-285750">
              <a:buFont typeface="Arial" panose="020B0604020202020204" pitchFamily="34" charset="0"/>
              <a:buChar char="•"/>
            </a:pPr>
            <a:r>
              <a:rPr lang="en-GB" sz="2400" dirty="0"/>
              <a:t>...</a:t>
            </a:r>
            <a:endParaRPr lang="en-GB" dirty="0"/>
          </a:p>
        </p:txBody>
      </p:sp>
    </p:spTree>
    <p:extLst>
      <p:ext uri="{BB962C8B-B14F-4D97-AF65-F5344CB8AC3E}">
        <p14:creationId xmlns:p14="http://schemas.microsoft.com/office/powerpoint/2010/main" val="245406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3"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grpId="3"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grpId="3"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grpId="3"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3"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par>
                                <p:cTn id="37" presetID="1" presetClass="entr" presetSubtype="0" fill="hold" grpId="3"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E1169-0915-45AB-974A-8EF1A4DE148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1076462-6EF4-40BA-9F8B-C95EB06C987E}"/>
              </a:ext>
            </a:extLst>
          </p:cNvPr>
          <p:cNvSpPr>
            <a:spLocks noGrp="1"/>
          </p:cNvSpPr>
          <p:nvPr>
            <p:ph idx="1"/>
          </p:nvPr>
        </p:nvSpPr>
        <p:spPr/>
        <p:txBody>
          <a:bodyPr/>
          <a:lstStyle/>
          <a:p>
            <a:endParaRPr lang="de-AT" dirty="0"/>
          </a:p>
          <a:p>
            <a:pPr marL="0" indent="0" algn="ctr">
              <a:buNone/>
            </a:pPr>
            <a:r>
              <a:rPr lang="en-GB" sz="4800" dirty="0"/>
              <a:t>Pause for questions </a:t>
            </a:r>
          </a:p>
          <a:p>
            <a:pPr marL="0" indent="0" algn="ctr">
              <a:buNone/>
            </a:pPr>
            <a:r>
              <a:rPr lang="en-GB" sz="4800" dirty="0"/>
              <a:t>on topics so far</a:t>
            </a:r>
          </a:p>
        </p:txBody>
      </p:sp>
    </p:spTree>
    <p:extLst>
      <p:ext uri="{BB962C8B-B14F-4D97-AF65-F5344CB8AC3E}">
        <p14:creationId xmlns:p14="http://schemas.microsoft.com/office/powerpoint/2010/main" val="2924050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47AB3-FB6A-4620-9921-D8F910ACC18E}"/>
              </a:ext>
            </a:extLst>
          </p:cNvPr>
          <p:cNvSpPr>
            <a:spLocks noGrp="1"/>
          </p:cNvSpPr>
          <p:nvPr>
            <p:ph type="title"/>
          </p:nvPr>
        </p:nvSpPr>
        <p:spPr/>
        <p:txBody>
          <a:bodyPr>
            <a:normAutofit fontScale="90000"/>
          </a:bodyPr>
          <a:lstStyle/>
          <a:p>
            <a:r>
              <a:rPr lang="en-GB" dirty="0"/>
              <a:t>What philosophical influences shaped our modern (sceptical) mind?</a:t>
            </a:r>
          </a:p>
        </p:txBody>
      </p:sp>
      <p:pic>
        <p:nvPicPr>
          <p:cNvPr id="3074" name="Picture 2" descr="Image result for immanuel kant kÃ¶nigsberg">
            <a:extLst>
              <a:ext uri="{FF2B5EF4-FFF2-40B4-BE49-F238E27FC236}">
                <a16:creationId xmlns:a16="http://schemas.microsoft.com/office/drawing/2014/main" id="{626FEE52-881A-46EB-87E0-C2CE8D0260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5116" y="2205037"/>
            <a:ext cx="186690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newton">
            <a:extLst>
              <a:ext uri="{FF2B5EF4-FFF2-40B4-BE49-F238E27FC236}">
                <a16:creationId xmlns:a16="http://schemas.microsoft.com/office/drawing/2014/main" id="{DB3E8B5C-2CE3-452D-8097-97FBEB675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91" y="2353276"/>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nietzsche">
            <a:extLst>
              <a:ext uri="{FF2B5EF4-FFF2-40B4-BE49-F238E27FC236}">
                <a16:creationId xmlns:a16="http://schemas.microsoft.com/office/drawing/2014/main" id="{CB559258-EE1A-4A30-A853-2D66BC576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5466" y="2205037"/>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644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ChangeArrowheads="1"/>
          </p:cNvSpPr>
          <p:nvPr/>
        </p:nvSpPr>
        <p:spPr bwMode="auto">
          <a:xfrm>
            <a:off x="849313" y="665163"/>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charset="0"/>
              </a:defRPr>
            </a:lvl1pPr>
            <a:lvl2pPr algn="l">
              <a:defRPr sz="3900" b="1">
                <a:solidFill>
                  <a:schemeClr val="tx2"/>
                </a:solidFill>
                <a:latin typeface="Arial" charset="0"/>
              </a:defRPr>
            </a:lvl2pPr>
            <a:lvl3pPr algn="l">
              <a:defRPr sz="3900" b="1">
                <a:solidFill>
                  <a:schemeClr val="tx2"/>
                </a:solidFill>
                <a:latin typeface="Arial" charset="0"/>
              </a:defRPr>
            </a:lvl3pPr>
            <a:lvl4pPr algn="l">
              <a:defRPr sz="3900" b="1">
                <a:solidFill>
                  <a:schemeClr val="tx2"/>
                </a:solidFill>
                <a:latin typeface="Arial" charset="0"/>
              </a:defRPr>
            </a:lvl4pPr>
            <a:lvl5pPr algn="l">
              <a:defRPr sz="3900" b="1">
                <a:solidFill>
                  <a:schemeClr val="tx2"/>
                </a:solidFill>
                <a:latin typeface="Arial" charset="0"/>
              </a:defRPr>
            </a:lvl5pPr>
            <a:lvl6pPr marL="457200" fontAlgn="base">
              <a:spcBef>
                <a:spcPct val="0"/>
              </a:spcBef>
              <a:spcAft>
                <a:spcPct val="0"/>
              </a:spcAft>
              <a:defRPr sz="3900" b="1">
                <a:solidFill>
                  <a:schemeClr val="tx2"/>
                </a:solidFill>
                <a:latin typeface="Arial" charset="0"/>
              </a:defRPr>
            </a:lvl6pPr>
            <a:lvl7pPr marL="914400" fontAlgn="base">
              <a:spcBef>
                <a:spcPct val="0"/>
              </a:spcBef>
              <a:spcAft>
                <a:spcPct val="0"/>
              </a:spcAft>
              <a:defRPr sz="3900" b="1">
                <a:solidFill>
                  <a:schemeClr val="tx2"/>
                </a:solidFill>
                <a:latin typeface="Arial" charset="0"/>
              </a:defRPr>
            </a:lvl7pPr>
            <a:lvl8pPr marL="1371600" fontAlgn="base">
              <a:spcBef>
                <a:spcPct val="0"/>
              </a:spcBef>
              <a:spcAft>
                <a:spcPct val="0"/>
              </a:spcAft>
              <a:defRPr sz="3900" b="1">
                <a:solidFill>
                  <a:schemeClr val="tx2"/>
                </a:solidFill>
                <a:latin typeface="Arial" charset="0"/>
              </a:defRPr>
            </a:lvl8pPr>
            <a:lvl9pPr marL="1828800" fontAlgn="base">
              <a:spcBef>
                <a:spcPct val="0"/>
              </a:spcBef>
              <a:spcAft>
                <a:spcPct val="0"/>
              </a:spcAft>
              <a:defRPr sz="3900" b="1">
                <a:solidFill>
                  <a:schemeClr val="tx2"/>
                </a:solidFill>
                <a:latin typeface="Arial" charset="0"/>
              </a:defRPr>
            </a:lvl9pPr>
          </a:lstStyle>
          <a:p>
            <a:r>
              <a:rPr lang="en-US" altLang="x-none" sz="3000" dirty="0">
                <a:solidFill>
                  <a:schemeClr val="tx1"/>
                </a:solidFill>
              </a:rPr>
              <a:t>The Scientific Revolution</a:t>
            </a:r>
          </a:p>
        </p:txBody>
      </p:sp>
      <p:sp>
        <p:nvSpPr>
          <p:cNvPr id="294917" name="Text Box 5"/>
          <p:cNvSpPr txBox="1">
            <a:spLocks noChangeArrowheads="1"/>
          </p:cNvSpPr>
          <p:nvPr/>
        </p:nvSpPr>
        <p:spPr bwMode="auto">
          <a:xfrm>
            <a:off x="684213" y="1763713"/>
            <a:ext cx="3660775"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Clr>
                <a:srgbClr val="808000"/>
              </a:buClr>
              <a:buFont typeface="Wingdings" charset="2"/>
              <a:buChar char="q"/>
            </a:pPr>
            <a:r>
              <a:rPr lang="en-US" altLang="x-none" u="sng" dirty="0">
                <a:sym typeface="Wingdings" charset="2"/>
              </a:rPr>
              <a:t>12</a:t>
            </a:r>
            <a:r>
              <a:rPr lang="en-US" altLang="x-none" u="sng" baseline="30000" dirty="0">
                <a:sym typeface="Wingdings" charset="2"/>
              </a:rPr>
              <a:t>th</a:t>
            </a:r>
            <a:r>
              <a:rPr lang="en-US" altLang="x-none" u="sng" dirty="0">
                <a:sym typeface="Wingdings" charset="2"/>
              </a:rPr>
              <a:t> and 13</a:t>
            </a:r>
            <a:r>
              <a:rPr lang="en-US" altLang="x-none" u="sng" baseline="30000" dirty="0">
                <a:sym typeface="Wingdings" charset="2"/>
              </a:rPr>
              <a:t>th</a:t>
            </a:r>
            <a:r>
              <a:rPr lang="en-US" altLang="x-none" u="sng" dirty="0">
                <a:sym typeface="Wingdings" charset="2"/>
              </a:rPr>
              <a:t> centuries</a:t>
            </a:r>
          </a:p>
          <a:p>
            <a:pPr>
              <a:spcBef>
                <a:spcPct val="50000"/>
              </a:spcBef>
              <a:buClr>
                <a:srgbClr val="808000"/>
              </a:buClr>
              <a:buFont typeface="Wingdings" charset="2"/>
              <a:buChar char="q"/>
            </a:pPr>
            <a:r>
              <a:rPr lang="en-US" altLang="x-none" dirty="0">
                <a:sym typeface="Wingdings" charset="2"/>
              </a:rPr>
              <a:t>The Renaissance</a:t>
            </a:r>
          </a:p>
          <a:p>
            <a:pPr>
              <a:spcBef>
                <a:spcPct val="50000"/>
              </a:spcBef>
              <a:buClr>
                <a:srgbClr val="808000"/>
              </a:buClr>
              <a:buFont typeface="Wingdings" charset="2"/>
              <a:buChar char="q"/>
            </a:pPr>
            <a:r>
              <a:rPr lang="en-US" altLang="x-none" u="sng" dirty="0">
                <a:sym typeface="Wingdings" charset="2"/>
              </a:rPr>
              <a:t>1500s</a:t>
            </a:r>
            <a:br>
              <a:rPr lang="en-US" altLang="x-none" u="sng" dirty="0">
                <a:sym typeface="Wingdings" charset="2"/>
              </a:rPr>
            </a:br>
            <a:r>
              <a:rPr lang="en-US" altLang="x-none" dirty="0">
                <a:sym typeface="Wingdings" charset="2"/>
              </a:rPr>
              <a:t>Scientific Revolution</a:t>
            </a:r>
          </a:p>
          <a:p>
            <a:pPr>
              <a:spcBef>
                <a:spcPct val="50000"/>
              </a:spcBef>
              <a:buClr>
                <a:srgbClr val="808000"/>
              </a:buClr>
              <a:buFont typeface="Wingdings" charset="2"/>
              <a:buChar char="q"/>
            </a:pPr>
            <a:r>
              <a:rPr lang="en-US" altLang="x-none" dirty="0">
                <a:sym typeface="Wingdings" charset="2"/>
              </a:rPr>
              <a:t>Publication of Archimedes (287-212 BC)</a:t>
            </a:r>
          </a:p>
          <a:p>
            <a:pPr>
              <a:spcBef>
                <a:spcPct val="50000"/>
              </a:spcBef>
              <a:buClr>
                <a:srgbClr val="808000"/>
              </a:buClr>
              <a:buFont typeface="Wingdings" charset="2"/>
              <a:buChar char="q"/>
            </a:pPr>
            <a:r>
              <a:rPr lang="en-US" altLang="x-none" dirty="0">
                <a:sym typeface="Wingdings" charset="2"/>
              </a:rPr>
              <a:t>Copernicus (1473-1543)</a:t>
            </a:r>
            <a:br>
              <a:rPr lang="en-US" altLang="x-none" dirty="0">
                <a:sym typeface="Wingdings" charset="2"/>
              </a:rPr>
            </a:br>
            <a:r>
              <a:rPr lang="en-US" altLang="x-none" dirty="0">
                <a:sym typeface="Wingdings" charset="2"/>
              </a:rPr>
              <a:t>A heliocentric system</a:t>
            </a:r>
          </a:p>
          <a:p>
            <a:pPr>
              <a:spcBef>
                <a:spcPct val="50000"/>
              </a:spcBef>
              <a:buClr>
                <a:srgbClr val="808000"/>
              </a:buClr>
              <a:buFont typeface="Wingdings" charset="2"/>
              <a:buChar char="q"/>
            </a:pPr>
            <a:r>
              <a:rPr lang="en-US" altLang="x-none" dirty="0">
                <a:sym typeface="Wingdings" charset="2"/>
              </a:rPr>
              <a:t>Vesalius (1514-1564)</a:t>
            </a:r>
            <a:br>
              <a:rPr lang="en-US" altLang="x-none" dirty="0">
                <a:sym typeface="Wingdings" charset="2"/>
              </a:rPr>
            </a:br>
            <a:r>
              <a:rPr lang="en-US" altLang="x-none" dirty="0">
                <a:sym typeface="Wingdings" charset="2"/>
              </a:rPr>
              <a:t>Published work on dissections replaces Galen (129-200AD)</a:t>
            </a:r>
          </a:p>
        </p:txBody>
      </p:sp>
      <p:sp>
        <p:nvSpPr>
          <p:cNvPr id="294918" name="Text Box 6"/>
          <p:cNvSpPr txBox="1">
            <a:spLocks noChangeArrowheads="1"/>
          </p:cNvSpPr>
          <p:nvPr/>
        </p:nvSpPr>
        <p:spPr bwMode="auto">
          <a:xfrm>
            <a:off x="441325" y="5326063"/>
            <a:ext cx="8196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endParaRPr lang="en-US" altLang="x-none"/>
          </a:p>
        </p:txBody>
      </p:sp>
      <p:pic>
        <p:nvPicPr>
          <p:cNvPr id="294920" name="Picture 8" descr="rafae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8138"/>
            <a:ext cx="3602038" cy="2408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4921" name="Text Box 9"/>
          <p:cNvSpPr txBox="1">
            <a:spLocks noChangeArrowheads="1"/>
          </p:cNvSpPr>
          <p:nvPr/>
        </p:nvSpPr>
        <p:spPr bwMode="auto">
          <a:xfrm rot="5400000">
            <a:off x="4042568" y="1837532"/>
            <a:ext cx="8302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x-none" sz="900" b="0">
                <a:solidFill>
                  <a:srgbClr val="969696"/>
                </a:solidFill>
                <a:latin typeface="Verdana" charset="0"/>
              </a:rPr>
              <a:t>Wikipedia</a:t>
            </a:r>
          </a:p>
        </p:txBody>
      </p:sp>
      <p:pic>
        <p:nvPicPr>
          <p:cNvPr id="294922" name="Picture 10" descr="copernic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111625"/>
            <a:ext cx="1417638" cy="1882775"/>
          </a:xfrm>
          <a:prstGeom prst="rect">
            <a:avLst/>
          </a:prstGeom>
          <a:noFill/>
          <a:extLst>
            <a:ext uri="{909E8E84-426E-40DD-AFC4-6F175D3DCCD1}">
              <a14:hiddenFill xmlns:a14="http://schemas.microsoft.com/office/drawing/2010/main">
                <a:solidFill>
                  <a:srgbClr val="FFFFFF"/>
                </a:solidFill>
              </a14:hiddenFill>
            </a:ext>
          </a:extLst>
        </p:spPr>
      </p:pic>
      <p:sp>
        <p:nvSpPr>
          <p:cNvPr id="294928" name="Text Box 16"/>
          <p:cNvSpPr txBox="1">
            <a:spLocks noChangeArrowheads="1"/>
          </p:cNvSpPr>
          <p:nvPr/>
        </p:nvSpPr>
        <p:spPr bwMode="auto">
          <a:xfrm rot="5400000">
            <a:off x="3551238" y="4835525"/>
            <a:ext cx="1816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x-none" sz="900" b="0">
                <a:solidFill>
                  <a:srgbClr val="969696"/>
                </a:solidFill>
                <a:latin typeface="Verdana" charset="0"/>
              </a:rPr>
              <a:t>Wikipedia: Copernicus</a:t>
            </a:r>
          </a:p>
        </p:txBody>
      </p:sp>
      <p:pic>
        <p:nvPicPr>
          <p:cNvPr id="294929" name="Picture 17" descr="432px-Vesalius_Fabrica_portra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0663" y="4111625"/>
            <a:ext cx="1644650" cy="2286000"/>
          </a:xfrm>
          <a:prstGeom prst="rect">
            <a:avLst/>
          </a:prstGeom>
          <a:noFill/>
          <a:extLst>
            <a:ext uri="{909E8E84-426E-40DD-AFC4-6F175D3DCCD1}">
              <a14:hiddenFill xmlns:a14="http://schemas.microsoft.com/office/drawing/2010/main">
                <a:solidFill>
                  <a:srgbClr val="FFFFFF"/>
                </a:solidFill>
              </a14:hiddenFill>
            </a:ext>
          </a:extLst>
        </p:spPr>
      </p:pic>
      <p:sp>
        <p:nvSpPr>
          <p:cNvPr id="294930" name="Text Box 18"/>
          <p:cNvSpPr txBox="1">
            <a:spLocks noChangeArrowheads="1"/>
          </p:cNvSpPr>
          <p:nvPr/>
        </p:nvSpPr>
        <p:spPr bwMode="auto">
          <a:xfrm rot="5400000">
            <a:off x="5558631" y="4793457"/>
            <a:ext cx="17446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x-none" sz="900" b="0">
                <a:solidFill>
                  <a:srgbClr val="969696"/>
                </a:solidFill>
                <a:latin typeface="Verdana" charset="0"/>
              </a:rPr>
              <a:t>Wikipedia: Vesalius</a:t>
            </a:r>
          </a:p>
        </p:txBody>
      </p:sp>
      <p:sp>
        <p:nvSpPr>
          <p:cNvPr id="294931" name="Rectangle 19"/>
          <p:cNvSpPr>
            <a:spLocks noGrp="1" noChangeArrowheads="1"/>
          </p:cNvSpPr>
          <p:nvPr>
            <p:ph type="title"/>
          </p:nvPr>
        </p:nvSpPr>
        <p:spPr bwMode="auto">
          <a:xfrm>
            <a:off x="457200" y="-1579563"/>
            <a:ext cx="8229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r>
              <a:rPr lang="en-US" altLang="x-none"/>
              <a:t>The Scientific Revolution</a:t>
            </a:r>
          </a:p>
        </p:txBody>
      </p:sp>
    </p:spTree>
    <p:extLst>
      <p:ext uri="{BB962C8B-B14F-4D97-AF65-F5344CB8AC3E}">
        <p14:creationId xmlns:p14="http://schemas.microsoft.com/office/powerpoint/2010/main" val="565916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4917">
                                            <p:txEl>
                                              <p:pRg st="0" end="0"/>
                                            </p:txEl>
                                          </p:spTgt>
                                        </p:tgtEl>
                                        <p:attrNameLst>
                                          <p:attrName>style.visibility</p:attrName>
                                        </p:attrNameLst>
                                      </p:cBhvr>
                                      <p:to>
                                        <p:strVal val="visible"/>
                                      </p:to>
                                    </p:set>
                                    <p:animEffect transition="in" filter="dissolve">
                                      <p:cBhvr>
                                        <p:cTn id="7" dur="500"/>
                                        <p:tgtEl>
                                          <p:spTgt spid="294917">
                                            <p:txEl>
                                              <p:pRg st="0" end="0"/>
                                            </p:txEl>
                                          </p:spTgt>
                                        </p:tgtEl>
                                      </p:cBhvr>
                                    </p:animEffect>
                                  </p:childTnLst>
                                  <p:subTnLst>
                                    <p:animClr clrSpc="rgb" dir="cw">
                                      <p:cBhvr override="childStyle">
                                        <p:cTn dur="1" fill="hold" display="0" masterRel="nextClick" afterEffect="1"/>
                                        <p:tgtEl>
                                          <p:spTgt spid="294917">
                                            <p:txEl>
                                              <p:pRg st="0" end="0"/>
                                            </p:txEl>
                                          </p:spTgt>
                                        </p:tgtEl>
                                        <p:attrNameLst>
                                          <p:attrName>ppt_c</p:attrName>
                                        </p:attrNameLst>
                                      </p:cBhvr>
                                      <p:to>
                                        <a:srgbClr val="969696"/>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4917">
                                            <p:txEl>
                                              <p:pRg st="1" end="1"/>
                                            </p:txEl>
                                          </p:spTgt>
                                        </p:tgtEl>
                                        <p:attrNameLst>
                                          <p:attrName>style.visibility</p:attrName>
                                        </p:attrNameLst>
                                      </p:cBhvr>
                                      <p:to>
                                        <p:strVal val="visible"/>
                                      </p:to>
                                    </p:set>
                                    <p:animEffect transition="in" filter="dissolve">
                                      <p:cBhvr>
                                        <p:cTn id="12" dur="500"/>
                                        <p:tgtEl>
                                          <p:spTgt spid="294917">
                                            <p:txEl>
                                              <p:pRg st="1" end="1"/>
                                            </p:txEl>
                                          </p:spTgt>
                                        </p:tgtEl>
                                      </p:cBhvr>
                                    </p:animEffect>
                                  </p:childTnLst>
                                  <p:subTnLst>
                                    <p:animClr clrSpc="rgb" dir="cw">
                                      <p:cBhvr override="childStyle">
                                        <p:cTn dur="1" fill="hold" display="0" masterRel="nextClick" afterEffect="1"/>
                                        <p:tgtEl>
                                          <p:spTgt spid="294917">
                                            <p:txEl>
                                              <p:pRg st="1" end="1"/>
                                            </p:txEl>
                                          </p:spTgt>
                                        </p:tgtEl>
                                        <p:attrNameLst>
                                          <p:attrName>ppt_c</p:attrName>
                                        </p:attrNameLst>
                                      </p:cBhvr>
                                      <p:to>
                                        <a:srgbClr val="969696"/>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94917">
                                            <p:txEl>
                                              <p:pRg st="2" end="2"/>
                                            </p:txEl>
                                          </p:spTgt>
                                        </p:tgtEl>
                                        <p:attrNameLst>
                                          <p:attrName>style.visibility</p:attrName>
                                        </p:attrNameLst>
                                      </p:cBhvr>
                                      <p:to>
                                        <p:strVal val="visible"/>
                                      </p:to>
                                    </p:set>
                                    <p:animEffect transition="in" filter="dissolve">
                                      <p:cBhvr>
                                        <p:cTn id="17" dur="500"/>
                                        <p:tgtEl>
                                          <p:spTgt spid="294917">
                                            <p:txEl>
                                              <p:pRg st="2" end="2"/>
                                            </p:txEl>
                                          </p:spTgt>
                                        </p:tgtEl>
                                      </p:cBhvr>
                                    </p:animEffect>
                                  </p:childTnLst>
                                  <p:subTnLst>
                                    <p:animClr clrSpc="rgb" dir="cw">
                                      <p:cBhvr override="childStyle">
                                        <p:cTn dur="1" fill="hold" display="0" masterRel="nextClick" afterEffect="1"/>
                                        <p:tgtEl>
                                          <p:spTgt spid="294917">
                                            <p:txEl>
                                              <p:pRg st="2" end="2"/>
                                            </p:txEl>
                                          </p:spTgt>
                                        </p:tgtEl>
                                        <p:attrNameLst>
                                          <p:attrName>ppt_c</p:attrName>
                                        </p:attrNameLst>
                                      </p:cBhvr>
                                      <p:to>
                                        <a:srgbClr val="969696"/>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94917">
                                            <p:txEl>
                                              <p:pRg st="3" end="3"/>
                                            </p:txEl>
                                          </p:spTgt>
                                        </p:tgtEl>
                                        <p:attrNameLst>
                                          <p:attrName>style.visibility</p:attrName>
                                        </p:attrNameLst>
                                      </p:cBhvr>
                                      <p:to>
                                        <p:strVal val="visible"/>
                                      </p:to>
                                    </p:set>
                                    <p:animEffect transition="in" filter="dissolve">
                                      <p:cBhvr>
                                        <p:cTn id="22" dur="500"/>
                                        <p:tgtEl>
                                          <p:spTgt spid="294917">
                                            <p:txEl>
                                              <p:pRg st="3" end="3"/>
                                            </p:txEl>
                                          </p:spTgt>
                                        </p:tgtEl>
                                      </p:cBhvr>
                                    </p:animEffect>
                                  </p:childTnLst>
                                  <p:subTnLst>
                                    <p:animClr clrSpc="rgb" dir="cw">
                                      <p:cBhvr override="childStyle">
                                        <p:cTn dur="1" fill="hold" display="0" masterRel="nextClick" afterEffect="1"/>
                                        <p:tgtEl>
                                          <p:spTgt spid="294917">
                                            <p:txEl>
                                              <p:pRg st="3" end="3"/>
                                            </p:txEl>
                                          </p:spTgt>
                                        </p:tgtEl>
                                        <p:attrNameLst>
                                          <p:attrName>ppt_c</p:attrName>
                                        </p:attrNameLst>
                                      </p:cBhvr>
                                      <p:to>
                                        <a:srgbClr val="969696"/>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94917">
                                            <p:txEl>
                                              <p:pRg st="4" end="4"/>
                                            </p:txEl>
                                          </p:spTgt>
                                        </p:tgtEl>
                                        <p:attrNameLst>
                                          <p:attrName>style.visibility</p:attrName>
                                        </p:attrNameLst>
                                      </p:cBhvr>
                                      <p:to>
                                        <p:strVal val="visible"/>
                                      </p:to>
                                    </p:set>
                                    <p:animEffect transition="in" filter="dissolve">
                                      <p:cBhvr>
                                        <p:cTn id="27" dur="500"/>
                                        <p:tgtEl>
                                          <p:spTgt spid="294917">
                                            <p:txEl>
                                              <p:pRg st="4" end="4"/>
                                            </p:txEl>
                                          </p:spTgt>
                                        </p:tgtEl>
                                      </p:cBhvr>
                                    </p:animEffect>
                                  </p:childTnLst>
                                  <p:subTnLst>
                                    <p:animClr clrSpc="rgb" dir="cw">
                                      <p:cBhvr override="childStyle">
                                        <p:cTn dur="1" fill="hold" display="0" masterRel="nextClick" afterEffect="1"/>
                                        <p:tgtEl>
                                          <p:spTgt spid="294917">
                                            <p:txEl>
                                              <p:pRg st="4" end="4"/>
                                            </p:txEl>
                                          </p:spTgt>
                                        </p:tgtEl>
                                        <p:attrNameLst>
                                          <p:attrName>ppt_c</p:attrName>
                                        </p:attrNameLst>
                                      </p:cBhvr>
                                      <p:to>
                                        <a:srgbClr val="969696"/>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94917">
                                            <p:txEl>
                                              <p:pRg st="5" end="5"/>
                                            </p:txEl>
                                          </p:spTgt>
                                        </p:tgtEl>
                                        <p:attrNameLst>
                                          <p:attrName>style.visibility</p:attrName>
                                        </p:attrNameLst>
                                      </p:cBhvr>
                                      <p:to>
                                        <p:strVal val="visible"/>
                                      </p:to>
                                    </p:set>
                                    <p:animEffect transition="in" filter="dissolve">
                                      <p:cBhvr>
                                        <p:cTn id="32" dur="500"/>
                                        <p:tgtEl>
                                          <p:spTgt spid="294917">
                                            <p:txEl>
                                              <p:pRg st="5" end="5"/>
                                            </p:txEl>
                                          </p:spTgt>
                                        </p:tgtEl>
                                      </p:cBhvr>
                                    </p:animEffect>
                                  </p:childTnLst>
                                  <p:subTnLst>
                                    <p:animClr clrSpc="rgb" dir="cw">
                                      <p:cBhvr override="childStyle">
                                        <p:cTn dur="1" fill="hold" display="0" masterRel="nextClick" afterEffect="1"/>
                                        <p:tgtEl>
                                          <p:spTgt spid="294917">
                                            <p:txEl>
                                              <p:pRg st="5" end="5"/>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Galileo Galilei (1564-1642), </a:t>
            </a:r>
            <a:br>
              <a:rPr lang="en-GB" dirty="0"/>
            </a:br>
            <a:r>
              <a:rPr lang="en-GB" dirty="0"/>
              <a:t>Law of gravity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3664" y="1600200"/>
            <a:ext cx="2876671" cy="4525963"/>
          </a:xfrm>
        </p:spPr>
      </p:pic>
    </p:spTree>
    <p:extLst>
      <p:ext uri="{BB962C8B-B14F-4D97-AF65-F5344CB8AC3E}">
        <p14:creationId xmlns:p14="http://schemas.microsoft.com/office/powerpoint/2010/main" val="800383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Epistemology and research</a:t>
            </a:r>
          </a:p>
        </p:txBody>
      </p:sp>
      <p:sp>
        <p:nvSpPr>
          <p:cNvPr id="3" name="Content Placeholder 2"/>
          <p:cNvSpPr>
            <a:spLocks noGrp="1"/>
          </p:cNvSpPr>
          <p:nvPr>
            <p:ph idx="1"/>
          </p:nvPr>
        </p:nvSpPr>
        <p:spPr/>
        <p:txBody>
          <a:bodyPr>
            <a:normAutofit fontScale="85000" lnSpcReduction="20000"/>
          </a:bodyPr>
          <a:lstStyle/>
          <a:p>
            <a:pPr marL="0" indent="0">
              <a:buNone/>
            </a:pPr>
            <a:r>
              <a:rPr lang="en-GB" dirty="0"/>
              <a:t>As the </a:t>
            </a:r>
            <a:r>
              <a:rPr lang="en-GB" u="sng" dirty="0"/>
              <a:t>study of knowledge</a:t>
            </a:r>
            <a:r>
              <a:rPr lang="en-GB" dirty="0"/>
              <a:t>, epistemology is concerned with the following questions: </a:t>
            </a:r>
          </a:p>
          <a:p>
            <a:pPr>
              <a:buFontTx/>
              <a:buChar char="-"/>
            </a:pPr>
            <a:r>
              <a:rPr lang="en-GB" dirty="0"/>
              <a:t>What are the necessary and sufficient </a:t>
            </a:r>
            <a:r>
              <a:rPr lang="en-GB" u="sng" dirty="0"/>
              <a:t>conditions</a:t>
            </a:r>
            <a:r>
              <a:rPr lang="en-GB" dirty="0"/>
              <a:t> of knowledge? </a:t>
            </a:r>
          </a:p>
          <a:p>
            <a:pPr>
              <a:buFontTx/>
              <a:buChar char="-"/>
            </a:pPr>
            <a:r>
              <a:rPr lang="en-GB" dirty="0"/>
              <a:t>What are its </a:t>
            </a:r>
            <a:r>
              <a:rPr lang="en-GB" u="sng" dirty="0"/>
              <a:t>sources</a:t>
            </a:r>
            <a:r>
              <a:rPr lang="en-GB" dirty="0"/>
              <a:t>? </a:t>
            </a:r>
          </a:p>
          <a:p>
            <a:pPr>
              <a:buFontTx/>
              <a:buChar char="-"/>
            </a:pPr>
            <a:r>
              <a:rPr lang="en-GB" dirty="0"/>
              <a:t>What is its </a:t>
            </a:r>
            <a:r>
              <a:rPr lang="en-GB" u="sng" dirty="0"/>
              <a:t>structure</a:t>
            </a:r>
            <a:r>
              <a:rPr lang="en-GB" dirty="0"/>
              <a:t>, and what are its </a:t>
            </a:r>
            <a:r>
              <a:rPr lang="en-GB" u="sng" dirty="0"/>
              <a:t>limits</a:t>
            </a:r>
            <a:r>
              <a:rPr lang="en-GB" dirty="0"/>
              <a:t>? </a:t>
            </a:r>
          </a:p>
          <a:p>
            <a:pPr>
              <a:buFontTx/>
              <a:buChar char="-"/>
            </a:pPr>
            <a:r>
              <a:rPr lang="en-GB" dirty="0"/>
              <a:t>How are we to understand the concept of “</a:t>
            </a:r>
            <a:r>
              <a:rPr lang="en-GB" u="sng" dirty="0"/>
              <a:t>justification</a:t>
            </a:r>
            <a:r>
              <a:rPr lang="en-GB" dirty="0"/>
              <a:t>”, what is the relation with “evidence”? </a:t>
            </a:r>
          </a:p>
          <a:p>
            <a:pPr>
              <a:buFontTx/>
              <a:buChar char="-"/>
            </a:pPr>
            <a:r>
              <a:rPr lang="en-GB" u="sng" dirty="0"/>
              <a:t>What makes “justified beliefs” justified</a:t>
            </a:r>
            <a:r>
              <a:rPr lang="en-GB" dirty="0"/>
              <a:t>?</a:t>
            </a:r>
          </a:p>
          <a:p>
            <a:pPr>
              <a:buFontTx/>
              <a:buChar char="-"/>
            </a:pPr>
            <a:r>
              <a:rPr lang="en-GB" dirty="0"/>
              <a:t> Is justification internal or external to one's </a:t>
            </a:r>
            <a:r>
              <a:rPr lang="en-GB" u="sng" dirty="0"/>
              <a:t>own mind (correct thinking – or correct perception)</a:t>
            </a:r>
            <a:r>
              <a:rPr lang="en-GB" dirty="0"/>
              <a:t>?</a:t>
            </a:r>
          </a:p>
        </p:txBody>
      </p:sp>
    </p:spTree>
    <p:extLst>
      <p:ext uri="{BB962C8B-B14F-4D97-AF65-F5344CB8AC3E}">
        <p14:creationId xmlns:p14="http://schemas.microsoft.com/office/powerpoint/2010/main" val="187529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Conflict: evidence or dogma?</a:t>
            </a:r>
          </a:p>
        </p:txBody>
      </p:sp>
      <p:pic>
        <p:nvPicPr>
          <p:cNvPr id="4" name="Content Placeholder 3"/>
          <p:cNvPicPr>
            <a:picLocks noGrp="1" noChangeAspect="1"/>
          </p:cNvPicPr>
          <p:nvPr>
            <p:ph idx="1"/>
          </p:nvPr>
        </p:nvPicPr>
        <p:blipFill>
          <a:blip r:embed="rId2"/>
          <a:stretch>
            <a:fillRect/>
          </a:stretch>
        </p:blipFill>
        <p:spPr>
          <a:xfrm>
            <a:off x="568036" y="1417638"/>
            <a:ext cx="7499350" cy="4783826"/>
          </a:xfrm>
          <a:prstGeom prst="rect">
            <a:avLst/>
          </a:prstGeom>
        </p:spPr>
      </p:pic>
      <p:sp>
        <p:nvSpPr>
          <p:cNvPr id="5" name="TextBox 4"/>
          <p:cNvSpPr txBox="1"/>
          <p:nvPr/>
        </p:nvSpPr>
        <p:spPr>
          <a:xfrm>
            <a:off x="845127" y="6488007"/>
            <a:ext cx="4904509" cy="369332"/>
          </a:xfrm>
          <a:prstGeom prst="rect">
            <a:avLst/>
          </a:prstGeom>
          <a:noFill/>
        </p:spPr>
        <p:txBody>
          <a:bodyPr wrap="square" rtlCol="0">
            <a:spAutoFit/>
          </a:bodyPr>
          <a:lstStyle/>
          <a:p>
            <a:r>
              <a:rPr lang="en-GB" dirty="0"/>
              <a:t>Galileo before The Holy Office</a:t>
            </a:r>
          </a:p>
        </p:txBody>
      </p:sp>
    </p:spTree>
    <p:extLst>
      <p:ext uri="{BB962C8B-B14F-4D97-AF65-F5344CB8AC3E}">
        <p14:creationId xmlns:p14="http://schemas.microsoft.com/office/powerpoint/2010/main" val="2127739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u="sng" dirty="0"/>
              <a:t>triumph of </a:t>
            </a:r>
            <a:r>
              <a:rPr lang="en-GB" b="1" u="sng" dirty="0"/>
              <a:t>objectivity</a:t>
            </a:r>
            <a:r>
              <a:rPr lang="en-GB" u="sng" dirty="0"/>
              <a:t>:</a:t>
            </a:r>
            <a:br>
              <a:rPr lang="en-US" dirty="0"/>
            </a:br>
            <a:endParaRPr lang="de-DE" dirty="0"/>
          </a:p>
        </p:txBody>
      </p:sp>
      <p:sp>
        <p:nvSpPr>
          <p:cNvPr id="3" name="Inhaltsplatzhalter 2"/>
          <p:cNvSpPr>
            <a:spLocks noGrp="1"/>
          </p:cNvSpPr>
          <p:nvPr>
            <p:ph idx="1"/>
          </p:nvPr>
        </p:nvSpPr>
        <p:spPr/>
        <p:txBody>
          <a:bodyPr/>
          <a:lstStyle/>
          <a:p>
            <a:r>
              <a:rPr lang="en-GB" dirty="0"/>
              <a:t>Certainty has to be found in the objects under observation – this opens up the way for </a:t>
            </a:r>
            <a:r>
              <a:rPr lang="en-GB" u="sng" dirty="0"/>
              <a:t>scientific discoveries</a:t>
            </a:r>
            <a:r>
              <a:rPr lang="en-GB" dirty="0"/>
              <a:t>, detached from the particular observer (everybody can look for themselves to verify the observation, repeat the experiment).</a:t>
            </a:r>
          </a:p>
          <a:p>
            <a:r>
              <a:rPr lang="en-GB" dirty="0"/>
              <a:t>But: how reliable is </a:t>
            </a:r>
            <a:r>
              <a:rPr lang="en-GB" u="sng" dirty="0"/>
              <a:t>perception</a:t>
            </a:r>
            <a:r>
              <a:rPr lang="en-GB" dirty="0"/>
              <a:t>???</a:t>
            </a:r>
          </a:p>
          <a:p>
            <a:endParaRPr lang="de-DE" dirty="0"/>
          </a:p>
        </p:txBody>
      </p:sp>
    </p:spTree>
    <p:extLst>
      <p:ext uri="{BB962C8B-B14F-4D97-AF65-F5344CB8AC3E}">
        <p14:creationId xmlns:p14="http://schemas.microsoft.com/office/powerpoint/2010/main" val="305636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ChangeArrowheads="1"/>
          </p:cNvSpPr>
          <p:nvPr/>
        </p:nvSpPr>
        <p:spPr bwMode="auto">
          <a:xfrm>
            <a:off x="266701" y="136048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charset="0"/>
              </a:defRPr>
            </a:lvl1pPr>
            <a:lvl2pPr algn="l">
              <a:defRPr sz="3900" b="1">
                <a:solidFill>
                  <a:schemeClr val="tx2"/>
                </a:solidFill>
                <a:latin typeface="Arial" charset="0"/>
              </a:defRPr>
            </a:lvl2pPr>
            <a:lvl3pPr algn="l">
              <a:defRPr sz="3900" b="1">
                <a:solidFill>
                  <a:schemeClr val="tx2"/>
                </a:solidFill>
                <a:latin typeface="Arial" charset="0"/>
              </a:defRPr>
            </a:lvl3pPr>
            <a:lvl4pPr algn="l">
              <a:defRPr sz="3900" b="1">
                <a:solidFill>
                  <a:schemeClr val="tx2"/>
                </a:solidFill>
                <a:latin typeface="Arial" charset="0"/>
              </a:defRPr>
            </a:lvl4pPr>
            <a:lvl5pPr algn="l">
              <a:defRPr sz="3900" b="1">
                <a:solidFill>
                  <a:schemeClr val="tx2"/>
                </a:solidFill>
                <a:latin typeface="Arial" charset="0"/>
              </a:defRPr>
            </a:lvl5pPr>
            <a:lvl6pPr marL="457200" fontAlgn="base">
              <a:spcBef>
                <a:spcPct val="0"/>
              </a:spcBef>
              <a:spcAft>
                <a:spcPct val="0"/>
              </a:spcAft>
              <a:defRPr sz="3900" b="1">
                <a:solidFill>
                  <a:schemeClr val="tx2"/>
                </a:solidFill>
                <a:latin typeface="Arial" charset="0"/>
              </a:defRPr>
            </a:lvl6pPr>
            <a:lvl7pPr marL="914400" fontAlgn="base">
              <a:spcBef>
                <a:spcPct val="0"/>
              </a:spcBef>
              <a:spcAft>
                <a:spcPct val="0"/>
              </a:spcAft>
              <a:defRPr sz="3900" b="1">
                <a:solidFill>
                  <a:schemeClr val="tx2"/>
                </a:solidFill>
                <a:latin typeface="Arial" charset="0"/>
              </a:defRPr>
            </a:lvl7pPr>
            <a:lvl8pPr marL="1371600" fontAlgn="base">
              <a:spcBef>
                <a:spcPct val="0"/>
              </a:spcBef>
              <a:spcAft>
                <a:spcPct val="0"/>
              </a:spcAft>
              <a:defRPr sz="3900" b="1">
                <a:solidFill>
                  <a:schemeClr val="tx2"/>
                </a:solidFill>
                <a:latin typeface="Arial" charset="0"/>
              </a:defRPr>
            </a:lvl8pPr>
            <a:lvl9pPr marL="1828800" fontAlgn="base">
              <a:spcBef>
                <a:spcPct val="0"/>
              </a:spcBef>
              <a:spcAft>
                <a:spcPct val="0"/>
              </a:spcAft>
              <a:defRPr sz="3900" b="1">
                <a:solidFill>
                  <a:schemeClr val="tx2"/>
                </a:solidFill>
                <a:latin typeface="Arial" charset="0"/>
              </a:defRPr>
            </a:lvl9pPr>
          </a:lstStyle>
          <a:p>
            <a:r>
              <a:rPr lang="en-US" altLang="x-none" sz="3000" dirty="0">
                <a:solidFill>
                  <a:schemeClr val="tx1"/>
                </a:solidFill>
              </a:rPr>
              <a:t>Science and Philosophy correspond closely in this period and enforce each other</a:t>
            </a:r>
          </a:p>
        </p:txBody>
      </p:sp>
      <p:sp>
        <p:nvSpPr>
          <p:cNvPr id="296963" name="Text Box 3"/>
          <p:cNvSpPr txBox="1">
            <a:spLocks noChangeArrowheads="1"/>
          </p:cNvSpPr>
          <p:nvPr/>
        </p:nvSpPr>
        <p:spPr bwMode="auto">
          <a:xfrm>
            <a:off x="520963" y="3154933"/>
            <a:ext cx="4014824"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Clr>
                <a:srgbClr val="808000"/>
              </a:buClr>
              <a:buFont typeface="Wingdings" charset="2"/>
              <a:buChar char="q"/>
            </a:pPr>
            <a:r>
              <a:rPr lang="en-US" altLang="x-none" b="1" dirty="0">
                <a:sym typeface="Wingdings" charset="2"/>
              </a:rPr>
              <a:t>Father of Modern Philosophy Rene Descartes (1596-1626)</a:t>
            </a:r>
            <a:br>
              <a:rPr lang="en-US" altLang="x-none" b="1" dirty="0">
                <a:sym typeface="Wingdings" charset="2"/>
              </a:rPr>
            </a:br>
            <a:r>
              <a:rPr lang="en-US" altLang="x-none" b="1" i="1" dirty="0">
                <a:sym typeface="Wingdings" charset="2"/>
              </a:rPr>
              <a:t>I think, therefore I am</a:t>
            </a:r>
          </a:p>
          <a:p>
            <a:pPr>
              <a:spcBef>
                <a:spcPct val="50000"/>
              </a:spcBef>
              <a:buClr>
                <a:srgbClr val="808000"/>
              </a:buClr>
              <a:buFont typeface="Wingdings" charset="2"/>
              <a:buChar char="q"/>
            </a:pPr>
            <a:r>
              <a:rPr lang="en-US" altLang="x-none" b="1" dirty="0">
                <a:sym typeface="Wingdings" charset="2"/>
              </a:rPr>
              <a:t>Sir Francis Bacon (1561-1626)</a:t>
            </a:r>
          </a:p>
          <a:p>
            <a:pPr>
              <a:spcBef>
                <a:spcPct val="50000"/>
              </a:spcBef>
              <a:buClr>
                <a:srgbClr val="808000"/>
              </a:buClr>
              <a:buFont typeface="Wingdings" charset="2"/>
              <a:buChar char="q"/>
            </a:pPr>
            <a:r>
              <a:rPr lang="en-US" altLang="x-none" b="1" dirty="0">
                <a:sym typeface="Wingdings" charset="2"/>
              </a:rPr>
              <a:t>Galileo Galilei (1564-1642)</a:t>
            </a:r>
          </a:p>
          <a:p>
            <a:pPr>
              <a:spcBef>
                <a:spcPct val="50000"/>
              </a:spcBef>
              <a:buClr>
                <a:srgbClr val="808000"/>
              </a:buClr>
              <a:buFont typeface="Wingdings" charset="2"/>
              <a:buChar char="q"/>
            </a:pPr>
            <a:r>
              <a:rPr lang="en-US" altLang="x-none" b="1" dirty="0">
                <a:sym typeface="Wingdings" charset="2"/>
              </a:rPr>
              <a:t>Johannes Kepler (1571-1630)</a:t>
            </a:r>
          </a:p>
          <a:p>
            <a:pPr>
              <a:spcBef>
                <a:spcPct val="50000"/>
              </a:spcBef>
              <a:buClr>
                <a:srgbClr val="808000"/>
              </a:buClr>
              <a:buFont typeface="Wingdings" charset="2"/>
              <a:buChar char="q"/>
            </a:pPr>
            <a:endParaRPr lang="en-US" altLang="x-none" dirty="0">
              <a:sym typeface="Wingdings" charset="2"/>
            </a:endParaRPr>
          </a:p>
          <a:p>
            <a:pPr>
              <a:spcBef>
                <a:spcPct val="50000"/>
              </a:spcBef>
              <a:buClr>
                <a:srgbClr val="808000"/>
              </a:buClr>
              <a:buFont typeface="Wingdings" charset="2"/>
              <a:buChar char="q"/>
            </a:pPr>
            <a:endParaRPr lang="en-US" altLang="x-none" dirty="0">
              <a:sym typeface="Wingdings" charset="2"/>
            </a:endParaRPr>
          </a:p>
        </p:txBody>
      </p:sp>
      <p:sp>
        <p:nvSpPr>
          <p:cNvPr id="296964" name="Text Box 4"/>
          <p:cNvSpPr txBox="1">
            <a:spLocks noChangeArrowheads="1"/>
          </p:cNvSpPr>
          <p:nvPr/>
        </p:nvSpPr>
        <p:spPr bwMode="auto">
          <a:xfrm>
            <a:off x="282953" y="5420088"/>
            <a:ext cx="8196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endParaRPr lang="en-US" altLang="x-none"/>
          </a:p>
        </p:txBody>
      </p:sp>
      <p:sp>
        <p:nvSpPr>
          <p:cNvPr id="296966" name="Text Box 6"/>
          <p:cNvSpPr txBox="1">
            <a:spLocks noChangeArrowheads="1"/>
          </p:cNvSpPr>
          <p:nvPr/>
        </p:nvSpPr>
        <p:spPr bwMode="auto">
          <a:xfrm rot="5400000">
            <a:off x="4401048" y="3308070"/>
            <a:ext cx="8302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x-none" sz="900" b="0" dirty="0">
                <a:solidFill>
                  <a:srgbClr val="969696"/>
                </a:solidFill>
                <a:latin typeface="Verdana" charset="0"/>
              </a:rPr>
              <a:t>Descartes</a:t>
            </a:r>
          </a:p>
        </p:txBody>
      </p:sp>
      <p:sp>
        <p:nvSpPr>
          <p:cNvPr id="296973" name="Text Box 13"/>
          <p:cNvSpPr txBox="1">
            <a:spLocks noChangeArrowheads="1"/>
          </p:cNvSpPr>
          <p:nvPr/>
        </p:nvSpPr>
        <p:spPr bwMode="auto">
          <a:xfrm rot="5400000">
            <a:off x="6484144" y="3522860"/>
            <a:ext cx="8302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x-none" sz="900" b="0">
                <a:solidFill>
                  <a:srgbClr val="969696"/>
                </a:solidFill>
                <a:latin typeface="Verdana" charset="0"/>
              </a:rPr>
              <a:t>Bacon</a:t>
            </a:r>
          </a:p>
        </p:txBody>
      </p:sp>
      <p:pic>
        <p:nvPicPr>
          <p:cNvPr id="296975" name="Picture 15" descr="ba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861" y="2578820"/>
            <a:ext cx="135255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296976" name="Picture 16" descr="galil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3653" y="4781784"/>
            <a:ext cx="1325563" cy="1841500"/>
          </a:xfrm>
          <a:prstGeom prst="rect">
            <a:avLst/>
          </a:prstGeom>
          <a:noFill/>
          <a:extLst>
            <a:ext uri="{909E8E84-426E-40DD-AFC4-6F175D3DCCD1}">
              <a14:hiddenFill xmlns:a14="http://schemas.microsoft.com/office/drawing/2010/main">
                <a:solidFill>
                  <a:srgbClr val="FFFFFF"/>
                </a:solidFill>
              </a14:hiddenFill>
            </a:ext>
          </a:extLst>
        </p:spPr>
      </p:pic>
      <p:sp>
        <p:nvSpPr>
          <p:cNvPr id="296977" name="Text Box 17"/>
          <p:cNvSpPr txBox="1">
            <a:spLocks noChangeArrowheads="1"/>
          </p:cNvSpPr>
          <p:nvPr/>
        </p:nvSpPr>
        <p:spPr bwMode="auto">
          <a:xfrm rot="5400000">
            <a:off x="4349256" y="5424519"/>
            <a:ext cx="8302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x-none" sz="900" b="0" dirty="0">
                <a:solidFill>
                  <a:srgbClr val="969696"/>
                </a:solidFill>
                <a:latin typeface="Verdana" charset="0"/>
              </a:rPr>
              <a:t>Galileo</a:t>
            </a:r>
          </a:p>
        </p:txBody>
      </p:sp>
      <p:sp>
        <p:nvSpPr>
          <p:cNvPr id="296980" name="Text Box 20"/>
          <p:cNvSpPr txBox="1">
            <a:spLocks noChangeArrowheads="1"/>
          </p:cNvSpPr>
          <p:nvPr/>
        </p:nvSpPr>
        <p:spPr bwMode="auto">
          <a:xfrm rot="5400000">
            <a:off x="6498429" y="5396562"/>
            <a:ext cx="8302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x-none" sz="900" b="0" dirty="0">
                <a:solidFill>
                  <a:srgbClr val="969696"/>
                </a:solidFill>
                <a:latin typeface="Verdana" charset="0"/>
              </a:rPr>
              <a:t>Kepler</a:t>
            </a:r>
          </a:p>
        </p:txBody>
      </p:sp>
      <p:sp>
        <p:nvSpPr>
          <p:cNvPr id="296981" name="Rectangle 21"/>
          <p:cNvSpPr>
            <a:spLocks noGrp="1" noChangeArrowheads="1"/>
          </p:cNvSpPr>
          <p:nvPr>
            <p:ph type="title"/>
          </p:nvPr>
        </p:nvSpPr>
        <p:spPr bwMode="auto">
          <a:xfrm>
            <a:off x="364656" y="163366"/>
            <a:ext cx="8229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r>
              <a:rPr lang="en-US" altLang="x-none" dirty="0"/>
              <a:t>The Scientific Revolution</a:t>
            </a:r>
          </a:p>
        </p:txBody>
      </p:sp>
      <p:pic>
        <p:nvPicPr>
          <p:cNvPr id="2" name="Picture 1">
            <a:extLst>
              <a:ext uri="{FF2B5EF4-FFF2-40B4-BE49-F238E27FC236}">
                <a16:creationId xmlns:a16="http://schemas.microsoft.com/office/drawing/2014/main" id="{4C00B368-0A33-4EA0-94C9-A084B21A5439}"/>
              </a:ext>
            </a:extLst>
          </p:cNvPr>
          <p:cNvPicPr>
            <a:picLocks noChangeAspect="1"/>
          </p:cNvPicPr>
          <p:nvPr/>
        </p:nvPicPr>
        <p:blipFill>
          <a:blip r:embed="rId5"/>
          <a:stretch>
            <a:fillRect/>
          </a:stretch>
        </p:blipFill>
        <p:spPr>
          <a:xfrm>
            <a:off x="5038569" y="2564270"/>
            <a:ext cx="1632106" cy="1992529"/>
          </a:xfrm>
          <a:prstGeom prst="rect">
            <a:avLst/>
          </a:prstGeom>
        </p:spPr>
      </p:pic>
      <p:pic>
        <p:nvPicPr>
          <p:cNvPr id="3" name="Picture 2">
            <a:extLst>
              <a:ext uri="{FF2B5EF4-FFF2-40B4-BE49-F238E27FC236}">
                <a16:creationId xmlns:a16="http://schemas.microsoft.com/office/drawing/2014/main" id="{219AFCF2-9561-4A8B-BD03-85D0AF900F45}"/>
              </a:ext>
            </a:extLst>
          </p:cNvPr>
          <p:cNvPicPr>
            <a:picLocks noChangeAspect="1"/>
          </p:cNvPicPr>
          <p:nvPr/>
        </p:nvPicPr>
        <p:blipFill>
          <a:blip r:embed="rId6"/>
          <a:stretch>
            <a:fillRect/>
          </a:stretch>
        </p:blipFill>
        <p:spPr>
          <a:xfrm>
            <a:off x="4941584" y="4781784"/>
            <a:ext cx="1649433" cy="1750991"/>
          </a:xfrm>
          <a:prstGeom prst="rect">
            <a:avLst/>
          </a:prstGeom>
        </p:spPr>
      </p:pic>
    </p:spTree>
    <p:extLst>
      <p:ext uri="{BB962C8B-B14F-4D97-AF65-F5344CB8AC3E}">
        <p14:creationId xmlns:p14="http://schemas.microsoft.com/office/powerpoint/2010/main" val="156998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Effect transition="in" filter="dissolve">
                                      <p:cBhvr>
                                        <p:cTn id="7" dur="500"/>
                                        <p:tgtEl>
                                          <p:spTgt spid="296963">
                                            <p:txEl>
                                              <p:pRg st="0" end="0"/>
                                            </p:txEl>
                                          </p:spTgt>
                                        </p:tgtEl>
                                      </p:cBhvr>
                                    </p:animEffect>
                                  </p:childTnLst>
                                  <p:subTnLst>
                                    <p:animClr clrSpc="rgb" dir="cw">
                                      <p:cBhvr override="childStyle">
                                        <p:cTn dur="1" fill="hold" display="0" masterRel="nextClick" afterEffect="1"/>
                                        <p:tgtEl>
                                          <p:spTgt spid="296963">
                                            <p:txEl>
                                              <p:pRg st="0" end="0"/>
                                            </p:txEl>
                                          </p:spTgt>
                                        </p:tgtEl>
                                        <p:attrNameLst>
                                          <p:attrName>ppt_c</p:attrName>
                                        </p:attrNameLst>
                                      </p:cBhvr>
                                      <p:to>
                                        <a:srgbClr val="969696"/>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6963">
                                            <p:txEl>
                                              <p:pRg st="1" end="1"/>
                                            </p:txEl>
                                          </p:spTgt>
                                        </p:tgtEl>
                                        <p:attrNameLst>
                                          <p:attrName>style.visibility</p:attrName>
                                        </p:attrNameLst>
                                      </p:cBhvr>
                                      <p:to>
                                        <p:strVal val="visible"/>
                                      </p:to>
                                    </p:set>
                                    <p:animEffect transition="in" filter="dissolve">
                                      <p:cBhvr>
                                        <p:cTn id="12" dur="500"/>
                                        <p:tgtEl>
                                          <p:spTgt spid="296963">
                                            <p:txEl>
                                              <p:pRg st="1" end="1"/>
                                            </p:txEl>
                                          </p:spTgt>
                                        </p:tgtEl>
                                      </p:cBhvr>
                                    </p:animEffect>
                                  </p:childTnLst>
                                  <p:subTnLst>
                                    <p:animClr clrSpc="rgb" dir="cw">
                                      <p:cBhvr override="childStyle">
                                        <p:cTn dur="1" fill="hold" display="0" masterRel="nextClick" afterEffect="1"/>
                                        <p:tgtEl>
                                          <p:spTgt spid="296963">
                                            <p:txEl>
                                              <p:pRg st="1" end="1"/>
                                            </p:txEl>
                                          </p:spTgt>
                                        </p:tgtEl>
                                        <p:attrNameLst>
                                          <p:attrName>ppt_c</p:attrName>
                                        </p:attrNameLst>
                                      </p:cBhvr>
                                      <p:to>
                                        <a:srgbClr val="969696"/>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96963">
                                            <p:txEl>
                                              <p:pRg st="2" end="2"/>
                                            </p:txEl>
                                          </p:spTgt>
                                        </p:tgtEl>
                                        <p:attrNameLst>
                                          <p:attrName>style.visibility</p:attrName>
                                        </p:attrNameLst>
                                      </p:cBhvr>
                                      <p:to>
                                        <p:strVal val="visible"/>
                                      </p:to>
                                    </p:set>
                                    <p:animEffect transition="in" filter="dissolve">
                                      <p:cBhvr>
                                        <p:cTn id="17" dur="500"/>
                                        <p:tgtEl>
                                          <p:spTgt spid="296963">
                                            <p:txEl>
                                              <p:pRg st="2" end="2"/>
                                            </p:txEl>
                                          </p:spTgt>
                                        </p:tgtEl>
                                      </p:cBhvr>
                                    </p:animEffect>
                                  </p:childTnLst>
                                  <p:subTnLst>
                                    <p:animClr clrSpc="rgb" dir="cw">
                                      <p:cBhvr override="childStyle">
                                        <p:cTn dur="1" fill="hold" display="0" masterRel="nextClick" afterEffect="1"/>
                                        <p:tgtEl>
                                          <p:spTgt spid="296963">
                                            <p:txEl>
                                              <p:pRg st="2" end="2"/>
                                            </p:txEl>
                                          </p:spTgt>
                                        </p:tgtEl>
                                        <p:attrNameLst>
                                          <p:attrName>ppt_c</p:attrName>
                                        </p:attrNameLst>
                                      </p:cBhvr>
                                      <p:to>
                                        <a:srgbClr val="969696"/>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96963">
                                            <p:txEl>
                                              <p:pRg st="3" end="3"/>
                                            </p:txEl>
                                          </p:spTgt>
                                        </p:tgtEl>
                                        <p:attrNameLst>
                                          <p:attrName>style.visibility</p:attrName>
                                        </p:attrNameLst>
                                      </p:cBhvr>
                                      <p:to>
                                        <p:strVal val="visible"/>
                                      </p:to>
                                    </p:set>
                                    <p:animEffect transition="in" filter="dissolve">
                                      <p:cBhvr>
                                        <p:cTn id="22" dur="500"/>
                                        <p:tgtEl>
                                          <p:spTgt spid="296963">
                                            <p:txEl>
                                              <p:pRg st="3" end="3"/>
                                            </p:txEl>
                                          </p:spTgt>
                                        </p:tgtEl>
                                      </p:cBhvr>
                                    </p:animEffect>
                                  </p:childTnLst>
                                  <p:subTnLst>
                                    <p:animClr clrSpc="rgb" dir="cw">
                                      <p:cBhvr override="childStyle">
                                        <p:cTn dur="1" fill="hold" display="0" masterRel="nextClick" afterEffect="1"/>
                                        <p:tgtEl>
                                          <p:spTgt spid="296963">
                                            <p:txEl>
                                              <p:pRg st="3" end="3"/>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143000"/>
          </a:xfrm>
        </p:spPr>
        <p:txBody>
          <a:bodyPr>
            <a:normAutofit fontScale="90000"/>
          </a:bodyPr>
          <a:lstStyle/>
          <a:p>
            <a:r>
              <a:rPr lang="de-DE" b="1" dirty="0" err="1"/>
              <a:t>Philosophical</a:t>
            </a:r>
            <a:r>
              <a:rPr lang="de-DE" b="1" dirty="0"/>
              <a:t> </a:t>
            </a:r>
            <a:r>
              <a:rPr lang="de-DE" b="1" dirty="0" err="1"/>
              <a:t>grounding</a:t>
            </a:r>
            <a:r>
              <a:rPr lang="de-DE" b="1" dirty="0"/>
              <a:t> </a:t>
            </a:r>
            <a:r>
              <a:rPr lang="de-DE" b="1" dirty="0" err="1"/>
              <a:t>of</a:t>
            </a:r>
            <a:r>
              <a:rPr lang="de-DE" b="1" dirty="0"/>
              <a:t> </a:t>
            </a:r>
            <a:r>
              <a:rPr lang="de-DE" b="1" dirty="0" err="1"/>
              <a:t>evidence</a:t>
            </a:r>
            <a:r>
              <a:rPr lang="de-DE" b="1" dirty="0"/>
              <a:t>: </a:t>
            </a:r>
            <a:r>
              <a:rPr lang="de-DE" b="1" u="sng" dirty="0"/>
              <a:t>René Descartes </a:t>
            </a:r>
            <a:r>
              <a:rPr lang="de-DE" b="1" dirty="0"/>
              <a:t>(1596–1650)</a:t>
            </a:r>
            <a:br>
              <a:rPr lang="en-US" dirty="0"/>
            </a:b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en-GB" dirty="0"/>
              <a:t>The first and primary substance is </a:t>
            </a:r>
            <a:r>
              <a:rPr lang="en-GB" b="1" dirty="0"/>
              <a:t>God</a:t>
            </a:r>
            <a:r>
              <a:rPr lang="en-GB" dirty="0"/>
              <a:t>, whose essence is perfection. In fact, God is the only true </a:t>
            </a:r>
            <a:r>
              <a:rPr lang="en-GB" b="1" dirty="0"/>
              <a:t>substance</a:t>
            </a:r>
            <a:r>
              <a:rPr lang="en-GB" dirty="0"/>
              <a:t>, that is, the only being that is capable of existing on its own.</a:t>
            </a:r>
          </a:p>
          <a:p>
            <a:pPr marL="0" indent="0">
              <a:buNone/>
            </a:pPr>
            <a:endParaRPr lang="en-GB" dirty="0"/>
          </a:p>
          <a:p>
            <a:pPr marL="0" indent="0">
              <a:buNone/>
            </a:pPr>
            <a:r>
              <a:rPr lang="en-GB" dirty="0"/>
              <a:t>- Given </a:t>
            </a:r>
            <a:r>
              <a:rPr lang="en-GB" u="sng" dirty="0"/>
              <a:t>our</a:t>
            </a:r>
            <a:r>
              <a:rPr lang="en-GB" dirty="0"/>
              <a:t> comparative </a:t>
            </a:r>
            <a:r>
              <a:rPr lang="en-GB" b="1" dirty="0"/>
              <a:t>imperfection</a:t>
            </a:r>
            <a:r>
              <a:rPr lang="en-GB" dirty="0"/>
              <a:t>, how can we be sure that there is any truth in our relationship with the world – and with ourselves? – centrality of </a:t>
            </a:r>
            <a:r>
              <a:rPr lang="en-GB" u="sng" dirty="0"/>
              <a:t>doubt</a:t>
            </a:r>
            <a:r>
              <a:rPr lang="en-GB" dirty="0"/>
              <a:t> as heuristic key (insecurity comes with “progress”)</a:t>
            </a:r>
            <a:endParaRPr lang="en-US" dirty="0"/>
          </a:p>
          <a:p>
            <a:pPr marL="0" indent="0">
              <a:buNone/>
            </a:pPr>
            <a:endParaRPr lang="de-DE" dirty="0"/>
          </a:p>
        </p:txBody>
      </p:sp>
    </p:spTree>
    <p:extLst>
      <p:ext uri="{BB962C8B-B14F-4D97-AF65-F5344CB8AC3E}">
        <p14:creationId xmlns:p14="http://schemas.microsoft.com/office/powerpoint/2010/main" val="1098815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70956"/>
          </a:xfrm>
        </p:spPr>
        <p:txBody>
          <a:bodyPr/>
          <a:lstStyle/>
          <a:p>
            <a:r>
              <a:rPr lang="de-DE" dirty="0"/>
              <a:t>„</a:t>
            </a:r>
            <a:r>
              <a:rPr lang="de-DE" dirty="0" err="1"/>
              <a:t>Cogito</a:t>
            </a:r>
            <a:r>
              <a:rPr lang="de-DE" dirty="0"/>
              <a:t> ergo </a:t>
            </a:r>
            <a:r>
              <a:rPr lang="de-DE" dirty="0" err="1"/>
              <a:t>sum</a:t>
            </a:r>
            <a:r>
              <a:rPr lang="de-DE" dirty="0"/>
              <a:t>“</a:t>
            </a:r>
          </a:p>
        </p:txBody>
      </p:sp>
      <p:sp>
        <p:nvSpPr>
          <p:cNvPr id="3" name="Inhaltsplatzhalter 2"/>
          <p:cNvSpPr>
            <a:spLocks noGrp="1"/>
          </p:cNvSpPr>
          <p:nvPr>
            <p:ph idx="1"/>
          </p:nvPr>
        </p:nvSpPr>
        <p:spPr>
          <a:xfrm>
            <a:off x="457200" y="1319924"/>
            <a:ext cx="8229600" cy="5204982"/>
          </a:xfrm>
        </p:spPr>
        <p:txBody>
          <a:bodyPr>
            <a:normAutofit fontScale="85000" lnSpcReduction="10000"/>
          </a:bodyPr>
          <a:lstStyle/>
          <a:p>
            <a:pPr marL="0" indent="0">
              <a:buNone/>
            </a:pPr>
            <a:r>
              <a:rPr lang="en-GB" i="1" dirty="0"/>
              <a:t> “Next I examined attentively what I was. I saw that while I could pretend that I had no body and that there was no world and no place for me to be in, I could not for all that pretend that I did not exist. I saw on the contrary that from the mere fact that I thought of doubting the truth of other things, it followed quite evidently and certainly that I existed; whereas if I had merely ceased thinking, even if everything else I had ever imagined had been true, I should have had no reason to believe that I existed. From this I knew I was a substance whose whole essence or nature is simply to think, and which does not require any place, or depend on any material thing, in order to exist</a:t>
            </a:r>
            <a:r>
              <a:rPr lang="en-GB" dirty="0"/>
              <a:t>.” (6:32–3)</a:t>
            </a:r>
            <a:endParaRPr lang="de-DE" dirty="0"/>
          </a:p>
        </p:txBody>
      </p:sp>
    </p:spTree>
    <p:extLst>
      <p:ext uri="{BB962C8B-B14F-4D97-AF65-F5344CB8AC3E}">
        <p14:creationId xmlns:p14="http://schemas.microsoft.com/office/powerpoint/2010/main" val="3539895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4524"/>
            <a:ext cx="8229600" cy="642028"/>
          </a:xfrm>
        </p:spPr>
        <p:txBody>
          <a:bodyPr>
            <a:noAutofit/>
          </a:bodyPr>
          <a:lstStyle/>
          <a:p>
            <a:r>
              <a:rPr lang="de-DE" sz="3200" dirty="0"/>
              <a:t>Descartes </a:t>
            </a:r>
            <a:r>
              <a:rPr lang="de-DE" sz="3200" dirty="0" err="1"/>
              <a:t>emphasises</a:t>
            </a:r>
            <a:r>
              <a:rPr lang="de-DE" sz="3200" dirty="0"/>
              <a:t> </a:t>
            </a:r>
            <a:r>
              <a:rPr lang="de-DE" sz="3200" u="sng" dirty="0" err="1"/>
              <a:t>Dualism</a:t>
            </a:r>
            <a:r>
              <a:rPr lang="de-DE" sz="3200" dirty="0"/>
              <a:t>: </a:t>
            </a:r>
            <a:r>
              <a:rPr lang="de-DE" sz="3200" b="1" u="sng" dirty="0"/>
              <a:t>matter - </a:t>
            </a:r>
            <a:r>
              <a:rPr lang="de-DE" sz="3200" b="1" u="sng" dirty="0" err="1"/>
              <a:t>mind</a:t>
            </a:r>
            <a:endParaRPr lang="de-DE" sz="3200" b="1" u="sng" dirty="0"/>
          </a:p>
        </p:txBody>
      </p:sp>
      <p:sp>
        <p:nvSpPr>
          <p:cNvPr id="3" name="Inhaltsplatzhalter 2"/>
          <p:cNvSpPr>
            <a:spLocks noGrp="1"/>
          </p:cNvSpPr>
          <p:nvPr>
            <p:ph idx="1"/>
          </p:nvPr>
        </p:nvSpPr>
        <p:spPr>
          <a:xfrm>
            <a:off x="124493" y="896552"/>
            <a:ext cx="8686800" cy="6425289"/>
          </a:xfrm>
        </p:spPr>
        <p:txBody>
          <a:bodyPr>
            <a:normAutofit/>
          </a:bodyPr>
          <a:lstStyle/>
          <a:p>
            <a:pPr marL="0" indent="0" algn="just">
              <a:buNone/>
            </a:pPr>
            <a:r>
              <a:rPr lang="en-GB" sz="2600" u="sng" dirty="0"/>
              <a:t>The essence of </a:t>
            </a:r>
            <a:r>
              <a:rPr lang="en-GB" b="1" u="sng" dirty="0"/>
              <a:t>matter</a:t>
            </a:r>
            <a:r>
              <a:rPr lang="en-GB" sz="2600" dirty="0"/>
              <a:t> is </a:t>
            </a:r>
            <a:r>
              <a:rPr lang="en-GB" sz="2600" b="1" i="1" dirty="0"/>
              <a:t>extension</a:t>
            </a:r>
            <a:r>
              <a:rPr lang="en-GB" sz="2600" dirty="0"/>
              <a:t> in length, breadth, and depth. </a:t>
            </a:r>
          </a:p>
          <a:p>
            <a:pPr marL="0" indent="0" algn="just">
              <a:buNone/>
            </a:pPr>
            <a:r>
              <a:rPr lang="en-GB" sz="2600" dirty="0"/>
              <a:t>Cartesian matter does not fill a distinct spatial container; rather, spatial extension is constituted by extended matter (there is no void, or unfilled space). </a:t>
            </a:r>
          </a:p>
          <a:p>
            <a:pPr marL="0" indent="0" algn="just">
              <a:buNone/>
            </a:pPr>
            <a:r>
              <a:rPr lang="en-GB" sz="2600" dirty="0"/>
              <a:t>This extended substance possesses the further “</a:t>
            </a:r>
            <a:r>
              <a:rPr lang="en-GB" sz="2600" b="1" dirty="0"/>
              <a:t>modes</a:t>
            </a:r>
            <a:r>
              <a:rPr lang="en-GB" sz="2600" dirty="0"/>
              <a:t>” of </a:t>
            </a:r>
            <a:r>
              <a:rPr lang="en-GB" sz="2600" u="sng" dirty="0"/>
              <a:t>size</a:t>
            </a:r>
            <a:r>
              <a:rPr lang="en-GB" sz="2600" dirty="0"/>
              <a:t>, </a:t>
            </a:r>
            <a:r>
              <a:rPr lang="en-GB" sz="2600" u="sng" dirty="0"/>
              <a:t>shape</a:t>
            </a:r>
            <a:r>
              <a:rPr lang="en-GB" sz="2600" dirty="0"/>
              <a:t>, </a:t>
            </a:r>
            <a:r>
              <a:rPr lang="en-GB" sz="2600" u="sng" dirty="0"/>
              <a:t>position</a:t>
            </a:r>
            <a:r>
              <a:rPr lang="en-GB" sz="2600" dirty="0"/>
              <a:t>, and </a:t>
            </a:r>
            <a:r>
              <a:rPr lang="en-GB" sz="2600" u="sng" dirty="0"/>
              <a:t>motion</a:t>
            </a:r>
            <a:r>
              <a:rPr lang="en-GB" sz="2600" dirty="0"/>
              <a:t>. </a:t>
            </a:r>
          </a:p>
          <a:p>
            <a:pPr marL="0" indent="0" algn="just">
              <a:buNone/>
            </a:pPr>
            <a:r>
              <a:rPr lang="en-GB" sz="2600" dirty="0"/>
              <a:t>Modes are properties that exist only as </a:t>
            </a:r>
            <a:r>
              <a:rPr lang="en-GB" sz="2600" u="sng" dirty="0"/>
              <a:t>modifications</a:t>
            </a:r>
            <a:r>
              <a:rPr lang="en-GB" sz="2600" dirty="0"/>
              <a:t> of the essential (principal) and the general attributes of a </a:t>
            </a:r>
            <a:r>
              <a:rPr lang="en-GB" sz="2600" u="sng" dirty="0"/>
              <a:t>substance</a:t>
            </a:r>
            <a:r>
              <a:rPr lang="en-GB" sz="2600" dirty="0"/>
              <a:t>. In addition to its essence = </a:t>
            </a:r>
            <a:r>
              <a:rPr lang="en-GB" sz="2600" b="1" dirty="0"/>
              <a:t>extension</a:t>
            </a:r>
            <a:r>
              <a:rPr lang="en-GB" sz="2600" dirty="0"/>
              <a:t>, matter also has the general attributes of </a:t>
            </a:r>
            <a:r>
              <a:rPr lang="en-GB" sz="2600" b="1" dirty="0"/>
              <a:t>existence</a:t>
            </a:r>
            <a:r>
              <a:rPr lang="en-GB" sz="2600" dirty="0"/>
              <a:t> and </a:t>
            </a:r>
            <a:r>
              <a:rPr lang="en-GB" sz="2600" b="1" dirty="0"/>
              <a:t>duration</a:t>
            </a:r>
            <a:r>
              <a:rPr lang="en-GB" sz="2600" dirty="0"/>
              <a:t>. </a:t>
            </a:r>
            <a:r>
              <a:rPr lang="mr-IN" sz="2600" dirty="0"/>
              <a:t>…</a:t>
            </a:r>
            <a:r>
              <a:rPr lang="de-DE" sz="2600" dirty="0"/>
              <a:t> </a:t>
            </a:r>
            <a:r>
              <a:rPr lang="en-GB" sz="2600" dirty="0"/>
              <a:t>All the modes, of matter, including size, shape, position, and motion, can exist only as modifications of </a:t>
            </a:r>
            <a:r>
              <a:rPr lang="en-GB" sz="2800" dirty="0"/>
              <a:t>extended substance.</a:t>
            </a:r>
            <a:endParaRPr lang="en-US" sz="2800" dirty="0"/>
          </a:p>
          <a:p>
            <a:endParaRPr lang="de-DE" dirty="0"/>
          </a:p>
        </p:txBody>
      </p:sp>
    </p:spTree>
    <p:extLst>
      <p:ext uri="{BB962C8B-B14F-4D97-AF65-F5344CB8AC3E}">
        <p14:creationId xmlns:p14="http://schemas.microsoft.com/office/powerpoint/2010/main" val="3305081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846052"/>
          </a:xfrm>
        </p:spPr>
        <p:txBody>
          <a:bodyPr/>
          <a:lstStyle/>
          <a:p>
            <a:r>
              <a:rPr lang="de-DE" dirty="0" err="1"/>
              <a:t>Dualism</a:t>
            </a:r>
            <a:r>
              <a:rPr lang="de-DE" dirty="0"/>
              <a:t> 2: </a:t>
            </a:r>
            <a:r>
              <a:rPr lang="de-DE" b="1" u="sng" dirty="0" err="1"/>
              <a:t>mind</a:t>
            </a:r>
            <a:endParaRPr lang="de-DE" b="1" u="sng" dirty="0"/>
          </a:p>
        </p:txBody>
      </p:sp>
      <p:sp>
        <p:nvSpPr>
          <p:cNvPr id="3" name="Inhaltsplatzhalter 2"/>
          <p:cNvSpPr>
            <a:spLocks noGrp="1"/>
          </p:cNvSpPr>
          <p:nvPr>
            <p:ph idx="1"/>
          </p:nvPr>
        </p:nvSpPr>
        <p:spPr>
          <a:xfrm>
            <a:off x="224088" y="846052"/>
            <a:ext cx="8714500" cy="5528737"/>
          </a:xfrm>
        </p:spPr>
        <p:txBody>
          <a:bodyPr>
            <a:noAutofit/>
          </a:bodyPr>
          <a:lstStyle/>
          <a:p>
            <a:pPr marL="0" indent="0" algn="just">
              <a:buNone/>
            </a:pPr>
            <a:r>
              <a:rPr lang="en-GB" sz="2800" u="sng" dirty="0"/>
              <a:t>The essence of mind</a:t>
            </a:r>
            <a:r>
              <a:rPr lang="en-GB" sz="2800" dirty="0"/>
              <a:t> is </a:t>
            </a:r>
            <a:r>
              <a:rPr lang="en-GB" sz="2800" b="1" dirty="0"/>
              <a:t>thought</a:t>
            </a:r>
            <a:r>
              <a:rPr lang="en-GB" sz="2800" dirty="0"/>
              <a:t>. Besides existence and duration, minds have two chief powers or faculties: </a:t>
            </a:r>
            <a:r>
              <a:rPr lang="en-GB" sz="2800" b="1" dirty="0"/>
              <a:t>intellect</a:t>
            </a:r>
            <a:r>
              <a:rPr lang="en-GB" sz="2800" dirty="0"/>
              <a:t> and </a:t>
            </a:r>
            <a:r>
              <a:rPr lang="en-GB" sz="2800" b="1" dirty="0"/>
              <a:t>will</a:t>
            </a:r>
            <a:r>
              <a:rPr lang="en-GB" sz="2800" dirty="0"/>
              <a:t>. The intellectual (or perceiving) power is further divided into the modes of </a:t>
            </a:r>
            <a:r>
              <a:rPr lang="en-GB" sz="2800" b="1" dirty="0"/>
              <a:t>pure intellect</a:t>
            </a:r>
            <a:r>
              <a:rPr lang="en-GB" sz="2800" dirty="0"/>
              <a:t>, </a:t>
            </a:r>
            <a:r>
              <a:rPr lang="en-GB" sz="2800" b="1" dirty="0"/>
              <a:t>imagination</a:t>
            </a:r>
            <a:r>
              <a:rPr lang="en-GB" sz="2800" dirty="0"/>
              <a:t>, and </a:t>
            </a:r>
            <a:r>
              <a:rPr lang="en-GB" sz="2800" b="1" dirty="0"/>
              <a:t>sense perception</a:t>
            </a:r>
            <a:r>
              <a:rPr lang="en-GB" sz="2800" dirty="0"/>
              <a:t>. </a:t>
            </a:r>
          </a:p>
          <a:p>
            <a:pPr marL="0" indent="0" algn="just">
              <a:buNone/>
            </a:pPr>
            <a:r>
              <a:rPr lang="en-GB" sz="2800" b="1" dirty="0"/>
              <a:t>Pure intellect </a:t>
            </a:r>
            <a:r>
              <a:rPr lang="en-GB" sz="2800" dirty="0"/>
              <a:t>operates independent of the brain or body; </a:t>
            </a:r>
            <a:r>
              <a:rPr lang="en-GB" sz="2800" b="1" dirty="0"/>
              <a:t>imagination</a:t>
            </a:r>
            <a:r>
              <a:rPr lang="en-GB" sz="2800" dirty="0"/>
              <a:t> and </a:t>
            </a:r>
            <a:r>
              <a:rPr lang="en-GB" sz="2800" b="1" dirty="0"/>
              <a:t>sense perception </a:t>
            </a:r>
            <a:r>
              <a:rPr lang="en-GB" sz="2800" dirty="0"/>
              <a:t>depend upon the body for their operation. The will is also divided into various modes, including </a:t>
            </a:r>
            <a:r>
              <a:rPr lang="en-GB" sz="2800" b="1" dirty="0"/>
              <a:t>desire</a:t>
            </a:r>
            <a:r>
              <a:rPr lang="en-GB" sz="2800" dirty="0"/>
              <a:t>, </a:t>
            </a:r>
            <a:r>
              <a:rPr lang="en-GB" sz="2800" b="1" dirty="0"/>
              <a:t>aversion</a:t>
            </a:r>
            <a:r>
              <a:rPr lang="en-GB" sz="2800" dirty="0"/>
              <a:t>, </a:t>
            </a:r>
            <a:r>
              <a:rPr lang="en-GB" sz="2800" b="1" dirty="0"/>
              <a:t>assertion, denial</a:t>
            </a:r>
            <a:r>
              <a:rPr lang="en-GB" sz="2800" dirty="0"/>
              <a:t>, and </a:t>
            </a:r>
            <a:r>
              <a:rPr lang="en-GB" sz="2800" b="1" dirty="0"/>
              <a:t>doubt</a:t>
            </a:r>
            <a:r>
              <a:rPr lang="en-GB" sz="2800" dirty="0"/>
              <a:t>. These always require some intellectual content (whether pure, imagined, or sensory) upon which to operate. Perhaps for that reason, Descartes describes the mind as an “intellectual substance” </a:t>
            </a:r>
            <a:endParaRPr lang="de-DE" sz="2800" dirty="0"/>
          </a:p>
        </p:txBody>
      </p:sp>
    </p:spTree>
    <p:extLst>
      <p:ext uri="{BB962C8B-B14F-4D97-AF65-F5344CB8AC3E}">
        <p14:creationId xmlns:p14="http://schemas.microsoft.com/office/powerpoint/2010/main" val="2383640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3564"/>
            <a:ext cx="8229600" cy="1143000"/>
          </a:xfrm>
        </p:spPr>
        <p:txBody>
          <a:bodyPr>
            <a:normAutofit fontScale="90000"/>
          </a:bodyPr>
          <a:lstStyle/>
          <a:p>
            <a:r>
              <a:rPr lang="en-GB" sz="3600" dirty="0"/>
              <a:t>How to </a:t>
            </a:r>
            <a:r>
              <a:rPr lang="en-GB" sz="3600" u="sng" dirty="0"/>
              <a:t>re-gain certainty</a:t>
            </a:r>
            <a:r>
              <a:rPr lang="en-GB" sz="3600" dirty="0"/>
              <a:t>? Relying on </a:t>
            </a:r>
            <a:r>
              <a:rPr lang="en-GB" sz="3600" u="sng" dirty="0"/>
              <a:t>facts</a:t>
            </a:r>
            <a:r>
              <a:rPr lang="en-GB" sz="3600" dirty="0"/>
              <a:t>: </a:t>
            </a:r>
            <a:br>
              <a:rPr lang="en-GB" dirty="0"/>
            </a:br>
            <a:r>
              <a:rPr lang="en-GB" b="1" dirty="0"/>
              <a:t>Francis Bacon </a:t>
            </a:r>
            <a:r>
              <a:rPr lang="en-GB" dirty="0"/>
              <a:t>(1561-1626)</a:t>
            </a:r>
            <a:br>
              <a:rPr lang="en-GB" dirty="0"/>
            </a:br>
            <a:r>
              <a:rPr lang="en-GB" sz="2200" dirty="0"/>
              <a:t>http://www.iep.utm.edu/bacon/</a:t>
            </a:r>
            <a:br>
              <a:rPr lang="en-GB" dirty="0"/>
            </a:br>
            <a:endParaRPr lang="en-GB" dirty="0"/>
          </a:p>
        </p:txBody>
      </p:sp>
      <p:sp>
        <p:nvSpPr>
          <p:cNvPr id="3" name="Content Placeholder 2"/>
          <p:cNvSpPr>
            <a:spLocks noGrp="1"/>
          </p:cNvSpPr>
          <p:nvPr>
            <p:ph idx="1"/>
          </p:nvPr>
        </p:nvSpPr>
        <p:spPr>
          <a:xfrm>
            <a:off x="582706" y="2018272"/>
            <a:ext cx="8229600" cy="4525963"/>
          </a:xfrm>
        </p:spPr>
        <p:txBody>
          <a:bodyPr/>
          <a:lstStyle/>
          <a:p>
            <a:pPr marL="0" indent="0">
              <a:buNone/>
            </a:pPr>
            <a:r>
              <a:rPr lang="en-GB" b="1" dirty="0"/>
              <a:t>Scientific empiricism</a:t>
            </a:r>
            <a:r>
              <a:rPr lang="en-GB" dirty="0"/>
              <a:t>: </a:t>
            </a:r>
          </a:p>
          <a:p>
            <a:pPr marL="0" indent="0">
              <a:buNone/>
            </a:pPr>
            <a:r>
              <a:rPr lang="en-GB" dirty="0"/>
              <a:t>“true and perfect </a:t>
            </a:r>
            <a:r>
              <a:rPr lang="en-GB" u="sng" dirty="0"/>
              <a:t>induction</a:t>
            </a:r>
            <a:r>
              <a:rPr lang="en-GB" dirty="0"/>
              <a:t>” -</a:t>
            </a:r>
          </a:p>
          <a:p>
            <a:pPr marL="0" indent="0">
              <a:buNone/>
            </a:pPr>
            <a:r>
              <a:rPr lang="en-GB" dirty="0"/>
              <a:t>One needs to proceed step by step from </a:t>
            </a:r>
            <a:r>
              <a:rPr lang="en-GB" b="1" dirty="0"/>
              <a:t>observation</a:t>
            </a:r>
            <a:r>
              <a:rPr lang="en-GB" dirty="0"/>
              <a:t> to </a:t>
            </a:r>
            <a:r>
              <a:rPr lang="en-GB" b="1" dirty="0"/>
              <a:t>generalisation</a:t>
            </a:r>
            <a:r>
              <a:rPr lang="en-GB" dirty="0"/>
              <a:t> (“general laws”), testing each step up this ladder by </a:t>
            </a:r>
            <a:r>
              <a:rPr lang="en-GB" u="sng" dirty="0"/>
              <a:t>observation</a:t>
            </a:r>
            <a:r>
              <a:rPr lang="en-GB" dirty="0"/>
              <a:t> and </a:t>
            </a:r>
            <a:r>
              <a:rPr lang="en-GB" u="sng" dirty="0"/>
              <a:t>experimentation</a:t>
            </a:r>
            <a:r>
              <a:rPr lang="en-GB" dirty="0"/>
              <a:t>, rather than by imagination or logical constructs; </a:t>
            </a:r>
          </a:p>
          <a:p>
            <a:pPr marL="0" indent="0">
              <a:buNone/>
            </a:pPr>
            <a:r>
              <a:rPr lang="en-GB" dirty="0"/>
              <a:t>carefully gathering and examining </a:t>
            </a:r>
            <a:r>
              <a:rPr lang="en-GB" b="1" dirty="0"/>
              <a:t>facts</a:t>
            </a:r>
          </a:p>
        </p:txBody>
      </p:sp>
    </p:spTree>
    <p:extLst>
      <p:ext uri="{BB962C8B-B14F-4D97-AF65-F5344CB8AC3E}">
        <p14:creationId xmlns:p14="http://schemas.microsoft.com/office/powerpoint/2010/main" val="718938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induction</a:t>
            </a:r>
            <a:endParaRPr lang="de-DE" dirty="0"/>
          </a:p>
        </p:txBody>
      </p:sp>
      <p:pic>
        <p:nvPicPr>
          <p:cNvPr id="4" name="Inhaltsplatzhalter 3" descr="http://www.socialresearchmethods.net/kb/Assets/images/induct.gif"/>
          <p:cNvPicPr>
            <a:picLocks noGrp="1"/>
          </p:cNvPicPr>
          <p:nvPr>
            <p:ph idx="1"/>
          </p:nvPr>
        </p:nvPicPr>
        <p:blipFill>
          <a:blip r:embed="rId2">
            <a:extLst>
              <a:ext uri="{28A0092B-C50C-407E-A947-70E740481C1C}">
                <a14:useLocalDpi xmlns:a14="http://schemas.microsoft.com/office/drawing/2010/main" val="0"/>
              </a:ext>
            </a:extLst>
          </a:blip>
          <a:srcRect t="-8507" b="-8507"/>
          <a:stretch>
            <a:fillRect/>
          </a:stretch>
        </p:blipFill>
        <p:spPr bwMode="auto">
          <a:prstGeom prst="rect">
            <a:avLst/>
          </a:prstGeom>
          <a:noFill/>
          <a:ln>
            <a:noFill/>
          </a:ln>
        </p:spPr>
      </p:pic>
    </p:spTree>
    <p:extLst>
      <p:ext uri="{BB962C8B-B14F-4D97-AF65-F5344CB8AC3E}">
        <p14:creationId xmlns:p14="http://schemas.microsoft.com/office/powerpoint/2010/main" val="420049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t>Inductive reasoning</a:t>
            </a:r>
            <a:r>
              <a:rPr lang="en-GB" dirty="0"/>
              <a:t> </a:t>
            </a:r>
            <a:endParaRPr lang="de-DE" dirty="0"/>
          </a:p>
        </p:txBody>
      </p:sp>
      <p:sp>
        <p:nvSpPr>
          <p:cNvPr id="3" name="Inhaltsplatzhalter 2"/>
          <p:cNvSpPr>
            <a:spLocks noGrp="1"/>
          </p:cNvSpPr>
          <p:nvPr>
            <p:ph idx="1"/>
          </p:nvPr>
        </p:nvSpPr>
        <p:spPr>
          <a:xfrm>
            <a:off x="457200" y="1600200"/>
            <a:ext cx="8229600" cy="4983162"/>
          </a:xfrm>
        </p:spPr>
        <p:txBody>
          <a:bodyPr>
            <a:normAutofit fontScale="92500"/>
          </a:bodyPr>
          <a:lstStyle/>
          <a:p>
            <a:pPr marL="0" indent="0" algn="just">
              <a:buNone/>
            </a:pPr>
            <a:r>
              <a:rPr lang="en-GB" dirty="0"/>
              <a:t>Moves from a series of specific observations to broader generalizations and theories. Informally, we can call this a </a:t>
            </a:r>
            <a:r>
              <a:rPr lang="en-GB" b="1" dirty="0"/>
              <a:t>"bottom up" </a:t>
            </a:r>
            <a:r>
              <a:rPr lang="en-GB" dirty="0"/>
              <a:t>approach. In inductive reasoning, we begin with specific observations and measures, begin to detect </a:t>
            </a:r>
            <a:r>
              <a:rPr lang="en-GB" b="1" dirty="0"/>
              <a:t>patterns</a:t>
            </a:r>
            <a:r>
              <a:rPr lang="en-GB" dirty="0"/>
              <a:t> and </a:t>
            </a:r>
            <a:r>
              <a:rPr lang="en-GB" b="1" dirty="0"/>
              <a:t>regularities</a:t>
            </a:r>
            <a:r>
              <a:rPr lang="en-GB" dirty="0"/>
              <a:t>, formulate some </a:t>
            </a:r>
            <a:r>
              <a:rPr lang="en-GB" b="1" dirty="0"/>
              <a:t>tentative hypotheses </a:t>
            </a:r>
            <a:r>
              <a:rPr lang="en-GB" dirty="0"/>
              <a:t>that we can explore, and finally end up developing some general conclusions or </a:t>
            </a:r>
            <a:r>
              <a:rPr lang="en-GB" b="1" dirty="0"/>
              <a:t>theories</a:t>
            </a:r>
            <a:r>
              <a:rPr lang="en-GB" dirty="0"/>
              <a:t>.</a:t>
            </a:r>
          </a:p>
          <a:p>
            <a:pPr marL="0" indent="0" algn="just">
              <a:buNone/>
            </a:pPr>
            <a:r>
              <a:rPr lang="en-GB" dirty="0"/>
              <a:t>Example: law of gravity (Galilei): product of </a:t>
            </a:r>
            <a:r>
              <a:rPr lang="en-GB" u="sng" dirty="0"/>
              <a:t>repeated experimentation </a:t>
            </a:r>
            <a:r>
              <a:rPr lang="en-GB" dirty="0"/>
              <a:t>with variations</a:t>
            </a:r>
            <a:endParaRPr lang="en-US" dirty="0"/>
          </a:p>
          <a:p>
            <a:pPr marL="0" indent="0">
              <a:buNone/>
            </a:pPr>
            <a:endParaRPr lang="de-DE" dirty="0"/>
          </a:p>
        </p:txBody>
      </p:sp>
    </p:spTree>
    <p:extLst>
      <p:ext uri="{BB962C8B-B14F-4D97-AF65-F5344CB8AC3E}">
        <p14:creationId xmlns:p14="http://schemas.microsoft.com/office/powerpoint/2010/main" val="1665433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a:t>
            </a:r>
          </a:p>
        </p:txBody>
      </p:sp>
      <p:sp>
        <p:nvSpPr>
          <p:cNvPr id="3" name="Content Placeholder 2"/>
          <p:cNvSpPr>
            <a:spLocks noGrp="1"/>
          </p:cNvSpPr>
          <p:nvPr>
            <p:ph idx="1"/>
          </p:nvPr>
        </p:nvSpPr>
        <p:spPr>
          <a:xfrm>
            <a:off x="157018" y="1283856"/>
            <a:ext cx="8626764" cy="4959926"/>
          </a:xfrm>
        </p:spPr>
        <p:txBody>
          <a:bodyPr>
            <a:noAutofit/>
          </a:bodyPr>
          <a:lstStyle/>
          <a:p>
            <a:pPr marL="0" indent="0">
              <a:buNone/>
            </a:pPr>
            <a:r>
              <a:rPr lang="en-GB" sz="2400" dirty="0"/>
              <a:t>A 9-year old boy is showing severe behaviour difficulties in school.</a:t>
            </a:r>
          </a:p>
          <a:p>
            <a:pPr>
              <a:buFontTx/>
              <a:buChar char="-"/>
            </a:pPr>
            <a:r>
              <a:rPr lang="en-GB" sz="2400" b="1" dirty="0"/>
              <a:t>Explanatory models</a:t>
            </a:r>
            <a:r>
              <a:rPr lang="en-GB" sz="2400" dirty="0"/>
              <a:t>: what makes him behave in this way? (neurological malfunction, family disruption, learned </a:t>
            </a:r>
            <a:r>
              <a:rPr lang="en-GB" sz="2400" dirty="0" err="1"/>
              <a:t>mis</a:t>
            </a:r>
            <a:r>
              <a:rPr lang="en-GB" sz="2400" dirty="0"/>
              <a:t>-behaviour, boredom at school, bullying / humiliation by other pupils </a:t>
            </a:r>
            <a:r>
              <a:rPr lang="mr-IN" sz="2400" dirty="0"/>
              <a:t>…</a:t>
            </a:r>
            <a:r>
              <a:rPr lang="de-DE" sz="2400" dirty="0"/>
              <a:t>)</a:t>
            </a:r>
          </a:p>
          <a:p>
            <a:pPr>
              <a:buFontTx/>
              <a:buChar char="-"/>
            </a:pPr>
            <a:r>
              <a:rPr lang="en-GB" sz="2400" b="1" dirty="0"/>
              <a:t>Ways</a:t>
            </a:r>
            <a:r>
              <a:rPr lang="en-GB" sz="2400" dirty="0"/>
              <a:t> of </a:t>
            </a:r>
            <a:r>
              <a:rPr lang="en-GB" sz="2400" b="1" dirty="0"/>
              <a:t>collecting information </a:t>
            </a:r>
            <a:r>
              <a:rPr lang="en-GB" sz="2400" dirty="0"/>
              <a:t>(“</a:t>
            </a:r>
            <a:r>
              <a:rPr lang="en-GB" sz="2400" u="sng" dirty="0">
                <a:solidFill>
                  <a:srgbClr val="FF0000"/>
                </a:solidFill>
              </a:rPr>
              <a:t>detached, from a distance, neutrality)</a:t>
            </a:r>
            <a:r>
              <a:rPr lang="en-GB" sz="2400" dirty="0"/>
              <a:t>“: neurological tests, family diagnosis, psychological assessment, educational performance testing; “</a:t>
            </a:r>
            <a:r>
              <a:rPr lang="en-GB" sz="2400" u="sng" dirty="0">
                <a:solidFill>
                  <a:srgbClr val="FF0000"/>
                </a:solidFill>
              </a:rPr>
              <a:t>involving the person(s)</a:t>
            </a:r>
            <a:r>
              <a:rPr lang="en-GB" sz="2400" dirty="0"/>
              <a:t>”: through relationship building with the boy, hearing his story, giving him control over “what counts”)</a:t>
            </a:r>
          </a:p>
          <a:p>
            <a:pPr>
              <a:buFontTx/>
              <a:buChar char="-"/>
            </a:pPr>
            <a:r>
              <a:rPr lang="en-GB" sz="2400" b="1" dirty="0"/>
              <a:t>Consequences</a:t>
            </a:r>
            <a:r>
              <a:rPr lang="en-GB" sz="2400" dirty="0"/>
              <a:t>: behaviour change, circumstances change (different school), self-perception change</a:t>
            </a:r>
          </a:p>
        </p:txBody>
      </p:sp>
    </p:spTree>
    <p:extLst>
      <p:ext uri="{BB962C8B-B14F-4D97-AF65-F5344CB8AC3E}">
        <p14:creationId xmlns:p14="http://schemas.microsoft.com/office/powerpoint/2010/main" val="136934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495300" y="0"/>
            <a:ext cx="8134695" cy="6858000"/>
          </a:xfrm>
          <a:prstGeom prst="rect">
            <a:avLst/>
          </a:prstGeom>
        </p:spPr>
      </p:pic>
    </p:spTree>
    <p:extLst>
      <p:ext uri="{BB962C8B-B14F-4D97-AF65-F5344CB8AC3E}">
        <p14:creationId xmlns:p14="http://schemas.microsoft.com/office/powerpoint/2010/main" val="401687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But</a:t>
            </a:r>
            <a:r>
              <a:rPr lang="en-GB" sz="3600" dirty="0"/>
              <a:t> how good are our senses? problem of </a:t>
            </a:r>
            <a:r>
              <a:rPr lang="en-GB" sz="3600" b="1" dirty="0"/>
              <a:t>sensory perception</a:t>
            </a:r>
            <a:r>
              <a:rPr lang="en-GB" sz="3600" dirty="0"/>
              <a:t>: </a:t>
            </a:r>
            <a:br>
              <a:rPr lang="en-GB" sz="3600" dirty="0"/>
            </a:br>
            <a:r>
              <a:rPr lang="en-GB" sz="3600" dirty="0"/>
              <a:t>John Locke (1632 </a:t>
            </a:r>
            <a:r>
              <a:rPr lang="mr-IN" sz="3600" dirty="0"/>
              <a:t>–</a:t>
            </a:r>
            <a:r>
              <a:rPr lang="en-GB" sz="3600" dirty="0"/>
              <a:t> 1704)</a:t>
            </a:r>
          </a:p>
        </p:txBody>
      </p:sp>
      <p:sp>
        <p:nvSpPr>
          <p:cNvPr id="3" name="Content Placeholder 2"/>
          <p:cNvSpPr>
            <a:spLocks noGrp="1"/>
          </p:cNvSpPr>
          <p:nvPr>
            <p:ph idx="1"/>
          </p:nvPr>
        </p:nvSpPr>
        <p:spPr>
          <a:xfrm>
            <a:off x="286327" y="1600200"/>
            <a:ext cx="8626764" cy="5368636"/>
          </a:xfrm>
        </p:spPr>
        <p:txBody>
          <a:bodyPr/>
          <a:lstStyle/>
          <a:p>
            <a:pPr marL="0" indent="0">
              <a:buNone/>
            </a:pPr>
            <a:r>
              <a:rPr lang="en-GB" dirty="0"/>
              <a:t>Knowledge of the external world is “sensitive knowledge” </a:t>
            </a:r>
            <a:r>
              <a:rPr lang="en-GB" sz="2400" dirty="0"/>
              <a:t>(unlike mathematical or intuitive knowledge)</a:t>
            </a:r>
          </a:p>
          <a:p>
            <a:pPr marL="0" indent="0">
              <a:buNone/>
            </a:pPr>
            <a:r>
              <a:rPr lang="en-GB" dirty="0"/>
              <a:t>“</a:t>
            </a:r>
            <a:r>
              <a:rPr lang="en-GB" i="1" dirty="0"/>
              <a:t>It is therefore the actual </a:t>
            </a:r>
            <a:r>
              <a:rPr lang="en-GB" i="1" u="sng" dirty="0"/>
              <a:t>receiving of ideas from without</a:t>
            </a:r>
            <a:r>
              <a:rPr lang="en-GB" i="1" dirty="0"/>
              <a:t> that gives us notice of the existence of other things and makes us know that something doth exist at that time without us which causes that idea in us…”</a:t>
            </a:r>
            <a:r>
              <a:rPr lang="en-GB" dirty="0"/>
              <a:t> </a:t>
            </a:r>
          </a:p>
          <a:p>
            <a:pPr marL="0" indent="0">
              <a:buNone/>
            </a:pPr>
            <a:endParaRPr lang="en-GB" dirty="0"/>
          </a:p>
          <a:p>
            <a:pPr marL="0" indent="0">
              <a:buNone/>
            </a:pPr>
            <a:r>
              <a:rPr lang="en-GB" sz="2400" dirty="0">
                <a:hlinkClick r:id="rId2"/>
              </a:rPr>
              <a:t>http://www.iep.utm.edu/locke-kn/#H2</a:t>
            </a:r>
            <a:endParaRPr lang="en-GB" sz="24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714565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 according to Locke</a:t>
            </a:r>
          </a:p>
        </p:txBody>
      </p:sp>
      <p:sp>
        <p:nvSpPr>
          <p:cNvPr id="3" name="Content Placeholder 2"/>
          <p:cNvSpPr>
            <a:spLocks noGrp="1"/>
          </p:cNvSpPr>
          <p:nvPr>
            <p:ph idx="1"/>
          </p:nvPr>
        </p:nvSpPr>
        <p:spPr>
          <a:xfrm>
            <a:off x="457200" y="1600200"/>
            <a:ext cx="8229600" cy="4994564"/>
          </a:xfrm>
        </p:spPr>
        <p:txBody>
          <a:bodyPr>
            <a:normAutofit fontScale="92500" lnSpcReduction="20000"/>
          </a:bodyPr>
          <a:lstStyle/>
          <a:p>
            <a:pPr marL="0" indent="0">
              <a:buNone/>
            </a:pPr>
            <a:r>
              <a:rPr lang="en-US" i="1" dirty="0"/>
              <a:t>“</a:t>
            </a:r>
            <a:r>
              <a:rPr lang="en-US" b="1" i="1" dirty="0"/>
              <a:t>Knowledge</a:t>
            </a:r>
            <a:r>
              <a:rPr lang="en-US" dirty="0"/>
              <a:t> then seems to me to be nothing but </a:t>
            </a:r>
            <a:r>
              <a:rPr lang="en-US" i="1" dirty="0"/>
              <a:t>the perception of the connection and agreement, or disagreement and repugnancy of any of our ideas</a:t>
            </a:r>
            <a:r>
              <a:rPr lang="en-US" dirty="0"/>
              <a:t>. In this alone it consists. Where this perception is, there is knowledge, and where it is not, there, though we may fancy, guess, or believe, yet we always come short of knowledge.” </a:t>
            </a:r>
            <a:r>
              <a:rPr lang="en-US" i="1" dirty="0"/>
              <a:t>E </a:t>
            </a:r>
            <a:r>
              <a:rPr lang="en-US" dirty="0"/>
              <a:t>IV.i.2 (emphases original)</a:t>
            </a:r>
          </a:p>
          <a:p>
            <a:pPr marL="0" indent="0">
              <a:buNone/>
            </a:pPr>
            <a:endParaRPr lang="en-US" dirty="0"/>
          </a:p>
          <a:p>
            <a:pPr marL="0" indent="0">
              <a:buNone/>
            </a:pPr>
            <a:r>
              <a:rPr lang="en-US" u="sng" dirty="0"/>
              <a:t>Therefore</a:t>
            </a:r>
            <a:r>
              <a:rPr lang="en-US" dirty="0"/>
              <a:t>: is “thinking” a </a:t>
            </a:r>
            <a:r>
              <a:rPr lang="en-US" b="1" dirty="0"/>
              <a:t>confirmation</a:t>
            </a:r>
            <a:r>
              <a:rPr lang="en-US" dirty="0"/>
              <a:t> of the certainty of “reality” </a:t>
            </a:r>
            <a:r>
              <a:rPr lang="mr-IN" dirty="0"/>
              <a:t>–</a:t>
            </a:r>
            <a:r>
              <a:rPr lang="en-US" dirty="0"/>
              <a:t> or a source of </a:t>
            </a:r>
            <a:r>
              <a:rPr lang="en-US" b="1" dirty="0"/>
              <a:t>uncertainty</a:t>
            </a:r>
            <a:r>
              <a:rPr lang="en-US" dirty="0"/>
              <a:t> about reality?</a:t>
            </a:r>
            <a:endParaRPr lang="en-GB" dirty="0"/>
          </a:p>
        </p:txBody>
      </p:sp>
    </p:spTree>
    <p:extLst>
      <p:ext uri="{BB962C8B-B14F-4D97-AF65-F5344CB8AC3E}">
        <p14:creationId xmlns:p14="http://schemas.microsoft.com/office/powerpoint/2010/main" val="886618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3964" y="274638"/>
            <a:ext cx="8492836" cy="1143000"/>
          </a:xfrm>
        </p:spPr>
        <p:txBody>
          <a:bodyPr>
            <a:normAutofit fontScale="90000"/>
          </a:bodyPr>
          <a:lstStyle/>
          <a:p>
            <a:r>
              <a:rPr lang="de-DE" dirty="0"/>
              <a:t>Limits </a:t>
            </a:r>
            <a:r>
              <a:rPr lang="de-DE" dirty="0" err="1"/>
              <a:t>of</a:t>
            </a:r>
            <a:r>
              <a:rPr lang="de-DE" dirty="0"/>
              <a:t> </a:t>
            </a:r>
            <a:r>
              <a:rPr lang="de-DE" dirty="0" err="1"/>
              <a:t>experience</a:t>
            </a:r>
            <a:r>
              <a:rPr lang="de-DE" dirty="0"/>
              <a:t> – </a:t>
            </a:r>
            <a:r>
              <a:rPr lang="de-DE" dirty="0" err="1"/>
              <a:t>searching</a:t>
            </a:r>
            <a:r>
              <a:rPr lang="de-DE" dirty="0"/>
              <a:t> </a:t>
            </a:r>
            <a:r>
              <a:rPr lang="de-DE" dirty="0" err="1"/>
              <a:t>for</a:t>
            </a:r>
            <a:r>
              <a:rPr lang="de-DE" dirty="0"/>
              <a:t> „ideal </a:t>
            </a:r>
            <a:r>
              <a:rPr lang="de-DE" dirty="0" err="1"/>
              <a:t>solutions</a:t>
            </a:r>
            <a:r>
              <a:rPr lang="de-DE" dirty="0"/>
              <a:t>“ </a:t>
            </a:r>
            <a:r>
              <a:rPr lang="de-DE" sz="4000" dirty="0"/>
              <a:t>(</a:t>
            </a:r>
            <a:r>
              <a:rPr lang="de-DE" sz="4000" b="1" dirty="0" err="1"/>
              <a:t>G.W.Leibniz</a:t>
            </a:r>
            <a:r>
              <a:rPr lang="de-DE" sz="4000" b="1" dirty="0"/>
              <a:t> </a:t>
            </a:r>
            <a:r>
              <a:rPr lang="de-DE" sz="4000" dirty="0"/>
              <a:t>1646-1716)</a:t>
            </a:r>
            <a:endParaRPr lang="de-DE" dirty="0"/>
          </a:p>
        </p:txBody>
      </p:sp>
      <p:sp>
        <p:nvSpPr>
          <p:cNvPr id="3" name="Inhaltsplatzhalter 2"/>
          <p:cNvSpPr>
            <a:spLocks noGrp="1"/>
          </p:cNvSpPr>
          <p:nvPr>
            <p:ph idx="1"/>
          </p:nvPr>
        </p:nvSpPr>
        <p:spPr/>
        <p:txBody>
          <a:bodyPr>
            <a:normAutofit/>
          </a:bodyPr>
          <a:lstStyle/>
          <a:p>
            <a:pPr marL="0" indent="0" algn="just">
              <a:buNone/>
            </a:pPr>
            <a:r>
              <a:rPr lang="en-GB" dirty="0"/>
              <a:t>Judgments in </a:t>
            </a:r>
            <a:r>
              <a:rPr lang="en-GB" u="sng" dirty="0"/>
              <a:t>logic and metaphysics </a:t>
            </a:r>
            <a:r>
              <a:rPr lang="en-GB" dirty="0"/>
              <a:t>operate with forms of necessity that reach beyond the certainty </a:t>
            </a:r>
            <a:r>
              <a:rPr lang="en-GB" u="sng" dirty="0"/>
              <a:t>experience</a:t>
            </a:r>
            <a:r>
              <a:rPr lang="en-GB" dirty="0"/>
              <a:t> can provide. Similarly, judgments in morality operate with a form of obligation or value that lies </a:t>
            </a:r>
            <a:r>
              <a:rPr lang="en-GB" u="sng" dirty="0"/>
              <a:t>beyond experience.</a:t>
            </a:r>
            <a:r>
              <a:rPr lang="en-GB" dirty="0"/>
              <a:t> Experience can only inform us of what </a:t>
            </a:r>
            <a:r>
              <a:rPr lang="en-GB" u="sng" dirty="0"/>
              <a:t>is</a:t>
            </a:r>
            <a:r>
              <a:rPr lang="en-GB" dirty="0"/>
              <a:t> the case rather than of what </a:t>
            </a:r>
            <a:r>
              <a:rPr lang="en-GB" u="sng" dirty="0"/>
              <a:t>ought</a:t>
            </a:r>
            <a:r>
              <a:rPr lang="en-GB" dirty="0"/>
              <a:t> to be.</a:t>
            </a:r>
            <a:endParaRPr lang="en-US" dirty="0"/>
          </a:p>
          <a:p>
            <a:pPr marL="0" indent="0">
              <a:buNone/>
            </a:pPr>
            <a:endParaRPr lang="de-DE" dirty="0"/>
          </a:p>
        </p:txBody>
      </p:sp>
    </p:spTree>
    <p:extLst>
      <p:ext uri="{BB962C8B-B14F-4D97-AF65-F5344CB8AC3E}">
        <p14:creationId xmlns:p14="http://schemas.microsoft.com/office/powerpoint/2010/main" val="385545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81038"/>
            <a:ext cx="8229600" cy="667471"/>
          </a:xfrm>
        </p:spPr>
        <p:txBody>
          <a:bodyPr>
            <a:noAutofit/>
          </a:bodyPr>
          <a:lstStyle/>
          <a:p>
            <a:r>
              <a:rPr lang="de-DE" sz="3200" b="1" dirty="0"/>
              <a:t>Leibniz: </a:t>
            </a:r>
            <a:r>
              <a:rPr lang="de-DE" sz="3200" dirty="0" err="1"/>
              <a:t>Metaphysical</a:t>
            </a:r>
            <a:r>
              <a:rPr lang="de-DE" sz="3200" dirty="0"/>
              <a:t> </a:t>
            </a:r>
            <a:r>
              <a:rPr lang="de-DE" sz="3200" b="1" u="sng" dirty="0" err="1"/>
              <a:t>idealism</a:t>
            </a:r>
            <a:r>
              <a:rPr lang="de-DE" sz="3200" dirty="0"/>
              <a:t>: </a:t>
            </a:r>
            <a:br>
              <a:rPr lang="de-DE" sz="3200" dirty="0"/>
            </a:br>
            <a:endParaRPr lang="de-DE" sz="3200" dirty="0"/>
          </a:p>
        </p:txBody>
      </p:sp>
      <p:sp>
        <p:nvSpPr>
          <p:cNvPr id="3" name="Inhaltsplatzhalter 2"/>
          <p:cNvSpPr>
            <a:spLocks noGrp="1"/>
          </p:cNvSpPr>
          <p:nvPr>
            <p:ph idx="1"/>
          </p:nvPr>
        </p:nvSpPr>
        <p:spPr>
          <a:xfrm>
            <a:off x="177402" y="1447760"/>
            <a:ext cx="8789195" cy="5271696"/>
          </a:xfrm>
        </p:spPr>
        <p:txBody>
          <a:bodyPr>
            <a:normAutofit fontScale="85000" lnSpcReduction="10000"/>
          </a:bodyPr>
          <a:lstStyle/>
          <a:p>
            <a:pPr marL="0" indent="0" algn="just">
              <a:buNone/>
            </a:pPr>
            <a:r>
              <a:rPr lang="en-GB" dirty="0"/>
              <a:t>“</a:t>
            </a:r>
            <a:r>
              <a:rPr lang="en-GB" i="1" dirty="0"/>
              <a:t>The </a:t>
            </a:r>
            <a:r>
              <a:rPr lang="en-GB" i="1" u="sng" dirty="0"/>
              <a:t>senses</a:t>
            </a:r>
            <a:r>
              <a:rPr lang="en-GB" i="1" dirty="0"/>
              <a:t>, although they are necessary for all our actual knowledge, </a:t>
            </a:r>
            <a:r>
              <a:rPr lang="en-GB" i="1" u="sng" dirty="0"/>
              <a:t>are not sufficient </a:t>
            </a:r>
            <a:r>
              <a:rPr lang="en-GB" i="1" dirty="0"/>
              <a:t>to give us the whole of it, since the senses never give anything but </a:t>
            </a:r>
            <a:r>
              <a:rPr lang="en-GB" i="1" u="sng" dirty="0"/>
              <a:t>instances</a:t>
            </a:r>
            <a:r>
              <a:rPr lang="en-GB" i="1" dirty="0"/>
              <a:t>, that is to say particular or individual truths. Now all the instances which confirm a general truth, however numerous they may be, are not sufficient to establish the </a:t>
            </a:r>
            <a:r>
              <a:rPr lang="en-GB" i="1" u="sng" dirty="0"/>
              <a:t>universal necessity of this same truth,</a:t>
            </a:r>
            <a:r>
              <a:rPr lang="en-GB" i="1" dirty="0"/>
              <a:t> for it does not follow that what happened before will happen in the same way again. … From which it appears that </a:t>
            </a:r>
            <a:r>
              <a:rPr lang="en-GB" i="1" u="sng" dirty="0"/>
              <a:t>necessary truths</a:t>
            </a:r>
            <a:r>
              <a:rPr lang="en-GB" i="1" dirty="0"/>
              <a:t>, such as we find in </a:t>
            </a:r>
            <a:r>
              <a:rPr lang="en-GB" b="1" i="1" dirty="0"/>
              <a:t>pure mathematics</a:t>
            </a:r>
            <a:r>
              <a:rPr lang="en-GB" i="1" dirty="0"/>
              <a:t>, and particularly in </a:t>
            </a:r>
            <a:r>
              <a:rPr lang="en-GB" b="1" i="1" dirty="0"/>
              <a:t>arithmetic</a:t>
            </a:r>
            <a:r>
              <a:rPr lang="en-GB" i="1" dirty="0"/>
              <a:t>, must have principles whose proof does not depend on instances, nor consequently on the testimony of the senses, although without the senses it would never have occurred to us to think of them</a:t>
            </a:r>
            <a:r>
              <a:rPr lang="en-GB" dirty="0"/>
              <a:t>… “</a:t>
            </a:r>
          </a:p>
          <a:p>
            <a:pPr marL="0" indent="0" algn="just">
              <a:buNone/>
            </a:pPr>
            <a:r>
              <a:rPr lang="en-GB" sz="2400" dirty="0"/>
              <a:t>(Leibniz 1704, Preface, pp. 150–151)          </a:t>
            </a:r>
            <a:r>
              <a:rPr lang="en-GB" sz="2400" dirty="0">
                <a:hlinkClick r:id="rId2"/>
              </a:rPr>
              <a:t>http://www.iep.utm.edu/leib-ove/</a:t>
            </a:r>
            <a:endParaRPr lang="en-GB" sz="2400" dirty="0"/>
          </a:p>
          <a:p>
            <a:pPr marL="0" indent="0" algn="just">
              <a:buNone/>
            </a:pPr>
            <a:endParaRPr lang="en-US" sz="2400" dirty="0"/>
          </a:p>
          <a:p>
            <a:pPr marL="0" indent="0">
              <a:buNone/>
            </a:pPr>
            <a:endParaRPr lang="de-DE" dirty="0"/>
          </a:p>
        </p:txBody>
      </p:sp>
    </p:spTree>
    <p:extLst>
      <p:ext uri="{BB962C8B-B14F-4D97-AF65-F5344CB8AC3E}">
        <p14:creationId xmlns:p14="http://schemas.microsoft.com/office/powerpoint/2010/main" val="1623516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deduction</a:t>
            </a:r>
            <a:endParaRPr lang="de-DE" dirty="0"/>
          </a:p>
        </p:txBody>
      </p:sp>
      <p:pic>
        <p:nvPicPr>
          <p:cNvPr id="4" name="Inhaltsplatzhalter 3" descr="http://www.socialresearchmethods.net/kb/Assets/images/deduct.gif"/>
          <p:cNvPicPr>
            <a:picLocks noGrp="1"/>
          </p:cNvPicPr>
          <p:nvPr>
            <p:ph idx="1"/>
          </p:nvPr>
        </p:nvPicPr>
        <p:blipFill>
          <a:blip r:embed="rId2">
            <a:extLst>
              <a:ext uri="{28A0092B-C50C-407E-A947-70E740481C1C}">
                <a14:useLocalDpi xmlns:a14="http://schemas.microsoft.com/office/drawing/2010/main" val="0"/>
              </a:ext>
            </a:extLst>
          </a:blip>
          <a:srcRect t="-14323" b="-14323"/>
          <a:stretch>
            <a:fillRect/>
          </a:stretch>
        </p:blipFill>
        <p:spPr bwMode="auto">
          <a:xfrm>
            <a:off x="457200" y="1600200"/>
            <a:ext cx="8229600" cy="4525963"/>
          </a:xfrm>
          <a:prstGeom prst="rect">
            <a:avLst/>
          </a:prstGeom>
          <a:noFill/>
          <a:ln>
            <a:noFill/>
          </a:ln>
        </p:spPr>
      </p:pic>
    </p:spTree>
    <p:extLst>
      <p:ext uri="{BB962C8B-B14F-4D97-AF65-F5344CB8AC3E}">
        <p14:creationId xmlns:p14="http://schemas.microsoft.com/office/powerpoint/2010/main" val="903710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t>Deductive reasoning</a:t>
            </a:r>
            <a:r>
              <a:rPr lang="en-GB" dirty="0"/>
              <a:t> </a:t>
            </a:r>
            <a:endParaRPr lang="de-DE" dirty="0"/>
          </a:p>
        </p:txBody>
      </p:sp>
      <p:sp>
        <p:nvSpPr>
          <p:cNvPr id="3" name="Inhaltsplatzhalter 2"/>
          <p:cNvSpPr>
            <a:spLocks noGrp="1"/>
          </p:cNvSpPr>
          <p:nvPr>
            <p:ph idx="1"/>
          </p:nvPr>
        </p:nvSpPr>
        <p:spPr/>
        <p:txBody>
          <a:bodyPr>
            <a:normAutofit fontScale="92500" lnSpcReduction="10000"/>
          </a:bodyPr>
          <a:lstStyle/>
          <a:p>
            <a:pPr marL="0" indent="0" algn="just">
              <a:buNone/>
            </a:pPr>
            <a:r>
              <a:rPr lang="en-GB" dirty="0"/>
              <a:t>It proceeds </a:t>
            </a:r>
            <a:r>
              <a:rPr lang="en-GB" u="sng" dirty="0"/>
              <a:t>from the more general </a:t>
            </a:r>
            <a:r>
              <a:rPr lang="en-GB" dirty="0"/>
              <a:t>to the </a:t>
            </a:r>
            <a:r>
              <a:rPr lang="en-GB" u="sng" dirty="0"/>
              <a:t>more specific. </a:t>
            </a:r>
            <a:r>
              <a:rPr lang="en-GB" dirty="0"/>
              <a:t>Sometimes this is informally called a "top-down" approach. We might begin with thinking up a </a:t>
            </a:r>
            <a:r>
              <a:rPr lang="en-GB" i="1" dirty="0"/>
              <a:t>theory </a:t>
            </a:r>
            <a:r>
              <a:rPr lang="en-GB" dirty="0"/>
              <a:t>about our topic of interest. We then narrow that down into more specific </a:t>
            </a:r>
            <a:r>
              <a:rPr lang="en-GB" b="1" i="1" dirty="0"/>
              <a:t>hypotheses</a:t>
            </a:r>
            <a:r>
              <a:rPr lang="en-GB" dirty="0"/>
              <a:t> that we can </a:t>
            </a:r>
            <a:r>
              <a:rPr lang="en-GB" u="sng" dirty="0"/>
              <a:t>test</a:t>
            </a:r>
            <a:r>
              <a:rPr lang="en-GB" dirty="0"/>
              <a:t>. We narrow down these even further when we collect </a:t>
            </a:r>
            <a:r>
              <a:rPr lang="en-GB" i="1" dirty="0"/>
              <a:t>observations</a:t>
            </a:r>
            <a:r>
              <a:rPr lang="en-GB" dirty="0"/>
              <a:t> in relation to the hypotheses. This ultimately enables us to test the hypotheses with specific data -- a </a:t>
            </a:r>
            <a:r>
              <a:rPr lang="en-GB" i="1" dirty="0"/>
              <a:t>confirmation</a:t>
            </a:r>
            <a:r>
              <a:rPr lang="en-GB" dirty="0"/>
              <a:t> (or not) of our original theories.</a:t>
            </a:r>
            <a:endParaRPr lang="en-US" dirty="0"/>
          </a:p>
          <a:p>
            <a:pPr marL="0" indent="0">
              <a:buNone/>
            </a:pPr>
            <a:endParaRPr lang="de-DE" dirty="0"/>
          </a:p>
        </p:txBody>
      </p:sp>
    </p:spTree>
    <p:extLst>
      <p:ext uri="{BB962C8B-B14F-4D97-AF65-F5344CB8AC3E}">
        <p14:creationId xmlns:p14="http://schemas.microsoft.com/office/powerpoint/2010/main" val="410645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8036" y="754148"/>
            <a:ext cx="8229600" cy="846052"/>
          </a:xfrm>
        </p:spPr>
        <p:txBody>
          <a:bodyPr>
            <a:normAutofit fontScale="90000"/>
          </a:bodyPr>
          <a:lstStyle/>
          <a:p>
            <a:r>
              <a:rPr lang="en-GB" sz="4000" b="1" dirty="0"/>
              <a:t>The choice between induction and deduction expresses the polarity between</a:t>
            </a:r>
            <a:br>
              <a:rPr lang="en-GB" sz="4000" b="1" dirty="0"/>
            </a:br>
            <a:r>
              <a:rPr lang="en-GB" sz="4000" b="1" dirty="0">
                <a:solidFill>
                  <a:srgbClr val="FF0000"/>
                </a:solidFill>
              </a:rPr>
              <a:t>empiricism</a:t>
            </a:r>
            <a:r>
              <a:rPr lang="en-GB" sz="4000" b="1" dirty="0"/>
              <a:t> – </a:t>
            </a:r>
            <a:r>
              <a:rPr lang="en-GB" sz="4000" b="1" dirty="0">
                <a:solidFill>
                  <a:schemeClr val="accent1"/>
                </a:solidFill>
              </a:rPr>
              <a:t>rationalism</a:t>
            </a:r>
            <a:r>
              <a:rPr lang="en-GB" sz="4000" b="1" dirty="0"/>
              <a:t>:</a:t>
            </a:r>
            <a:br>
              <a:rPr lang="en-US" dirty="0"/>
            </a:br>
            <a:endParaRPr lang="de-DE" dirty="0"/>
          </a:p>
        </p:txBody>
      </p:sp>
      <p:sp>
        <p:nvSpPr>
          <p:cNvPr id="3" name="Inhaltsplatzhalter 2"/>
          <p:cNvSpPr>
            <a:spLocks noGrp="1"/>
          </p:cNvSpPr>
          <p:nvPr>
            <p:ph idx="1"/>
          </p:nvPr>
        </p:nvSpPr>
        <p:spPr>
          <a:xfrm>
            <a:off x="457200" y="2098964"/>
            <a:ext cx="8229600" cy="4525963"/>
          </a:xfrm>
        </p:spPr>
        <p:txBody>
          <a:bodyPr/>
          <a:lstStyle/>
          <a:p>
            <a:pPr marL="0" indent="0" algn="just">
              <a:buNone/>
            </a:pPr>
            <a:r>
              <a:rPr lang="en-GB" dirty="0"/>
              <a:t>A </a:t>
            </a:r>
            <a:r>
              <a:rPr lang="en-GB" b="1" dirty="0">
                <a:solidFill>
                  <a:schemeClr val="accent1"/>
                </a:solidFill>
              </a:rPr>
              <a:t>rationalist</a:t>
            </a:r>
            <a:r>
              <a:rPr lang="en-GB" dirty="0"/>
              <a:t> approach to knowledge of the external world means that some external world truths can and must be </a:t>
            </a:r>
            <a:r>
              <a:rPr lang="en-GB" u="sng" dirty="0"/>
              <a:t>known a priori</a:t>
            </a:r>
            <a:r>
              <a:rPr lang="en-GB" dirty="0"/>
              <a:t>, that some of the ideas required for that knowledge are and must be </a:t>
            </a:r>
            <a:r>
              <a:rPr lang="en-GB" u="sng" dirty="0"/>
              <a:t>innate in us</a:t>
            </a:r>
            <a:r>
              <a:rPr lang="en-GB" dirty="0"/>
              <a:t>, and that this a priori knowledge is </a:t>
            </a:r>
            <a:r>
              <a:rPr lang="en-GB" u="sng" dirty="0"/>
              <a:t>superior to any form of knowledge that experience c</a:t>
            </a:r>
            <a:r>
              <a:rPr lang="en-GB" dirty="0"/>
              <a:t>ould ever provide</a:t>
            </a:r>
            <a:r>
              <a:rPr lang="en-US" dirty="0">
                <a:effectLst/>
              </a:rPr>
              <a:t> </a:t>
            </a:r>
            <a:endParaRPr lang="de-DE" dirty="0"/>
          </a:p>
        </p:txBody>
      </p:sp>
    </p:spTree>
    <p:extLst>
      <p:ext uri="{BB962C8B-B14F-4D97-AF65-F5344CB8AC3E}">
        <p14:creationId xmlns:p14="http://schemas.microsoft.com/office/powerpoint/2010/main" val="733217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70956"/>
          </a:xfrm>
        </p:spPr>
        <p:txBody>
          <a:bodyPr>
            <a:normAutofit fontScale="90000"/>
          </a:bodyPr>
          <a:lstStyle/>
          <a:p>
            <a:r>
              <a:rPr lang="en-GB" b="1" dirty="0"/>
              <a:t>empiricism – rationalism:</a:t>
            </a:r>
            <a:br>
              <a:rPr lang="en-US" dirty="0"/>
            </a:br>
            <a:endParaRPr lang="de-DE" dirty="0"/>
          </a:p>
        </p:txBody>
      </p:sp>
      <p:sp>
        <p:nvSpPr>
          <p:cNvPr id="3" name="Inhaltsplatzhalter 2"/>
          <p:cNvSpPr>
            <a:spLocks noGrp="1"/>
          </p:cNvSpPr>
          <p:nvPr>
            <p:ph idx="1"/>
          </p:nvPr>
        </p:nvSpPr>
        <p:spPr/>
        <p:txBody>
          <a:bodyPr>
            <a:normAutofit/>
          </a:bodyPr>
          <a:lstStyle/>
          <a:p>
            <a:pPr marL="0" indent="0" algn="just">
              <a:buNone/>
            </a:pPr>
            <a:r>
              <a:rPr lang="en-GB" dirty="0"/>
              <a:t>The </a:t>
            </a:r>
            <a:r>
              <a:rPr lang="en-GB" b="1" dirty="0">
                <a:solidFill>
                  <a:srgbClr val="FF0000"/>
                </a:solidFill>
              </a:rPr>
              <a:t>empiricist</a:t>
            </a:r>
            <a:r>
              <a:rPr lang="en-GB" dirty="0"/>
              <a:t> (British empiricists </a:t>
            </a:r>
            <a:r>
              <a:rPr lang="en-GB" i="1" dirty="0"/>
              <a:t>Bacon, Locke, Hume</a:t>
            </a:r>
            <a:r>
              <a:rPr lang="en-GB" dirty="0"/>
              <a:t>) replies that for our knowledge of the external world outside our own minds </a:t>
            </a:r>
            <a:r>
              <a:rPr lang="en-GB" b="1" dirty="0"/>
              <a:t>experience</a:t>
            </a:r>
            <a:r>
              <a:rPr lang="en-GB" dirty="0"/>
              <a:t> is the only source of information. Reason might tell us of the </a:t>
            </a:r>
            <a:r>
              <a:rPr lang="en-GB" u="sng" dirty="0"/>
              <a:t>relations</a:t>
            </a:r>
            <a:r>
              <a:rPr lang="en-GB" dirty="0"/>
              <a:t> among our ideas, but those ideas themselves can only be obtained from</a:t>
            </a:r>
            <a:r>
              <a:rPr lang="en-GB" u="sng" dirty="0"/>
              <a:t> experience of the senses sense (seeing, hearing, feeling</a:t>
            </a:r>
            <a:r>
              <a:rPr lang="mr-IN" u="sng" dirty="0"/>
              <a:t>…</a:t>
            </a:r>
            <a:r>
              <a:rPr lang="de-DE" u="sng" dirty="0"/>
              <a:t>). This </a:t>
            </a:r>
            <a:r>
              <a:rPr lang="de-DE" u="sng" dirty="0" err="1"/>
              <a:t>is</a:t>
            </a:r>
            <a:r>
              <a:rPr lang="de-DE" u="sng" dirty="0"/>
              <a:t> </a:t>
            </a:r>
            <a:r>
              <a:rPr lang="de-DE" u="sng" dirty="0" err="1"/>
              <a:t>the</a:t>
            </a:r>
            <a:r>
              <a:rPr lang="de-DE" u="sng" dirty="0"/>
              <a:t> </a:t>
            </a:r>
            <a:r>
              <a:rPr lang="de-DE" u="sng" dirty="0" err="1"/>
              <a:t>only</a:t>
            </a:r>
            <a:r>
              <a:rPr lang="de-DE" u="sng" dirty="0"/>
              <a:t> </a:t>
            </a:r>
            <a:r>
              <a:rPr lang="de-DE" u="sng" dirty="0" err="1"/>
              <a:t>way</a:t>
            </a:r>
            <a:r>
              <a:rPr lang="de-DE" u="sng" dirty="0"/>
              <a:t> </a:t>
            </a:r>
            <a:r>
              <a:rPr lang="de-DE" u="sng" dirty="0" err="1"/>
              <a:t>to</a:t>
            </a:r>
            <a:r>
              <a:rPr lang="de-DE" u="sng" dirty="0"/>
              <a:t> </a:t>
            </a:r>
            <a:r>
              <a:rPr lang="de-DE" u="sng" dirty="0" err="1"/>
              <a:t>getting</a:t>
            </a:r>
            <a:r>
              <a:rPr lang="de-DE" u="sng" dirty="0"/>
              <a:t> </a:t>
            </a:r>
            <a:r>
              <a:rPr lang="de-DE" u="sng" dirty="0" err="1"/>
              <a:t>to</a:t>
            </a:r>
            <a:r>
              <a:rPr lang="de-DE" u="sng" dirty="0"/>
              <a:t> </a:t>
            </a:r>
            <a:r>
              <a:rPr lang="de-DE" u="sng" dirty="0" err="1"/>
              <a:t>the</a:t>
            </a:r>
            <a:r>
              <a:rPr lang="de-DE" u="sng" dirty="0"/>
              <a:t> </a:t>
            </a:r>
            <a:r>
              <a:rPr lang="de-DE" u="sng" dirty="0" err="1"/>
              <a:t>truth</a:t>
            </a:r>
            <a:r>
              <a:rPr lang="de-DE" u="sng" dirty="0"/>
              <a:t> </a:t>
            </a:r>
            <a:r>
              <a:rPr lang="de-DE" u="sng" dirty="0" err="1"/>
              <a:t>about</a:t>
            </a:r>
            <a:r>
              <a:rPr lang="de-DE" u="sng" dirty="0"/>
              <a:t> </a:t>
            </a:r>
            <a:r>
              <a:rPr lang="de-DE" u="sng" dirty="0" err="1"/>
              <a:t>the</a:t>
            </a:r>
            <a:r>
              <a:rPr lang="de-DE" u="sng" dirty="0"/>
              <a:t> </a:t>
            </a:r>
            <a:r>
              <a:rPr lang="de-DE" u="sng" dirty="0" err="1"/>
              <a:t>external</a:t>
            </a:r>
            <a:r>
              <a:rPr lang="de-DE" u="sng" dirty="0"/>
              <a:t> </a:t>
            </a:r>
            <a:r>
              <a:rPr lang="de-DE" u="sng" dirty="0" err="1"/>
              <a:t>world</a:t>
            </a:r>
            <a:r>
              <a:rPr lang="de-DE" u="sng" dirty="0"/>
              <a:t>. </a:t>
            </a:r>
            <a:r>
              <a:rPr lang="en-GB" dirty="0"/>
              <a:t> </a:t>
            </a:r>
            <a:endParaRPr lang="de-DE" dirty="0"/>
          </a:p>
        </p:txBody>
      </p:sp>
    </p:spTree>
    <p:extLst>
      <p:ext uri="{BB962C8B-B14F-4D97-AF65-F5344CB8AC3E}">
        <p14:creationId xmlns:p14="http://schemas.microsoft.com/office/powerpoint/2010/main" val="1384289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419266" y="846138"/>
            <a:ext cx="6777329" cy="5281036"/>
          </a:xfrm>
          <a:prstGeom prst="rect">
            <a:avLst/>
          </a:prstGeom>
        </p:spPr>
      </p:pic>
    </p:spTree>
    <p:extLst>
      <p:ext uri="{BB962C8B-B14F-4D97-AF65-F5344CB8AC3E}">
        <p14:creationId xmlns:p14="http://schemas.microsoft.com/office/powerpoint/2010/main" val="189467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Fundamental </a:t>
            </a:r>
            <a:r>
              <a:rPr lang="en-GB" u="sng" dirty="0"/>
              <a:t>dilemma</a:t>
            </a:r>
            <a:r>
              <a:rPr lang="en-GB" dirty="0"/>
              <a:t> in research as in practice between:</a:t>
            </a:r>
          </a:p>
        </p:txBody>
      </p:sp>
      <p:sp>
        <p:nvSpPr>
          <p:cNvPr id="3" name="Content Placeholder 2"/>
          <p:cNvSpPr>
            <a:spLocks noGrp="1"/>
          </p:cNvSpPr>
          <p:nvPr>
            <p:ph idx="1"/>
          </p:nvPr>
        </p:nvSpPr>
        <p:spPr>
          <a:xfrm>
            <a:off x="318655" y="2332037"/>
            <a:ext cx="8229600" cy="4525963"/>
          </a:xfrm>
        </p:spPr>
        <p:txBody>
          <a:bodyPr>
            <a:normAutofit lnSpcReduction="10000"/>
          </a:bodyPr>
          <a:lstStyle/>
          <a:p>
            <a:r>
              <a:rPr lang="en-GB" dirty="0"/>
              <a:t>Attention to universal “laws”, regularities, ways of working – </a:t>
            </a:r>
            <a:r>
              <a:rPr lang="en-GB" b="1" dirty="0">
                <a:solidFill>
                  <a:srgbClr val="FF0000"/>
                </a:solidFill>
              </a:rPr>
              <a:t>objectivity</a:t>
            </a:r>
            <a:r>
              <a:rPr lang="en-GB" b="1" dirty="0"/>
              <a:t> </a:t>
            </a:r>
            <a:r>
              <a:rPr lang="en-GB" dirty="0"/>
              <a:t>(generalised humanity)</a:t>
            </a:r>
          </a:p>
          <a:p>
            <a:r>
              <a:rPr lang="en-GB" dirty="0"/>
              <a:t>Attention to individual meaning and insight </a:t>
            </a:r>
            <a:r>
              <a:rPr lang="mr-IN" dirty="0"/>
              <a:t>–</a:t>
            </a:r>
            <a:r>
              <a:rPr lang="en-GB" dirty="0"/>
              <a:t> </a:t>
            </a:r>
            <a:r>
              <a:rPr lang="en-GB" b="1" dirty="0">
                <a:solidFill>
                  <a:srgbClr val="FF0000"/>
                </a:solidFill>
              </a:rPr>
              <a:t>subjectivity</a:t>
            </a:r>
            <a:r>
              <a:rPr lang="en-GB" b="1" dirty="0"/>
              <a:t> </a:t>
            </a:r>
            <a:r>
              <a:rPr lang="en-GB" dirty="0"/>
              <a:t>(expressing the </a:t>
            </a:r>
            <a:r>
              <a:rPr lang="en-GB" u="sng" dirty="0"/>
              <a:t>views of people </a:t>
            </a:r>
            <a:r>
              <a:rPr lang="en-GB" dirty="0"/>
              <a:t>directly involved in the situation)</a:t>
            </a:r>
          </a:p>
          <a:p>
            <a:endParaRPr lang="en-GB" b="1" dirty="0"/>
          </a:p>
          <a:p>
            <a:pPr marL="0" indent="0" algn="ctr">
              <a:buNone/>
            </a:pPr>
            <a:r>
              <a:rPr lang="en-GB" b="1" dirty="0"/>
              <a:t>Therefore there are fundamentally </a:t>
            </a:r>
            <a:r>
              <a:rPr lang="en-GB" b="1" u="sng" dirty="0"/>
              <a:t>different</a:t>
            </a:r>
            <a:r>
              <a:rPr lang="en-GB" b="1" dirty="0"/>
              <a:t> </a:t>
            </a:r>
          </a:p>
          <a:p>
            <a:pPr marL="0" indent="0" algn="ctr">
              <a:buNone/>
            </a:pPr>
            <a:r>
              <a:rPr lang="en-GB" b="1" dirty="0"/>
              <a:t>epistemological traditions</a:t>
            </a:r>
          </a:p>
        </p:txBody>
      </p:sp>
    </p:spTree>
    <p:extLst>
      <p:ext uri="{BB962C8B-B14F-4D97-AF65-F5344CB8AC3E}">
        <p14:creationId xmlns:p14="http://schemas.microsoft.com/office/powerpoint/2010/main" val="4125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C1E2-CB28-439C-A936-FD5226E84E0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CCA52EF-7C4A-4474-85AD-BDC437713022}"/>
              </a:ext>
            </a:extLst>
          </p:cNvPr>
          <p:cNvSpPr>
            <a:spLocks noGrp="1"/>
          </p:cNvSpPr>
          <p:nvPr>
            <p:ph idx="1"/>
          </p:nvPr>
        </p:nvSpPr>
        <p:spPr/>
        <p:txBody>
          <a:bodyPr/>
          <a:lstStyle/>
          <a:p>
            <a:pPr marL="0" indent="0">
              <a:buNone/>
            </a:pPr>
            <a:endParaRPr lang="de-AT" dirty="0"/>
          </a:p>
          <a:p>
            <a:pPr marL="0" indent="0">
              <a:buNone/>
            </a:pPr>
            <a:endParaRPr lang="de-AT" dirty="0"/>
          </a:p>
          <a:p>
            <a:pPr marL="0" indent="0" algn="ctr">
              <a:buNone/>
            </a:pPr>
            <a:r>
              <a:rPr lang="de-AT" sz="4400" dirty="0"/>
              <a:t>Pause </a:t>
            </a:r>
            <a:r>
              <a:rPr lang="de-AT" sz="4400" dirty="0" err="1"/>
              <a:t>for</a:t>
            </a:r>
            <a:r>
              <a:rPr lang="de-AT" sz="4400" dirty="0"/>
              <a:t> </a:t>
            </a:r>
            <a:r>
              <a:rPr lang="de-AT" sz="4400" dirty="0" err="1"/>
              <a:t>questions</a:t>
            </a:r>
            <a:r>
              <a:rPr lang="de-AT" sz="4400" dirty="0"/>
              <a:t> </a:t>
            </a:r>
          </a:p>
          <a:p>
            <a:pPr marL="0" indent="0" algn="ctr">
              <a:buNone/>
            </a:pPr>
            <a:r>
              <a:rPr lang="de-AT" sz="4400" dirty="0"/>
              <a:t>on </a:t>
            </a:r>
            <a:r>
              <a:rPr lang="de-AT" sz="4400" dirty="0" err="1"/>
              <a:t>previous</a:t>
            </a:r>
            <a:r>
              <a:rPr lang="de-AT" sz="4400" dirty="0"/>
              <a:t> </a:t>
            </a:r>
            <a:r>
              <a:rPr lang="de-AT" sz="4400" dirty="0" err="1"/>
              <a:t>section</a:t>
            </a:r>
            <a:endParaRPr lang="en-GB" sz="4400" dirty="0"/>
          </a:p>
        </p:txBody>
      </p:sp>
    </p:spTree>
    <p:extLst>
      <p:ext uri="{BB962C8B-B14F-4D97-AF65-F5344CB8AC3E}">
        <p14:creationId xmlns:p14="http://schemas.microsoft.com/office/powerpoint/2010/main" val="1833376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sz="2800" dirty="0"/>
              <a:t>how can we </a:t>
            </a:r>
            <a:r>
              <a:rPr lang="en-GB" sz="2800" u="sng" dirty="0"/>
              <a:t>understand</a:t>
            </a:r>
            <a:r>
              <a:rPr lang="en-GB" sz="2800" dirty="0"/>
              <a:t> reality? – </a:t>
            </a:r>
            <a:br>
              <a:rPr lang="en-GB" sz="2800" dirty="0"/>
            </a:br>
            <a:r>
              <a:rPr lang="en-GB" sz="2800" dirty="0"/>
              <a:t>what is the relationship between reality and </a:t>
            </a:r>
            <a:r>
              <a:rPr lang="en-GB" sz="2800" u="sng" dirty="0"/>
              <a:t>understanding</a:t>
            </a:r>
            <a:r>
              <a:rPr lang="en-GB" sz="2800" dirty="0"/>
              <a:t>?</a:t>
            </a:r>
          </a:p>
        </p:txBody>
      </p:sp>
      <p:sp>
        <p:nvSpPr>
          <p:cNvPr id="3" name="Inhaltsplatzhalter 2"/>
          <p:cNvSpPr>
            <a:spLocks noGrp="1"/>
          </p:cNvSpPr>
          <p:nvPr>
            <p:ph idx="1"/>
          </p:nvPr>
        </p:nvSpPr>
        <p:spPr/>
        <p:txBody>
          <a:bodyPr>
            <a:normAutofit fontScale="77500" lnSpcReduction="20000"/>
          </a:bodyPr>
          <a:lstStyle/>
          <a:p>
            <a:r>
              <a:rPr lang="en-GB" dirty="0"/>
              <a:t>Only by subjecting rationality itself to a </a:t>
            </a:r>
            <a:r>
              <a:rPr lang="en-GB" u="sng" dirty="0"/>
              <a:t>critical examination</a:t>
            </a:r>
            <a:r>
              <a:rPr lang="en-GB" dirty="0"/>
              <a:t> of its presuppositions can it be of practical use</a:t>
            </a:r>
          </a:p>
          <a:p>
            <a:r>
              <a:rPr lang="en-GB" dirty="0"/>
              <a:t>senses must not be eliminated but ‘</a:t>
            </a:r>
            <a:r>
              <a:rPr lang="en-GB" u="sng" dirty="0"/>
              <a:t>purified</a:t>
            </a:r>
            <a:r>
              <a:rPr lang="en-GB" dirty="0"/>
              <a:t>’ to arrive at ‘pure thought’</a:t>
            </a:r>
          </a:p>
          <a:p>
            <a:r>
              <a:rPr lang="en-GB" dirty="0"/>
              <a:t>tradition (‘convention’) becomes a dubious source of knowledge – unless its contents can be subjected to </a:t>
            </a:r>
            <a:r>
              <a:rPr lang="en-GB" u="sng" dirty="0"/>
              <a:t>rational critique </a:t>
            </a:r>
            <a:r>
              <a:rPr lang="en-GB" dirty="0"/>
              <a:t>(what remains of religion???)</a:t>
            </a:r>
          </a:p>
          <a:p>
            <a:r>
              <a:rPr lang="en-GB" dirty="0"/>
              <a:t>is </a:t>
            </a:r>
            <a:r>
              <a:rPr lang="en-GB" u="sng" dirty="0"/>
              <a:t>reason (rationality) </a:t>
            </a:r>
            <a:r>
              <a:rPr lang="en-GB" dirty="0"/>
              <a:t>the essence of our human nature – or only a small section of it in relation to, for instance, feelings, impulses, habits etc.?</a:t>
            </a:r>
          </a:p>
          <a:p>
            <a:endParaRPr lang="en-GB" dirty="0"/>
          </a:p>
          <a:p>
            <a:pPr marL="0" indent="0">
              <a:buNone/>
            </a:pPr>
            <a:r>
              <a:rPr lang="en-GB" sz="2400" dirty="0"/>
              <a:t>Reading suggestion: Axel </a:t>
            </a:r>
            <a:r>
              <a:rPr lang="en-GB" sz="2400" dirty="0" err="1"/>
              <a:t>Honneth</a:t>
            </a:r>
            <a:r>
              <a:rPr lang="en-GB" sz="2400" dirty="0"/>
              <a:t> Enlightenment and Rationality: The Journal of Philosophy</a:t>
            </a:r>
            <a:r>
              <a:rPr lang="en-GB" dirty="0"/>
              <a:t>, </a:t>
            </a:r>
          </a:p>
          <a:p>
            <a:endParaRPr lang="en-GB" dirty="0"/>
          </a:p>
          <a:p>
            <a:endParaRPr lang="en-GB" dirty="0"/>
          </a:p>
          <a:p>
            <a:endParaRPr lang="en-GB" dirty="0"/>
          </a:p>
        </p:txBody>
      </p:sp>
    </p:spTree>
    <p:extLst>
      <p:ext uri="{BB962C8B-B14F-4D97-AF65-F5344CB8AC3E}">
        <p14:creationId xmlns:p14="http://schemas.microsoft.com/office/powerpoint/2010/main" val="30817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t>This </a:t>
            </a:r>
            <a:r>
              <a:rPr lang="de-DE" dirty="0" err="1"/>
              <a:t>is</a:t>
            </a:r>
            <a:r>
              <a:rPr lang="de-DE" dirty="0"/>
              <a:t> </a:t>
            </a:r>
            <a:r>
              <a:rPr lang="de-DE" dirty="0" err="1"/>
              <a:t>the</a:t>
            </a:r>
            <a:r>
              <a:rPr lang="de-DE" dirty="0"/>
              <a:t> </a:t>
            </a:r>
            <a:r>
              <a:rPr lang="de-DE" dirty="0" err="1"/>
              <a:t>avenue</a:t>
            </a:r>
            <a:r>
              <a:rPr lang="de-DE" dirty="0"/>
              <a:t> </a:t>
            </a:r>
            <a:r>
              <a:rPr lang="de-DE" dirty="0" err="1"/>
              <a:t>to</a:t>
            </a:r>
            <a:r>
              <a:rPr lang="de-DE" dirty="0"/>
              <a:t> „</a:t>
            </a:r>
            <a:r>
              <a:rPr lang="de-DE" b="1" dirty="0" err="1"/>
              <a:t>enlightenment</a:t>
            </a:r>
            <a:r>
              <a:rPr lang="de-DE" dirty="0"/>
              <a:t>“, </a:t>
            </a:r>
            <a:r>
              <a:rPr lang="de-DE" dirty="0" err="1"/>
              <a:t>the</a:t>
            </a:r>
            <a:r>
              <a:rPr lang="de-DE" dirty="0"/>
              <a:t> </a:t>
            </a:r>
            <a:r>
              <a:rPr lang="de-DE" dirty="0" err="1"/>
              <a:t>road</a:t>
            </a:r>
            <a:r>
              <a:rPr lang="de-DE" dirty="0"/>
              <a:t> </a:t>
            </a:r>
            <a:r>
              <a:rPr lang="de-DE" dirty="0" err="1"/>
              <a:t>to</a:t>
            </a:r>
            <a:r>
              <a:rPr lang="de-DE" dirty="0"/>
              <a:t> </a:t>
            </a:r>
            <a:r>
              <a:rPr lang="de-DE" dirty="0" err="1"/>
              <a:t>the</a:t>
            </a:r>
            <a:r>
              <a:rPr lang="de-DE" dirty="0"/>
              <a:t> „</a:t>
            </a:r>
            <a:r>
              <a:rPr lang="de-DE" dirty="0" err="1"/>
              <a:t>victory</a:t>
            </a:r>
            <a:r>
              <a:rPr lang="de-DE" dirty="0"/>
              <a:t>“ </a:t>
            </a:r>
            <a:r>
              <a:rPr lang="de-DE" dirty="0" err="1"/>
              <a:t>of</a:t>
            </a:r>
            <a:r>
              <a:rPr lang="de-DE" dirty="0"/>
              <a:t> </a:t>
            </a:r>
            <a:r>
              <a:rPr lang="de-DE" dirty="0" err="1"/>
              <a:t>rationality</a:t>
            </a:r>
            <a:endParaRPr lang="en-GB" dirty="0"/>
          </a:p>
        </p:txBody>
      </p:sp>
      <p:sp>
        <p:nvSpPr>
          <p:cNvPr id="3" name="Content Placeholder 2"/>
          <p:cNvSpPr>
            <a:spLocks noGrp="1"/>
          </p:cNvSpPr>
          <p:nvPr>
            <p:ph idx="1"/>
          </p:nvPr>
        </p:nvSpPr>
        <p:spPr>
          <a:xfrm>
            <a:off x="457200" y="1600200"/>
            <a:ext cx="8229600" cy="4966855"/>
          </a:xfrm>
        </p:spPr>
        <p:txBody>
          <a:bodyPr>
            <a:normAutofit fontScale="85000" lnSpcReduction="20000"/>
          </a:bodyPr>
          <a:lstStyle/>
          <a:p>
            <a:pPr marL="0" indent="0" algn="ctr">
              <a:buNone/>
            </a:pPr>
            <a:r>
              <a:rPr lang="en-US" dirty="0"/>
              <a:t>Immanuel </a:t>
            </a:r>
            <a:r>
              <a:rPr lang="en-US" b="1" dirty="0"/>
              <a:t>Kant (1784), </a:t>
            </a:r>
          </a:p>
          <a:p>
            <a:pPr marL="0" indent="0" algn="ctr">
              <a:buNone/>
            </a:pPr>
            <a:r>
              <a:rPr lang="en-US" dirty="0"/>
              <a:t>“what is enlightenment (</a:t>
            </a:r>
            <a:r>
              <a:rPr lang="en-US" dirty="0" err="1"/>
              <a:t>Aufklärung</a:t>
            </a:r>
            <a:r>
              <a:rPr lang="en-US" dirty="0"/>
              <a:t>)”?:</a:t>
            </a:r>
          </a:p>
          <a:p>
            <a:pPr marL="0" indent="0">
              <a:buNone/>
            </a:pPr>
            <a:endParaRPr lang="en-US" dirty="0"/>
          </a:p>
          <a:p>
            <a:pPr marL="0" indent="0">
              <a:buNone/>
            </a:pPr>
            <a:r>
              <a:rPr lang="en-US" sz="3600" b="1" i="1" dirty="0"/>
              <a:t>“Enlightenment</a:t>
            </a:r>
            <a:r>
              <a:rPr lang="en-US" sz="3600" i="1" dirty="0"/>
              <a:t> is man's emergence from his self-imposed immaturity (“</a:t>
            </a:r>
            <a:r>
              <a:rPr lang="en-US" sz="3600" i="1" dirty="0" err="1"/>
              <a:t>Unmündigkeit</a:t>
            </a:r>
            <a:r>
              <a:rPr lang="en-US" sz="3600" i="1" dirty="0"/>
              <a:t>”). Immaturity is the inability to use one's understanding without guidance from another”.</a:t>
            </a:r>
          </a:p>
          <a:p>
            <a:pPr marL="0" indent="0">
              <a:buNone/>
            </a:pPr>
            <a:endParaRPr lang="en-US" sz="3600" i="1" dirty="0"/>
          </a:p>
          <a:p>
            <a:pPr marL="0" indent="0">
              <a:buNone/>
            </a:pPr>
            <a:r>
              <a:rPr lang="en-US" sz="3600" i="1" dirty="0"/>
              <a:t>See whole text: </a:t>
            </a:r>
            <a:r>
              <a:rPr lang="en-US" sz="3600" i="1" dirty="0">
                <a:hlinkClick r:id="rId2"/>
              </a:rPr>
              <a:t>http://www.artoftheory.com/what-is-enlightenment_immanuel-kant/</a:t>
            </a:r>
            <a:endParaRPr lang="en-US" sz="3600" i="1" dirty="0"/>
          </a:p>
          <a:p>
            <a:pPr marL="0" indent="0">
              <a:buNone/>
            </a:pPr>
            <a:endParaRPr lang="en-GB" sz="3600" i="1" dirty="0"/>
          </a:p>
        </p:txBody>
      </p:sp>
    </p:spTree>
    <p:extLst>
      <p:ext uri="{BB962C8B-B14F-4D97-AF65-F5344CB8AC3E}">
        <p14:creationId xmlns:p14="http://schemas.microsoft.com/office/powerpoint/2010/main" val="2964356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336C4-D14D-4636-BFE7-51A60380E459}"/>
              </a:ext>
            </a:extLst>
          </p:cNvPr>
          <p:cNvSpPr>
            <a:spLocks noGrp="1"/>
          </p:cNvSpPr>
          <p:nvPr>
            <p:ph type="title"/>
          </p:nvPr>
        </p:nvSpPr>
        <p:spPr>
          <a:xfrm>
            <a:off x="457200" y="210577"/>
            <a:ext cx="8229600" cy="1143000"/>
          </a:xfrm>
        </p:spPr>
        <p:txBody>
          <a:bodyPr>
            <a:normAutofit fontScale="90000"/>
          </a:bodyPr>
          <a:lstStyle/>
          <a:p>
            <a:r>
              <a:rPr lang="de-AT" dirty="0" err="1"/>
              <a:t>Examples</a:t>
            </a:r>
            <a:r>
              <a:rPr lang="de-AT" dirty="0"/>
              <a:t> </a:t>
            </a:r>
            <a:r>
              <a:rPr lang="de-AT" dirty="0" err="1"/>
              <a:t>of</a:t>
            </a:r>
            <a:r>
              <a:rPr lang="de-AT" dirty="0"/>
              <a:t> </a:t>
            </a:r>
            <a:r>
              <a:rPr lang="de-AT" dirty="0" err="1"/>
              <a:t>Kantian</a:t>
            </a:r>
            <a:r>
              <a:rPr lang="de-AT" dirty="0"/>
              <a:t> „</a:t>
            </a:r>
            <a:r>
              <a:rPr lang="de-AT" dirty="0" err="1"/>
              <a:t>categories</a:t>
            </a:r>
            <a:r>
              <a:rPr lang="de-AT" dirty="0"/>
              <a:t>“ </a:t>
            </a:r>
            <a:br>
              <a:rPr lang="de-AT" dirty="0"/>
            </a:br>
            <a:r>
              <a:rPr lang="de-AT" sz="3100" dirty="0"/>
              <a:t>(</a:t>
            </a:r>
            <a:r>
              <a:rPr lang="de-AT" sz="3100" dirty="0" err="1"/>
              <a:t>they</a:t>
            </a:r>
            <a:r>
              <a:rPr lang="de-AT" sz="3100" dirty="0"/>
              <a:t> </a:t>
            </a:r>
            <a:r>
              <a:rPr lang="de-AT" sz="3100" dirty="0" err="1"/>
              <a:t>apply</a:t>
            </a:r>
            <a:r>
              <a:rPr lang="de-AT" sz="3100" dirty="0"/>
              <a:t> </a:t>
            </a:r>
            <a:r>
              <a:rPr lang="de-AT" sz="3100" u="sng" dirty="0"/>
              <a:t>a priori </a:t>
            </a:r>
            <a:r>
              <a:rPr lang="de-AT" sz="3100" dirty="0" err="1"/>
              <a:t>to</a:t>
            </a:r>
            <a:r>
              <a:rPr lang="de-AT" sz="3100" dirty="0"/>
              <a:t> all </a:t>
            </a:r>
            <a:r>
              <a:rPr lang="de-AT" sz="3100" dirty="0" err="1"/>
              <a:t>objects</a:t>
            </a:r>
            <a:r>
              <a:rPr lang="de-AT" sz="3100" dirty="0"/>
              <a:t> </a:t>
            </a:r>
            <a:r>
              <a:rPr lang="de-AT" sz="3100" dirty="0" err="1"/>
              <a:t>that</a:t>
            </a:r>
            <a:r>
              <a:rPr lang="de-AT" sz="3100" dirty="0"/>
              <a:t> </a:t>
            </a:r>
            <a:r>
              <a:rPr lang="de-AT" sz="3100" dirty="0" err="1"/>
              <a:t>can</a:t>
            </a:r>
            <a:r>
              <a:rPr lang="de-AT" sz="3100" dirty="0"/>
              <a:t> </a:t>
            </a:r>
            <a:r>
              <a:rPr lang="de-AT" sz="3100" dirty="0" err="1"/>
              <a:t>be</a:t>
            </a:r>
            <a:r>
              <a:rPr lang="de-AT" sz="3100" dirty="0"/>
              <a:t> </a:t>
            </a:r>
            <a:r>
              <a:rPr lang="de-AT" sz="3100" dirty="0" err="1"/>
              <a:t>known</a:t>
            </a:r>
            <a:r>
              <a:rPr lang="de-AT" sz="3100" dirty="0"/>
              <a:t>)</a:t>
            </a:r>
            <a:endParaRPr lang="en-GB" dirty="0"/>
          </a:p>
        </p:txBody>
      </p:sp>
      <p:sp>
        <p:nvSpPr>
          <p:cNvPr id="3" name="Content Placeholder 2">
            <a:extLst>
              <a:ext uri="{FF2B5EF4-FFF2-40B4-BE49-F238E27FC236}">
                <a16:creationId xmlns:a16="http://schemas.microsoft.com/office/drawing/2014/main" id="{2EEEB91B-83CA-4CD5-9937-D32F230F62BD}"/>
              </a:ext>
            </a:extLst>
          </p:cNvPr>
          <p:cNvSpPr>
            <a:spLocks noGrp="1"/>
          </p:cNvSpPr>
          <p:nvPr>
            <p:ph idx="1"/>
          </p:nvPr>
        </p:nvSpPr>
        <p:spPr>
          <a:xfrm>
            <a:off x="1705512" y="1582221"/>
            <a:ext cx="6560048" cy="5401834"/>
          </a:xfrm>
        </p:spPr>
        <p:txBody>
          <a:bodyPr>
            <a:normAutofit fontScale="70000" lnSpcReduction="20000"/>
          </a:bodyPr>
          <a:lstStyle/>
          <a:p>
            <a:r>
              <a:rPr lang="en-US" dirty="0"/>
              <a:t> Quantity:</a:t>
            </a:r>
          </a:p>
          <a:p>
            <a:pPr lvl="1"/>
            <a:r>
              <a:rPr lang="en-US" dirty="0"/>
              <a:t> Unity. </a:t>
            </a:r>
          </a:p>
          <a:p>
            <a:pPr lvl="1"/>
            <a:r>
              <a:rPr lang="en-US" dirty="0"/>
              <a:t>Plurality.</a:t>
            </a:r>
          </a:p>
          <a:p>
            <a:pPr lvl="1"/>
            <a:r>
              <a:rPr lang="en-US" dirty="0"/>
              <a:t>Totality</a:t>
            </a:r>
          </a:p>
          <a:p>
            <a:r>
              <a:rPr lang="en-US" dirty="0"/>
              <a:t>    Quality: </a:t>
            </a:r>
          </a:p>
          <a:p>
            <a:pPr lvl="1"/>
            <a:r>
              <a:rPr lang="en-US" dirty="0"/>
              <a:t>Reality. </a:t>
            </a:r>
          </a:p>
          <a:p>
            <a:pPr lvl="1"/>
            <a:r>
              <a:rPr lang="en-US" dirty="0"/>
              <a:t>Negation.</a:t>
            </a:r>
          </a:p>
          <a:p>
            <a:pPr lvl="1"/>
            <a:r>
              <a:rPr lang="en-US" dirty="0"/>
              <a:t>Limitation    </a:t>
            </a:r>
          </a:p>
          <a:p>
            <a:r>
              <a:rPr lang="en-US" dirty="0"/>
              <a:t>Relation: </a:t>
            </a:r>
          </a:p>
          <a:p>
            <a:pPr lvl="1"/>
            <a:r>
              <a:rPr lang="en-US" dirty="0"/>
              <a:t>Inherence and Subsistence (substance and accident)</a:t>
            </a:r>
          </a:p>
          <a:p>
            <a:pPr lvl="1"/>
            <a:r>
              <a:rPr lang="en-US" dirty="0"/>
              <a:t>Causality and Dependence (cause and effect) </a:t>
            </a:r>
          </a:p>
          <a:p>
            <a:pPr lvl="1"/>
            <a:r>
              <a:rPr lang="en-US" dirty="0"/>
              <a:t>Community (reciprocity)</a:t>
            </a:r>
          </a:p>
          <a:p>
            <a:r>
              <a:rPr lang="en-US" dirty="0"/>
              <a:t>    Modality:</a:t>
            </a:r>
          </a:p>
          <a:p>
            <a:pPr lvl="1"/>
            <a:r>
              <a:rPr lang="en-US" dirty="0"/>
              <a:t>Possibility. </a:t>
            </a:r>
          </a:p>
          <a:p>
            <a:pPr lvl="1"/>
            <a:r>
              <a:rPr lang="en-US" dirty="0"/>
              <a:t>Existence.</a:t>
            </a:r>
          </a:p>
          <a:p>
            <a:pPr lvl="1"/>
            <a:r>
              <a:rPr lang="en-US" dirty="0"/>
              <a:t>Necessity</a:t>
            </a:r>
            <a:endParaRPr lang="en-GB" dirty="0"/>
          </a:p>
        </p:txBody>
      </p:sp>
    </p:spTree>
    <p:extLst>
      <p:ext uri="{BB962C8B-B14F-4D97-AF65-F5344CB8AC3E}">
        <p14:creationId xmlns:p14="http://schemas.microsoft.com/office/powerpoint/2010/main" val="2566099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1FC8B-3D5C-4017-BFE9-2FB89A7F828E}"/>
              </a:ext>
            </a:extLst>
          </p:cNvPr>
          <p:cNvSpPr>
            <a:spLocks noGrp="1"/>
          </p:cNvSpPr>
          <p:nvPr>
            <p:ph type="title"/>
          </p:nvPr>
        </p:nvSpPr>
        <p:spPr/>
        <p:txBody>
          <a:bodyPr>
            <a:normAutofit fontScale="90000"/>
          </a:bodyPr>
          <a:lstStyle/>
          <a:p>
            <a:r>
              <a:rPr lang="de-AT" dirty="0" err="1"/>
              <a:t>Categories</a:t>
            </a:r>
            <a:r>
              <a:rPr lang="de-AT" dirty="0"/>
              <a:t> </a:t>
            </a:r>
            <a:r>
              <a:rPr lang="de-AT" dirty="0" err="1"/>
              <a:t>are</a:t>
            </a:r>
            <a:r>
              <a:rPr lang="de-AT" dirty="0"/>
              <a:t> </a:t>
            </a:r>
            <a:r>
              <a:rPr lang="de-AT" dirty="0" err="1"/>
              <a:t>the</a:t>
            </a:r>
            <a:r>
              <a:rPr lang="de-AT" dirty="0"/>
              <a:t> </a:t>
            </a:r>
            <a:r>
              <a:rPr lang="de-AT" dirty="0" err="1"/>
              <a:t>products</a:t>
            </a:r>
            <a:r>
              <a:rPr lang="de-AT" dirty="0"/>
              <a:t> </a:t>
            </a:r>
            <a:r>
              <a:rPr lang="de-AT" dirty="0" err="1"/>
              <a:t>of</a:t>
            </a:r>
            <a:r>
              <a:rPr lang="de-AT" dirty="0"/>
              <a:t> </a:t>
            </a:r>
            <a:br>
              <a:rPr lang="de-AT" dirty="0"/>
            </a:br>
            <a:r>
              <a:rPr lang="de-AT" dirty="0"/>
              <a:t>„</a:t>
            </a:r>
            <a:r>
              <a:rPr lang="de-AT" dirty="0" err="1"/>
              <a:t>critical</a:t>
            </a:r>
            <a:r>
              <a:rPr lang="de-AT" dirty="0"/>
              <a:t> </a:t>
            </a:r>
            <a:r>
              <a:rPr lang="de-AT" dirty="0" err="1"/>
              <a:t>judgement</a:t>
            </a:r>
            <a:r>
              <a:rPr lang="de-AT" dirty="0"/>
              <a:t>“ (</a:t>
            </a:r>
            <a:r>
              <a:rPr lang="de-AT" dirty="0" err="1"/>
              <a:t>critical</a:t>
            </a:r>
            <a:r>
              <a:rPr lang="de-AT" dirty="0"/>
              <a:t> </a:t>
            </a:r>
            <a:r>
              <a:rPr lang="de-AT" dirty="0" err="1"/>
              <a:t>reflection</a:t>
            </a:r>
            <a:r>
              <a:rPr lang="de-AT" dirty="0"/>
              <a:t>)</a:t>
            </a:r>
            <a:endParaRPr lang="en-GB" dirty="0"/>
          </a:p>
        </p:txBody>
      </p:sp>
      <p:sp>
        <p:nvSpPr>
          <p:cNvPr id="3" name="Content Placeholder 2">
            <a:extLst>
              <a:ext uri="{FF2B5EF4-FFF2-40B4-BE49-F238E27FC236}">
                <a16:creationId xmlns:a16="http://schemas.microsoft.com/office/drawing/2014/main" id="{30FE7624-8BD2-46A3-A263-5AE7CD17D76E}"/>
              </a:ext>
            </a:extLst>
          </p:cNvPr>
          <p:cNvSpPr>
            <a:spLocks noGrp="1"/>
          </p:cNvSpPr>
          <p:nvPr>
            <p:ph idx="1"/>
          </p:nvPr>
        </p:nvSpPr>
        <p:spPr/>
        <p:txBody>
          <a:bodyPr/>
          <a:lstStyle/>
          <a:p>
            <a:pPr marL="0" indent="0">
              <a:buNone/>
            </a:pPr>
            <a:r>
              <a:rPr lang="en-US" dirty="0"/>
              <a:t>for Kant the categories originate in the principles of human understanding, </a:t>
            </a:r>
            <a:r>
              <a:rPr lang="en-US" b="1" dirty="0"/>
              <a:t>not</a:t>
            </a:r>
            <a:r>
              <a:rPr lang="en-US" dirty="0"/>
              <a:t> in outside reality independent of the mind, and can be discovered by paying attention to the way we think, not by studying the world itself, nor by simply studying the way we speak.</a:t>
            </a:r>
          </a:p>
          <a:p>
            <a:pPr marL="0" indent="0">
              <a:buNone/>
            </a:pPr>
            <a:r>
              <a:rPr lang="en-US" dirty="0"/>
              <a:t>Kant: </a:t>
            </a:r>
            <a:r>
              <a:rPr lang="en-US" i="1" dirty="0" err="1"/>
              <a:t>Kritik</a:t>
            </a:r>
            <a:r>
              <a:rPr lang="en-US" i="1" dirty="0"/>
              <a:t> der </a:t>
            </a:r>
            <a:r>
              <a:rPr lang="en-US" i="1" dirty="0" err="1"/>
              <a:t>reinen</a:t>
            </a:r>
            <a:r>
              <a:rPr lang="en-US" i="1" dirty="0"/>
              <a:t> Vernunft </a:t>
            </a:r>
            <a:r>
              <a:rPr lang="en-US" dirty="0"/>
              <a:t>(critique of pure reason)</a:t>
            </a:r>
            <a:endParaRPr lang="en-GB" dirty="0"/>
          </a:p>
        </p:txBody>
      </p:sp>
    </p:spTree>
    <p:extLst>
      <p:ext uri="{BB962C8B-B14F-4D97-AF65-F5344CB8AC3E}">
        <p14:creationId xmlns:p14="http://schemas.microsoft.com/office/powerpoint/2010/main" val="2294406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Characteristics of the “</a:t>
            </a:r>
            <a:r>
              <a:rPr lang="en-GB" u="sng" dirty="0"/>
              <a:t>enlightenment” movement (</a:t>
            </a:r>
            <a:r>
              <a:rPr lang="en-GB" sz="2700" dirty="0"/>
              <a:t>which still influence our </a:t>
            </a:r>
            <a:r>
              <a:rPr lang="en-GB" sz="2700" u="sng" dirty="0"/>
              <a:t>present thinking</a:t>
            </a:r>
            <a:r>
              <a:rPr lang="en-GB" u="sng" dirty="0"/>
              <a:t>)</a:t>
            </a:r>
          </a:p>
        </p:txBody>
      </p:sp>
      <p:sp>
        <p:nvSpPr>
          <p:cNvPr id="3" name="Inhaltsplatzhalter 2"/>
          <p:cNvSpPr>
            <a:spLocks noGrp="1"/>
          </p:cNvSpPr>
          <p:nvPr>
            <p:ph idx="1"/>
          </p:nvPr>
        </p:nvSpPr>
        <p:spPr>
          <a:xfrm>
            <a:off x="457200" y="1600200"/>
            <a:ext cx="8229600" cy="5257800"/>
          </a:xfrm>
        </p:spPr>
        <p:txBody>
          <a:bodyPr>
            <a:normAutofit fontScale="77500" lnSpcReduction="20000"/>
          </a:bodyPr>
          <a:lstStyle/>
          <a:p>
            <a:r>
              <a:rPr lang="en-GB" dirty="0"/>
              <a:t>Critique of established ‚authorities‘ – trust in </a:t>
            </a:r>
            <a:r>
              <a:rPr lang="en-GB" u="sng" dirty="0"/>
              <a:t>experimentation</a:t>
            </a:r>
            <a:r>
              <a:rPr lang="en-GB" dirty="0"/>
              <a:t> instead (dominance of science)</a:t>
            </a:r>
          </a:p>
          <a:p>
            <a:r>
              <a:rPr lang="en-GB" dirty="0"/>
              <a:t>Transfer of “authority” to the </a:t>
            </a:r>
            <a:r>
              <a:rPr lang="en-GB" u="sng" dirty="0"/>
              <a:t>individual mind</a:t>
            </a:r>
          </a:p>
          <a:p>
            <a:r>
              <a:rPr lang="en-GB" dirty="0"/>
              <a:t>Trust in </a:t>
            </a:r>
            <a:r>
              <a:rPr lang="en-GB" u="sng" dirty="0"/>
              <a:t>rationality</a:t>
            </a:r>
            <a:r>
              <a:rPr lang="en-GB" dirty="0"/>
              <a:t> as regulator of what counts as truth</a:t>
            </a:r>
          </a:p>
          <a:p>
            <a:r>
              <a:rPr lang="en-GB" dirty="0"/>
              <a:t>Faith in the world as an </a:t>
            </a:r>
            <a:r>
              <a:rPr lang="en-GB" u="sng" dirty="0"/>
              <a:t>orderly entity (</a:t>
            </a:r>
            <a:r>
              <a:rPr lang="en-GB" dirty="0"/>
              <a:t>can be understood)</a:t>
            </a:r>
            <a:endParaRPr lang="en-GB" u="sng" dirty="0"/>
          </a:p>
          <a:p>
            <a:r>
              <a:rPr lang="en-GB" dirty="0"/>
              <a:t>Expectations of </a:t>
            </a:r>
            <a:r>
              <a:rPr lang="en-GB" u="sng" dirty="0"/>
              <a:t>progress / optimism</a:t>
            </a:r>
          </a:p>
          <a:p>
            <a:r>
              <a:rPr lang="en-GB" dirty="0"/>
              <a:t>Social implications: </a:t>
            </a:r>
            <a:r>
              <a:rPr lang="en-GB" u="sng" dirty="0"/>
              <a:t>empowerment of the individual</a:t>
            </a:r>
          </a:p>
          <a:p>
            <a:r>
              <a:rPr lang="en-GB" dirty="0"/>
              <a:t>Demands for </a:t>
            </a:r>
            <a:r>
              <a:rPr lang="en-GB" u="sng" dirty="0"/>
              <a:t>democracy</a:t>
            </a:r>
            <a:r>
              <a:rPr lang="en-GB" dirty="0"/>
              <a:t>, </a:t>
            </a:r>
            <a:r>
              <a:rPr lang="en-GB" u="sng" dirty="0"/>
              <a:t>participation</a:t>
            </a:r>
            <a:r>
              <a:rPr lang="en-GB" dirty="0"/>
              <a:t>, ideals of </a:t>
            </a:r>
            <a:r>
              <a:rPr lang="en-GB" u="sng" dirty="0"/>
              <a:t>justice</a:t>
            </a:r>
            <a:r>
              <a:rPr lang="en-GB" dirty="0"/>
              <a:t> and </a:t>
            </a:r>
            <a:r>
              <a:rPr lang="en-GB" u="sng" dirty="0"/>
              <a:t>equality</a:t>
            </a:r>
          </a:p>
          <a:p>
            <a:r>
              <a:rPr lang="en-GB" dirty="0"/>
              <a:t>Development of a (</a:t>
            </a:r>
            <a:r>
              <a:rPr lang="en-GB" u="sng" dirty="0"/>
              <a:t>critical) public sphere</a:t>
            </a:r>
          </a:p>
          <a:p>
            <a:r>
              <a:rPr lang="en-GB" dirty="0"/>
              <a:t>Encouragement for </a:t>
            </a:r>
            <a:r>
              <a:rPr lang="en-GB" u="sng" dirty="0"/>
              <a:t>technological applications </a:t>
            </a:r>
            <a:r>
              <a:rPr lang="en-GB" dirty="0"/>
              <a:t>of discoveries </a:t>
            </a:r>
          </a:p>
          <a:p>
            <a:r>
              <a:rPr lang="en-GB" dirty="0"/>
              <a:t>Revolutions in communication and transport</a:t>
            </a:r>
          </a:p>
        </p:txBody>
      </p:sp>
    </p:spTree>
    <p:extLst>
      <p:ext uri="{BB962C8B-B14F-4D97-AF65-F5344CB8AC3E}">
        <p14:creationId xmlns:p14="http://schemas.microsoft.com/office/powerpoint/2010/main" val="299101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F1FC3-AB85-4D9B-BD61-38BC77289D4C}"/>
              </a:ext>
            </a:extLst>
          </p:cNvPr>
          <p:cNvSpPr>
            <a:spLocks noGrp="1"/>
          </p:cNvSpPr>
          <p:nvPr>
            <p:ph type="title"/>
          </p:nvPr>
        </p:nvSpPr>
        <p:spPr/>
        <p:txBody>
          <a:bodyPr/>
          <a:lstStyle/>
          <a:p>
            <a:r>
              <a:rPr lang="de-AT" dirty="0"/>
              <a:t>Friedrich Nietzsche: </a:t>
            </a:r>
            <a:r>
              <a:rPr lang="de-AT" dirty="0" err="1"/>
              <a:t>Scepticism</a:t>
            </a:r>
            <a:endParaRPr lang="en-GB" dirty="0"/>
          </a:p>
        </p:txBody>
      </p:sp>
      <p:sp>
        <p:nvSpPr>
          <p:cNvPr id="3" name="Content Placeholder 2">
            <a:extLst>
              <a:ext uri="{FF2B5EF4-FFF2-40B4-BE49-F238E27FC236}">
                <a16:creationId xmlns:a16="http://schemas.microsoft.com/office/drawing/2014/main" id="{752187AF-8517-44E7-8277-9285739190F3}"/>
              </a:ext>
            </a:extLst>
          </p:cNvPr>
          <p:cNvSpPr>
            <a:spLocks noGrp="1"/>
          </p:cNvSpPr>
          <p:nvPr>
            <p:ph idx="1"/>
          </p:nvPr>
        </p:nvSpPr>
        <p:spPr/>
        <p:txBody>
          <a:bodyPr>
            <a:normAutofit fontScale="85000" lnSpcReduction="20000"/>
          </a:bodyPr>
          <a:lstStyle/>
          <a:p>
            <a:pPr marL="0" indent="0">
              <a:buNone/>
            </a:pPr>
            <a:r>
              <a:rPr lang="en-US" i="1" dirty="0"/>
              <a:t>“Great men, universally gifted, have contrived, with an incredible amount of thought, to make use of the paraphernalia of science itself, to point out the limits and the relativity of knowledge generally, and thus to deny decisively the claim of science to universal validity and universal aims. And their demonstration diagnosed for the first time the </a:t>
            </a:r>
            <a:r>
              <a:rPr lang="en-US" b="1" i="1" dirty="0"/>
              <a:t>illusory notion </a:t>
            </a:r>
            <a:r>
              <a:rPr lang="en-US" i="1" dirty="0"/>
              <a:t>which pretends to be able to fathom the innermost essence of things with the aid of causality”</a:t>
            </a:r>
          </a:p>
          <a:p>
            <a:pPr marL="0" indent="0">
              <a:buNone/>
            </a:pPr>
            <a:r>
              <a:rPr lang="en-US" i="1" dirty="0"/>
              <a:t>“the real truth of nature and the lie of culture that poses as if [</a:t>
            </a:r>
            <a:r>
              <a:rPr lang="en-US" i="1" dirty="0" err="1"/>
              <a:t>als</a:t>
            </a:r>
            <a:r>
              <a:rPr lang="en-US" i="1" dirty="0"/>
              <a:t> </a:t>
            </a:r>
            <a:r>
              <a:rPr lang="en-US" i="1" dirty="0" err="1"/>
              <a:t>ob</a:t>
            </a:r>
            <a:r>
              <a:rPr lang="en-US" i="1" dirty="0"/>
              <a:t>] it were the only reality is similar to that between the eternal core of things, the thing-in-itself and the whole world of phenomena [</a:t>
            </a:r>
            <a:r>
              <a:rPr lang="en-US" i="1" dirty="0" err="1"/>
              <a:t>Erscheinungswelt</a:t>
            </a:r>
            <a:r>
              <a:rPr lang="en-US" i="1" dirty="0"/>
              <a:t>]”</a:t>
            </a:r>
            <a:endParaRPr lang="en-GB" i="1" dirty="0"/>
          </a:p>
        </p:txBody>
      </p:sp>
    </p:spTree>
    <p:extLst>
      <p:ext uri="{BB962C8B-B14F-4D97-AF65-F5344CB8AC3E}">
        <p14:creationId xmlns:p14="http://schemas.microsoft.com/office/powerpoint/2010/main" val="2338475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A4483-1466-4AB5-8F01-398CABA2338E}"/>
              </a:ext>
            </a:extLst>
          </p:cNvPr>
          <p:cNvSpPr>
            <a:spLocks noGrp="1"/>
          </p:cNvSpPr>
          <p:nvPr>
            <p:ph type="title"/>
          </p:nvPr>
        </p:nvSpPr>
        <p:spPr/>
        <p:txBody>
          <a:bodyPr/>
          <a:lstStyle/>
          <a:p>
            <a:r>
              <a:rPr lang="de-AT" b="1" dirty="0"/>
              <a:t>Nihilist</a:t>
            </a:r>
            <a:r>
              <a:rPr lang="de-AT" dirty="0"/>
              <a:t> </a:t>
            </a:r>
            <a:r>
              <a:rPr lang="de-AT" dirty="0" err="1"/>
              <a:t>position</a:t>
            </a:r>
            <a:endParaRPr lang="en-GB" dirty="0"/>
          </a:p>
        </p:txBody>
      </p:sp>
      <p:sp>
        <p:nvSpPr>
          <p:cNvPr id="3" name="Content Placeholder 2">
            <a:extLst>
              <a:ext uri="{FF2B5EF4-FFF2-40B4-BE49-F238E27FC236}">
                <a16:creationId xmlns:a16="http://schemas.microsoft.com/office/drawing/2014/main" id="{0B20128C-4FE4-429B-A099-496A236B86B6}"/>
              </a:ext>
            </a:extLst>
          </p:cNvPr>
          <p:cNvSpPr>
            <a:spLocks noGrp="1"/>
          </p:cNvSpPr>
          <p:nvPr>
            <p:ph idx="1"/>
          </p:nvPr>
        </p:nvSpPr>
        <p:spPr/>
        <p:txBody>
          <a:bodyPr>
            <a:normAutofit fontScale="85000" lnSpcReduction="10000"/>
          </a:bodyPr>
          <a:lstStyle/>
          <a:p>
            <a:pPr marL="0" indent="0">
              <a:buNone/>
            </a:pPr>
            <a:r>
              <a:rPr lang="en-US" i="1" dirty="0"/>
              <a:t>‘We cannot decide whether what we call truth is really truth, or whether it only appears to be such. If the latter is the case, then the truth we collect here is </a:t>
            </a:r>
            <a:r>
              <a:rPr lang="en-US" b="1" i="1" dirty="0"/>
              <a:t>nothing</a:t>
            </a:r>
            <a:r>
              <a:rPr lang="en-US" i="1" dirty="0"/>
              <a:t> upon our death, and all our efforts to procure a possession that will follow us to the grave are in vain.</a:t>
            </a:r>
          </a:p>
          <a:p>
            <a:pPr marL="0" indent="0">
              <a:buNone/>
            </a:pPr>
            <a:r>
              <a:rPr lang="en-US" i="1" dirty="0"/>
              <a:t>“since Copernicus, man seems to have got himself on an inclined plane—now he is slipping faster and faster away from the center into—what? Into nothingness? Into a ‘penetrating sense of his nothingness”</a:t>
            </a:r>
          </a:p>
          <a:p>
            <a:pPr marL="0" indent="0">
              <a:buNone/>
            </a:pPr>
            <a:endParaRPr lang="en-US" i="1" dirty="0"/>
          </a:p>
          <a:p>
            <a:pPr marL="0" indent="0">
              <a:buNone/>
            </a:pPr>
            <a:r>
              <a:rPr lang="en-US" sz="2800" dirty="0"/>
              <a:t>Nietzsche, Genealogy of Morals</a:t>
            </a:r>
            <a:endParaRPr lang="en-GB" sz="2800" dirty="0"/>
          </a:p>
        </p:txBody>
      </p:sp>
    </p:spTree>
    <p:extLst>
      <p:ext uri="{BB962C8B-B14F-4D97-AF65-F5344CB8AC3E}">
        <p14:creationId xmlns:p14="http://schemas.microsoft.com/office/powerpoint/2010/main" val="1802039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Scientific </a:t>
            </a:r>
            <a:r>
              <a:rPr lang="de-DE" b="1" dirty="0" err="1"/>
              <a:t>realism</a:t>
            </a:r>
            <a:endParaRPr lang="de-DE" b="1" dirty="0"/>
          </a:p>
        </p:txBody>
      </p:sp>
      <p:sp>
        <p:nvSpPr>
          <p:cNvPr id="3" name="Inhaltsplatzhalter 2"/>
          <p:cNvSpPr>
            <a:spLocks noGrp="1"/>
          </p:cNvSpPr>
          <p:nvPr>
            <p:ph idx="1"/>
          </p:nvPr>
        </p:nvSpPr>
        <p:spPr/>
        <p:txBody>
          <a:bodyPr>
            <a:normAutofit fontScale="92500" lnSpcReduction="20000"/>
          </a:bodyPr>
          <a:lstStyle/>
          <a:p>
            <a:r>
              <a:rPr lang="en-GB" dirty="0"/>
              <a:t>a commitment to the idea that our </a:t>
            </a:r>
            <a:r>
              <a:rPr lang="en-GB" u="sng" dirty="0"/>
              <a:t>best theories </a:t>
            </a:r>
            <a:r>
              <a:rPr lang="en-GB" dirty="0"/>
              <a:t>have a certain epistemic status: they produce knowledge of aspects of the world, including unobservable aspects (epistemic achievements)</a:t>
            </a:r>
          </a:p>
          <a:p>
            <a:r>
              <a:rPr lang="en-GB" b="1" dirty="0"/>
              <a:t>realism</a:t>
            </a:r>
            <a:r>
              <a:rPr lang="en-GB" dirty="0"/>
              <a:t> is committed to the </a:t>
            </a:r>
            <a:r>
              <a:rPr lang="en-GB" u="sng" dirty="0"/>
              <a:t>mind-independent existence of the world</a:t>
            </a:r>
            <a:r>
              <a:rPr lang="en-GB" dirty="0"/>
              <a:t> investigated by the sciences</a:t>
            </a:r>
          </a:p>
          <a:p>
            <a:r>
              <a:rPr lang="en-GB" dirty="0"/>
              <a:t>realists are generally </a:t>
            </a:r>
            <a:r>
              <a:rPr lang="en-GB" dirty="0" err="1"/>
              <a:t>fallibilists</a:t>
            </a:r>
            <a:r>
              <a:rPr lang="en-GB" dirty="0"/>
              <a:t>, holding that realism is appropriate in connection with our best theories even though they likely cannot be proven with absolute certainty;</a:t>
            </a:r>
          </a:p>
          <a:p>
            <a:endParaRPr lang="de-DE" dirty="0"/>
          </a:p>
        </p:txBody>
      </p:sp>
    </p:spTree>
    <p:extLst>
      <p:ext uri="{BB962C8B-B14F-4D97-AF65-F5344CB8AC3E}">
        <p14:creationId xmlns:p14="http://schemas.microsoft.com/office/powerpoint/2010/main" val="69179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History</a:t>
            </a:r>
            <a:r>
              <a:rPr lang="de-DE" dirty="0"/>
              <a:t> </a:t>
            </a:r>
            <a:r>
              <a:rPr lang="de-DE" dirty="0" err="1"/>
              <a:t>of</a:t>
            </a:r>
            <a:r>
              <a:rPr lang="de-DE" dirty="0"/>
              <a:t> </a:t>
            </a:r>
            <a:r>
              <a:rPr lang="de-DE" dirty="0" err="1"/>
              <a:t>science</a:t>
            </a:r>
            <a:endParaRPr lang="de-DE" dirty="0"/>
          </a:p>
        </p:txBody>
      </p:sp>
      <p:sp>
        <p:nvSpPr>
          <p:cNvPr id="3" name="Inhaltsplatzhalter 2"/>
          <p:cNvSpPr>
            <a:spLocks noGrp="1"/>
          </p:cNvSpPr>
          <p:nvPr>
            <p:ph idx="1"/>
          </p:nvPr>
        </p:nvSpPr>
        <p:spPr/>
        <p:txBody>
          <a:bodyPr/>
          <a:lstStyle/>
          <a:p>
            <a:pPr marL="0" indent="0">
              <a:buNone/>
            </a:pPr>
            <a:endParaRPr lang="de-DE" dirty="0"/>
          </a:p>
          <a:p>
            <a:pPr marL="0" indent="0">
              <a:buNone/>
            </a:pPr>
            <a:endParaRPr lang="de-DE" dirty="0"/>
          </a:p>
          <a:p>
            <a:pPr marL="0" indent="0">
              <a:buNone/>
            </a:pPr>
            <a:r>
              <a:rPr lang="de-DE" dirty="0">
                <a:hlinkClick r:id="rId2"/>
              </a:rPr>
              <a:t>http://huntington.org/exhibitions/beautifulscience/timelines/natural_web.html</a:t>
            </a:r>
            <a:endParaRPr lang="de-DE" dirty="0"/>
          </a:p>
          <a:p>
            <a:pPr marL="0" indent="0">
              <a:buNone/>
            </a:pPr>
            <a:endParaRPr lang="de-DE" dirty="0"/>
          </a:p>
        </p:txBody>
      </p:sp>
    </p:spTree>
    <p:extLst>
      <p:ext uri="{BB962C8B-B14F-4D97-AF65-F5344CB8AC3E}">
        <p14:creationId xmlns:p14="http://schemas.microsoft.com/office/powerpoint/2010/main" val="1070616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Some</a:t>
            </a:r>
            <a:r>
              <a:rPr lang="de-DE" dirty="0"/>
              <a:t> </a:t>
            </a:r>
            <a:r>
              <a:rPr lang="de-DE" dirty="0" err="1"/>
              <a:t>key</a:t>
            </a:r>
            <a:r>
              <a:rPr lang="de-DE" dirty="0"/>
              <a:t> </a:t>
            </a:r>
            <a:r>
              <a:rPr lang="de-DE" dirty="0" err="1"/>
              <a:t>concepts</a:t>
            </a:r>
            <a:endParaRPr lang="de-DE" dirty="0"/>
          </a:p>
        </p:txBody>
      </p:sp>
      <p:sp>
        <p:nvSpPr>
          <p:cNvPr id="3" name="Inhaltsplatzhalter 2"/>
          <p:cNvSpPr>
            <a:spLocks noGrp="1"/>
          </p:cNvSpPr>
          <p:nvPr>
            <p:ph idx="1"/>
          </p:nvPr>
        </p:nvSpPr>
        <p:spPr/>
        <p:txBody>
          <a:bodyPr/>
          <a:lstStyle/>
          <a:p>
            <a:r>
              <a:rPr lang="en-GB" b="1" dirty="0"/>
              <a:t>Belief</a:t>
            </a:r>
            <a:r>
              <a:rPr lang="en-GB" dirty="0"/>
              <a:t> – assumption about the state of the world</a:t>
            </a:r>
          </a:p>
          <a:p>
            <a:r>
              <a:rPr lang="en-GB" b="1" dirty="0"/>
              <a:t>Knowledge</a:t>
            </a:r>
            <a:r>
              <a:rPr lang="en-GB" dirty="0"/>
              <a:t> – substantiated belief</a:t>
            </a:r>
          </a:p>
          <a:p>
            <a:r>
              <a:rPr lang="en-GB" b="1" dirty="0"/>
              <a:t>Truth</a:t>
            </a:r>
            <a:r>
              <a:rPr lang="en-GB" dirty="0"/>
              <a:t> – tested and hence substantiated beliefs (or falsification of wrong beliefs)</a:t>
            </a:r>
          </a:p>
          <a:p>
            <a:r>
              <a:rPr lang="en-GB" dirty="0"/>
              <a:t> </a:t>
            </a:r>
            <a:r>
              <a:rPr lang="en-GB" b="1" dirty="0"/>
              <a:t>justification</a:t>
            </a:r>
            <a:r>
              <a:rPr lang="en-GB" dirty="0"/>
              <a:t> – the procedure whereby beliefs can be substantiated</a:t>
            </a:r>
          </a:p>
        </p:txBody>
      </p:sp>
    </p:spTree>
    <p:extLst>
      <p:ext uri="{BB962C8B-B14F-4D97-AF65-F5344CB8AC3E}">
        <p14:creationId xmlns:p14="http://schemas.microsoft.com/office/powerpoint/2010/main" val="33522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ChangeArrowheads="1"/>
          </p:cNvSpPr>
          <p:nvPr/>
        </p:nvSpPr>
        <p:spPr bwMode="auto">
          <a:xfrm>
            <a:off x="730250" y="1125538"/>
            <a:ext cx="76485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charset="0"/>
              </a:defRPr>
            </a:lvl1pPr>
            <a:lvl2pPr algn="l">
              <a:defRPr sz="3900" b="1">
                <a:solidFill>
                  <a:schemeClr val="tx2"/>
                </a:solidFill>
                <a:latin typeface="Arial" charset="0"/>
              </a:defRPr>
            </a:lvl2pPr>
            <a:lvl3pPr algn="l">
              <a:defRPr sz="3900" b="1">
                <a:solidFill>
                  <a:schemeClr val="tx2"/>
                </a:solidFill>
                <a:latin typeface="Arial" charset="0"/>
              </a:defRPr>
            </a:lvl3pPr>
            <a:lvl4pPr algn="l">
              <a:defRPr sz="3900" b="1">
                <a:solidFill>
                  <a:schemeClr val="tx2"/>
                </a:solidFill>
                <a:latin typeface="Arial" charset="0"/>
              </a:defRPr>
            </a:lvl4pPr>
            <a:lvl5pPr algn="l">
              <a:defRPr sz="3900" b="1">
                <a:solidFill>
                  <a:schemeClr val="tx2"/>
                </a:solidFill>
                <a:latin typeface="Arial" charset="0"/>
              </a:defRPr>
            </a:lvl5pPr>
            <a:lvl6pPr marL="457200" fontAlgn="base">
              <a:spcBef>
                <a:spcPct val="0"/>
              </a:spcBef>
              <a:spcAft>
                <a:spcPct val="0"/>
              </a:spcAft>
              <a:defRPr sz="3900" b="1">
                <a:solidFill>
                  <a:schemeClr val="tx2"/>
                </a:solidFill>
                <a:latin typeface="Arial" charset="0"/>
              </a:defRPr>
            </a:lvl6pPr>
            <a:lvl7pPr marL="914400" fontAlgn="base">
              <a:spcBef>
                <a:spcPct val="0"/>
              </a:spcBef>
              <a:spcAft>
                <a:spcPct val="0"/>
              </a:spcAft>
              <a:defRPr sz="3900" b="1">
                <a:solidFill>
                  <a:schemeClr val="tx2"/>
                </a:solidFill>
                <a:latin typeface="Arial" charset="0"/>
              </a:defRPr>
            </a:lvl7pPr>
            <a:lvl8pPr marL="1371600" fontAlgn="base">
              <a:spcBef>
                <a:spcPct val="0"/>
              </a:spcBef>
              <a:spcAft>
                <a:spcPct val="0"/>
              </a:spcAft>
              <a:defRPr sz="3900" b="1">
                <a:solidFill>
                  <a:schemeClr val="tx2"/>
                </a:solidFill>
                <a:latin typeface="Arial" charset="0"/>
              </a:defRPr>
            </a:lvl8pPr>
            <a:lvl9pPr marL="1828800" fontAlgn="base">
              <a:spcBef>
                <a:spcPct val="0"/>
              </a:spcBef>
              <a:spcAft>
                <a:spcPct val="0"/>
              </a:spcAft>
              <a:defRPr sz="3900" b="1">
                <a:solidFill>
                  <a:schemeClr val="tx2"/>
                </a:solidFill>
                <a:latin typeface="Arial" charset="0"/>
              </a:defRPr>
            </a:lvl9pPr>
          </a:lstStyle>
          <a:p>
            <a:r>
              <a:rPr lang="en-US" altLang="x-none" sz="2400" dirty="0"/>
              <a:t>Empiricism vs Rationalism (Induction vs Deduction)</a:t>
            </a:r>
          </a:p>
        </p:txBody>
      </p:sp>
      <p:sp>
        <p:nvSpPr>
          <p:cNvPr id="323587" name="Text Box 3"/>
          <p:cNvSpPr txBox="1">
            <a:spLocks noChangeArrowheads="1"/>
          </p:cNvSpPr>
          <p:nvPr/>
        </p:nvSpPr>
        <p:spPr bwMode="auto">
          <a:xfrm>
            <a:off x="684213" y="1763713"/>
            <a:ext cx="7758112"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Clr>
                <a:srgbClr val="808000"/>
              </a:buClr>
              <a:buFont typeface="Wingdings" charset="2"/>
              <a:buChar char="q"/>
            </a:pPr>
            <a:r>
              <a:rPr lang="en-US" altLang="x-none" dirty="0">
                <a:sym typeface="Wingdings" charset="2"/>
              </a:rPr>
              <a:t>New mathematical knowledge can be gained by from existing knowledge using logic and reason</a:t>
            </a:r>
          </a:p>
          <a:p>
            <a:pPr>
              <a:spcBef>
                <a:spcPct val="50000"/>
              </a:spcBef>
              <a:buClr>
                <a:srgbClr val="808000"/>
              </a:buClr>
              <a:buFont typeface="Wingdings" charset="2"/>
              <a:buChar char="q"/>
            </a:pPr>
            <a:r>
              <a:rPr lang="en-US" altLang="x-none" dirty="0">
                <a:sym typeface="Wingdings" charset="2"/>
              </a:rPr>
              <a:t>Arrow 1: Use existing mathematical truths (axioms) to derive a preposition(s); Arrows 2: Prepositions are true if they do not contradict existing knowledge; Arrow 3: New Knowledge (axiom) </a:t>
            </a:r>
          </a:p>
        </p:txBody>
      </p:sp>
      <p:pic>
        <p:nvPicPr>
          <p:cNvPr id="323592" name="Picture 8" descr="Classical-Definition-of-Kno"/>
          <p:cNvPicPr>
            <a:picLocks noChangeAspect="1" noChangeArrowheads="1"/>
          </p:cNvPicPr>
          <p:nvPr/>
        </p:nvPicPr>
        <p:blipFill>
          <a:blip r:embed="rId3">
            <a:extLst>
              <a:ext uri="{28A0092B-C50C-407E-A947-70E740481C1C}">
                <a14:useLocalDpi xmlns:a14="http://schemas.microsoft.com/office/drawing/2010/main" val="0"/>
              </a:ext>
            </a:extLst>
          </a:blip>
          <a:srcRect l="3421" t="3865" r="5701" b="5476"/>
          <a:stretch>
            <a:fillRect/>
          </a:stretch>
        </p:blipFill>
        <p:spPr bwMode="auto">
          <a:xfrm>
            <a:off x="4268788" y="3490913"/>
            <a:ext cx="4103687" cy="28971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23593" name="Text Box 9"/>
          <p:cNvSpPr txBox="1">
            <a:spLocks noChangeArrowheads="1"/>
          </p:cNvSpPr>
          <p:nvPr/>
        </p:nvSpPr>
        <p:spPr bwMode="auto">
          <a:xfrm>
            <a:off x="7137400" y="3549650"/>
            <a:ext cx="10779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x-none" sz="1000" i="1">
                <a:solidFill>
                  <a:srgbClr val="000000"/>
                </a:solidFill>
              </a:rPr>
              <a:t>Observation(s)</a:t>
            </a:r>
          </a:p>
        </p:txBody>
      </p:sp>
      <p:sp>
        <p:nvSpPr>
          <p:cNvPr id="323597" name="AutoShape 13"/>
          <p:cNvSpPr>
            <a:spLocks noChangeArrowheads="1"/>
          </p:cNvSpPr>
          <p:nvPr/>
        </p:nvSpPr>
        <p:spPr bwMode="auto">
          <a:xfrm rot="10800000" flipH="1">
            <a:off x="4957763" y="5160963"/>
            <a:ext cx="1897062" cy="606425"/>
          </a:xfrm>
          <a:prstGeom prst="curvedDownArrow">
            <a:avLst>
              <a:gd name="adj1" fmla="val 47547"/>
              <a:gd name="adj2" fmla="val 126796"/>
              <a:gd name="adj3" fmla="val 54356"/>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l"/>
            <a:endParaRPr lang="en-US" altLang="x-none"/>
          </a:p>
        </p:txBody>
      </p:sp>
      <p:sp>
        <p:nvSpPr>
          <p:cNvPr id="323598" name="Text Box 14"/>
          <p:cNvSpPr txBox="1">
            <a:spLocks noChangeArrowheads="1"/>
          </p:cNvSpPr>
          <p:nvPr/>
        </p:nvSpPr>
        <p:spPr bwMode="auto">
          <a:xfrm>
            <a:off x="6129338" y="5235575"/>
            <a:ext cx="45878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r>
              <a:rPr lang="en-US" altLang="x-none"/>
              <a:t>3</a:t>
            </a:r>
          </a:p>
        </p:txBody>
      </p:sp>
      <p:sp>
        <p:nvSpPr>
          <p:cNvPr id="323599" name="Text Box 15"/>
          <p:cNvSpPr txBox="1">
            <a:spLocks noChangeArrowheads="1"/>
          </p:cNvSpPr>
          <p:nvPr/>
        </p:nvSpPr>
        <p:spPr bwMode="auto">
          <a:xfrm rot="5400000">
            <a:off x="3707607" y="3706019"/>
            <a:ext cx="8302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x-none" sz="900" b="0">
                <a:solidFill>
                  <a:srgbClr val="969696"/>
                </a:solidFill>
                <a:latin typeface="Verdana" charset="0"/>
              </a:rPr>
              <a:t>Wikipedia</a:t>
            </a:r>
          </a:p>
        </p:txBody>
      </p:sp>
      <p:sp>
        <p:nvSpPr>
          <p:cNvPr id="323600" name="AutoShape 16"/>
          <p:cNvSpPr>
            <a:spLocks noChangeAspect="1" noChangeArrowheads="1"/>
          </p:cNvSpPr>
          <p:nvPr/>
        </p:nvSpPr>
        <p:spPr bwMode="auto">
          <a:xfrm rot="2401060">
            <a:off x="4622800" y="4097338"/>
            <a:ext cx="1814513" cy="484187"/>
          </a:xfrm>
          <a:prstGeom prst="leftArrow">
            <a:avLst>
              <a:gd name="adj1" fmla="val 50000"/>
              <a:gd name="adj2" fmla="val 936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x-none"/>
              <a:t>1</a:t>
            </a:r>
          </a:p>
        </p:txBody>
      </p:sp>
      <p:sp>
        <p:nvSpPr>
          <p:cNvPr id="323601" name="AutoShape 17"/>
          <p:cNvSpPr>
            <a:spLocks noChangeArrowheads="1"/>
          </p:cNvSpPr>
          <p:nvPr/>
        </p:nvSpPr>
        <p:spPr bwMode="auto">
          <a:xfrm rot="19782491">
            <a:off x="4549775" y="3794125"/>
            <a:ext cx="484188" cy="1169988"/>
          </a:xfrm>
          <a:prstGeom prst="downArrow">
            <a:avLst>
              <a:gd name="adj1" fmla="val 50000"/>
              <a:gd name="adj2" fmla="val 604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r>
              <a:rPr lang="en-US" altLang="x-none"/>
              <a:t>2</a:t>
            </a:r>
          </a:p>
        </p:txBody>
      </p:sp>
      <p:sp>
        <p:nvSpPr>
          <p:cNvPr id="323602" name="Text Box 18"/>
          <p:cNvSpPr txBox="1">
            <a:spLocks noChangeArrowheads="1"/>
          </p:cNvSpPr>
          <p:nvPr/>
        </p:nvSpPr>
        <p:spPr bwMode="auto">
          <a:xfrm>
            <a:off x="777875" y="3062288"/>
            <a:ext cx="2505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x-none"/>
          </a:p>
        </p:txBody>
      </p:sp>
      <p:sp>
        <p:nvSpPr>
          <p:cNvPr id="323603" name="Text Box 19"/>
          <p:cNvSpPr txBox="1">
            <a:spLocks noChangeArrowheads="1"/>
          </p:cNvSpPr>
          <p:nvPr/>
        </p:nvSpPr>
        <p:spPr bwMode="auto">
          <a:xfrm>
            <a:off x="673100" y="3656013"/>
            <a:ext cx="3443288" cy="242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Clr>
                <a:srgbClr val="808000"/>
              </a:buClr>
              <a:buFont typeface="Wingdings" charset="2"/>
              <a:buChar char="q"/>
            </a:pPr>
            <a:r>
              <a:rPr lang="en-US" altLang="x-none" dirty="0">
                <a:sym typeface="Wingdings" charset="2"/>
              </a:rPr>
              <a:t>Weakness of rationalism: Only certain knowledge can be derived from logic and reason</a:t>
            </a:r>
          </a:p>
          <a:p>
            <a:pPr>
              <a:spcBef>
                <a:spcPct val="50000"/>
              </a:spcBef>
              <a:buClr>
                <a:srgbClr val="808000"/>
              </a:buClr>
              <a:buFont typeface="Wingdings" charset="2"/>
              <a:buChar char="q"/>
            </a:pPr>
            <a:r>
              <a:rPr lang="en-US" altLang="x-none" dirty="0">
                <a:sym typeface="Wingdings" charset="2"/>
              </a:rPr>
              <a:t>E.g. if you want to now the distance from A to B you have to measure it, not so much reason about it</a:t>
            </a:r>
          </a:p>
        </p:txBody>
      </p:sp>
      <p:sp>
        <p:nvSpPr>
          <p:cNvPr id="323604" name="Rectangle 20"/>
          <p:cNvSpPr>
            <a:spLocks noGrp="1" noChangeArrowheads="1"/>
          </p:cNvSpPr>
          <p:nvPr>
            <p:ph type="title"/>
          </p:nvPr>
        </p:nvSpPr>
        <p:spPr bwMode="auto">
          <a:xfrm>
            <a:off x="457200" y="-1655763"/>
            <a:ext cx="8229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r>
              <a:rPr lang="en-US" altLang="x-none"/>
              <a:t>Empiricism vs Rationalism</a:t>
            </a:r>
          </a:p>
        </p:txBody>
      </p:sp>
    </p:spTree>
    <p:extLst>
      <p:ext uri="{BB962C8B-B14F-4D97-AF65-F5344CB8AC3E}">
        <p14:creationId xmlns:p14="http://schemas.microsoft.com/office/powerpoint/2010/main" val="759607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animEffect transition="in" filter="dissolve">
                                      <p:cBhvr>
                                        <p:cTn id="7" dur="500"/>
                                        <p:tgtEl>
                                          <p:spTgt spid="323587">
                                            <p:txEl>
                                              <p:pRg st="0" end="0"/>
                                            </p:txEl>
                                          </p:spTgt>
                                        </p:tgtEl>
                                      </p:cBhvr>
                                    </p:animEffect>
                                  </p:childTnLst>
                                  <p:subTnLst>
                                    <p:animClr clrSpc="rgb" dir="cw">
                                      <p:cBhvr override="childStyle">
                                        <p:cTn dur="1" fill="hold" display="0" masterRel="nextClick" afterEffect="1"/>
                                        <p:tgtEl>
                                          <p:spTgt spid="323587">
                                            <p:txEl>
                                              <p:pRg st="0" end="0"/>
                                            </p:txEl>
                                          </p:spTgt>
                                        </p:tgtEl>
                                        <p:attrNameLst>
                                          <p:attrName>ppt_c</p:attrName>
                                        </p:attrNameLst>
                                      </p:cBhvr>
                                      <p:to>
                                        <a:srgbClr val="969696"/>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3587">
                                            <p:txEl>
                                              <p:pRg st="1" end="1"/>
                                            </p:txEl>
                                          </p:spTgt>
                                        </p:tgtEl>
                                        <p:attrNameLst>
                                          <p:attrName>style.visibility</p:attrName>
                                        </p:attrNameLst>
                                      </p:cBhvr>
                                      <p:to>
                                        <p:strVal val="visible"/>
                                      </p:to>
                                    </p:set>
                                    <p:animEffect transition="in" filter="dissolve">
                                      <p:cBhvr>
                                        <p:cTn id="12" dur="500"/>
                                        <p:tgtEl>
                                          <p:spTgt spid="323587">
                                            <p:txEl>
                                              <p:pRg st="1" end="1"/>
                                            </p:txEl>
                                          </p:spTgt>
                                        </p:tgtEl>
                                      </p:cBhvr>
                                    </p:animEffect>
                                  </p:childTnLst>
                                  <p:subTnLst>
                                    <p:animClr clrSpc="rgb" dir="cw">
                                      <p:cBhvr override="childStyle">
                                        <p:cTn dur="1" fill="hold" display="0" masterRel="nextClick" afterEffect="1"/>
                                        <p:tgtEl>
                                          <p:spTgt spid="323587">
                                            <p:txEl>
                                              <p:pRg st="1" end="1"/>
                                            </p:txEl>
                                          </p:spTgt>
                                        </p:tgtEl>
                                        <p:attrNameLst>
                                          <p:attrName>ppt_c</p:attrName>
                                        </p:attrNameLst>
                                      </p:cBhvr>
                                      <p:to>
                                        <a:srgbClr val="969696"/>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23603">
                                            <p:txEl>
                                              <p:pRg st="0" end="0"/>
                                            </p:txEl>
                                          </p:spTgt>
                                        </p:tgtEl>
                                        <p:attrNameLst>
                                          <p:attrName>style.visibility</p:attrName>
                                        </p:attrNameLst>
                                      </p:cBhvr>
                                      <p:to>
                                        <p:strVal val="visible"/>
                                      </p:to>
                                    </p:set>
                                    <p:animEffect transition="in" filter="dissolve">
                                      <p:cBhvr>
                                        <p:cTn id="17" dur="500"/>
                                        <p:tgtEl>
                                          <p:spTgt spid="323603">
                                            <p:txEl>
                                              <p:pRg st="0" end="0"/>
                                            </p:txEl>
                                          </p:spTgt>
                                        </p:tgtEl>
                                      </p:cBhvr>
                                    </p:animEffect>
                                  </p:childTnLst>
                                  <p:subTnLst>
                                    <p:animClr clrSpc="rgb" dir="cw">
                                      <p:cBhvr override="childStyle">
                                        <p:cTn dur="1" fill="hold" display="0" masterRel="nextClick" afterEffect="1"/>
                                        <p:tgtEl>
                                          <p:spTgt spid="323603">
                                            <p:txEl>
                                              <p:pRg st="0" end="0"/>
                                            </p:txEl>
                                          </p:spTgt>
                                        </p:tgtEl>
                                        <p:attrNameLst>
                                          <p:attrName>ppt_c</p:attrName>
                                        </p:attrNameLst>
                                      </p:cBhvr>
                                      <p:to>
                                        <a:srgbClr val="969696"/>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23603">
                                            <p:txEl>
                                              <p:pRg st="1" end="1"/>
                                            </p:txEl>
                                          </p:spTgt>
                                        </p:tgtEl>
                                        <p:attrNameLst>
                                          <p:attrName>style.visibility</p:attrName>
                                        </p:attrNameLst>
                                      </p:cBhvr>
                                      <p:to>
                                        <p:strVal val="visible"/>
                                      </p:to>
                                    </p:set>
                                    <p:animEffect transition="in" filter="dissolve">
                                      <p:cBhvr>
                                        <p:cTn id="22" dur="500"/>
                                        <p:tgtEl>
                                          <p:spTgt spid="323603">
                                            <p:txEl>
                                              <p:pRg st="1" end="1"/>
                                            </p:txEl>
                                          </p:spTgt>
                                        </p:tgtEl>
                                      </p:cBhvr>
                                    </p:animEffect>
                                  </p:childTnLst>
                                  <p:subTnLst>
                                    <p:animClr clrSpc="rgb" dir="cw">
                                      <p:cBhvr override="childStyle">
                                        <p:cTn dur="1" fill="hold" display="0" masterRel="nextClick" afterEffect="1"/>
                                        <p:tgtEl>
                                          <p:spTgt spid="323603">
                                            <p:txEl>
                                              <p:pRg st="1" end="1"/>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ChangeArrowheads="1"/>
          </p:cNvSpPr>
          <p:nvPr/>
        </p:nvSpPr>
        <p:spPr bwMode="auto">
          <a:xfrm>
            <a:off x="730250" y="1125538"/>
            <a:ext cx="76485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charset="0"/>
              </a:defRPr>
            </a:lvl1pPr>
            <a:lvl2pPr algn="l">
              <a:defRPr sz="3900" b="1">
                <a:solidFill>
                  <a:schemeClr val="tx2"/>
                </a:solidFill>
                <a:latin typeface="Arial" charset="0"/>
              </a:defRPr>
            </a:lvl2pPr>
            <a:lvl3pPr algn="l">
              <a:defRPr sz="3900" b="1">
                <a:solidFill>
                  <a:schemeClr val="tx2"/>
                </a:solidFill>
                <a:latin typeface="Arial" charset="0"/>
              </a:defRPr>
            </a:lvl3pPr>
            <a:lvl4pPr algn="l">
              <a:defRPr sz="3900" b="1">
                <a:solidFill>
                  <a:schemeClr val="tx2"/>
                </a:solidFill>
                <a:latin typeface="Arial" charset="0"/>
              </a:defRPr>
            </a:lvl4pPr>
            <a:lvl5pPr algn="l">
              <a:defRPr sz="3900" b="1">
                <a:solidFill>
                  <a:schemeClr val="tx2"/>
                </a:solidFill>
                <a:latin typeface="Arial" charset="0"/>
              </a:defRPr>
            </a:lvl5pPr>
            <a:lvl6pPr marL="457200" fontAlgn="base">
              <a:spcBef>
                <a:spcPct val="0"/>
              </a:spcBef>
              <a:spcAft>
                <a:spcPct val="0"/>
              </a:spcAft>
              <a:defRPr sz="3900" b="1">
                <a:solidFill>
                  <a:schemeClr val="tx2"/>
                </a:solidFill>
                <a:latin typeface="Arial" charset="0"/>
              </a:defRPr>
            </a:lvl6pPr>
            <a:lvl7pPr marL="914400" fontAlgn="base">
              <a:spcBef>
                <a:spcPct val="0"/>
              </a:spcBef>
              <a:spcAft>
                <a:spcPct val="0"/>
              </a:spcAft>
              <a:defRPr sz="3900" b="1">
                <a:solidFill>
                  <a:schemeClr val="tx2"/>
                </a:solidFill>
                <a:latin typeface="Arial" charset="0"/>
              </a:defRPr>
            </a:lvl7pPr>
            <a:lvl8pPr marL="1371600" fontAlgn="base">
              <a:spcBef>
                <a:spcPct val="0"/>
              </a:spcBef>
              <a:spcAft>
                <a:spcPct val="0"/>
              </a:spcAft>
              <a:defRPr sz="3900" b="1">
                <a:solidFill>
                  <a:schemeClr val="tx2"/>
                </a:solidFill>
                <a:latin typeface="Arial" charset="0"/>
              </a:defRPr>
            </a:lvl8pPr>
            <a:lvl9pPr marL="1828800" fontAlgn="base">
              <a:spcBef>
                <a:spcPct val="0"/>
              </a:spcBef>
              <a:spcAft>
                <a:spcPct val="0"/>
              </a:spcAft>
              <a:defRPr sz="3900" b="1">
                <a:solidFill>
                  <a:schemeClr val="tx2"/>
                </a:solidFill>
                <a:latin typeface="Arial" charset="0"/>
              </a:defRPr>
            </a:lvl9pPr>
          </a:lstStyle>
          <a:p>
            <a:r>
              <a:rPr lang="en-US" altLang="x-none" sz="2400" dirty="0"/>
              <a:t>Hypothetico-deductive Method</a:t>
            </a:r>
          </a:p>
        </p:txBody>
      </p:sp>
      <p:sp>
        <p:nvSpPr>
          <p:cNvPr id="321539" name="Text Box 3"/>
          <p:cNvSpPr txBox="1">
            <a:spLocks noChangeArrowheads="1"/>
          </p:cNvSpPr>
          <p:nvPr/>
        </p:nvSpPr>
        <p:spPr bwMode="auto">
          <a:xfrm>
            <a:off x="684213" y="1763713"/>
            <a:ext cx="5178425"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Clr>
                <a:srgbClr val="808000"/>
              </a:buClr>
              <a:buFont typeface="Wingdings" charset="2"/>
              <a:buChar char="q"/>
            </a:pPr>
            <a:r>
              <a:rPr lang="en-US" altLang="x-none" dirty="0">
                <a:sym typeface="Wingdings" charset="2"/>
              </a:rPr>
              <a:t>The natural and the physical sciences lends itself better to empiricism (induction), and less so to rationalism (deduction, the use of logic and reason alone)</a:t>
            </a:r>
          </a:p>
          <a:p>
            <a:pPr>
              <a:spcBef>
                <a:spcPct val="50000"/>
              </a:spcBef>
              <a:buClr>
                <a:srgbClr val="808000"/>
              </a:buClr>
              <a:buFont typeface="Wingdings" charset="2"/>
              <a:buChar char="q"/>
            </a:pPr>
            <a:r>
              <a:rPr lang="en-US" altLang="x-none" dirty="0">
                <a:sym typeface="Wingdings" charset="2"/>
              </a:rPr>
              <a:t>Deduction and induction often work together in the natural and physical science</a:t>
            </a:r>
          </a:p>
          <a:p>
            <a:pPr>
              <a:spcBef>
                <a:spcPct val="50000"/>
              </a:spcBef>
              <a:buClr>
                <a:srgbClr val="808000"/>
              </a:buClr>
              <a:buFont typeface="Wingdings" charset="2"/>
              <a:buChar char="q"/>
            </a:pPr>
            <a:r>
              <a:rPr lang="en-US" altLang="x-none" dirty="0">
                <a:sym typeface="Wingdings" charset="2"/>
              </a:rPr>
              <a:t>Sir </a:t>
            </a:r>
            <a:r>
              <a:rPr lang="en-US" altLang="x-none" b="1" dirty="0">
                <a:sym typeface="Wingdings" charset="2"/>
              </a:rPr>
              <a:t>Karl Popper </a:t>
            </a:r>
            <a:r>
              <a:rPr lang="en-US" altLang="x-none" dirty="0">
                <a:sym typeface="Wingdings" charset="2"/>
              </a:rPr>
              <a:t>developed the </a:t>
            </a:r>
            <a:r>
              <a:rPr lang="en-US" altLang="x-none" dirty="0" err="1">
                <a:sym typeface="Wingdings" charset="2"/>
              </a:rPr>
              <a:t>hypothetico</a:t>
            </a:r>
            <a:r>
              <a:rPr lang="en-US" altLang="x-none" dirty="0">
                <a:sym typeface="Wingdings" charset="2"/>
              </a:rPr>
              <a:t>-deductive method to reconcile inductive reasoning with deductive reasoning</a:t>
            </a:r>
          </a:p>
          <a:p>
            <a:pPr>
              <a:spcBef>
                <a:spcPct val="50000"/>
              </a:spcBef>
              <a:buClr>
                <a:srgbClr val="808000"/>
              </a:buClr>
              <a:buFont typeface="Wingdings" charset="2"/>
              <a:buChar char="q"/>
            </a:pPr>
            <a:r>
              <a:rPr lang="en-US" altLang="x-none" dirty="0">
                <a:sym typeface="Wingdings" charset="2"/>
              </a:rPr>
              <a:t>The </a:t>
            </a:r>
            <a:r>
              <a:rPr lang="en-US" altLang="x-none" dirty="0" err="1">
                <a:sym typeface="Wingdings" charset="2"/>
              </a:rPr>
              <a:t>hypothetico</a:t>
            </a:r>
            <a:r>
              <a:rPr lang="en-US" altLang="x-none" dirty="0">
                <a:sym typeface="Wingdings" charset="2"/>
              </a:rPr>
              <a:t>-deductive method counters the natural tendency of the mind to want to verify</a:t>
            </a:r>
          </a:p>
        </p:txBody>
      </p:sp>
      <p:pic>
        <p:nvPicPr>
          <p:cNvPr id="321541" name="Picture 5" descr="200px-Pop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325" y="1608138"/>
            <a:ext cx="2540000" cy="3187700"/>
          </a:xfrm>
          <a:prstGeom prst="rect">
            <a:avLst/>
          </a:prstGeom>
          <a:noFill/>
          <a:extLst>
            <a:ext uri="{909E8E84-426E-40DD-AFC4-6F175D3DCCD1}">
              <a14:hiddenFill xmlns:a14="http://schemas.microsoft.com/office/drawing/2010/main">
                <a:solidFill>
                  <a:srgbClr val="FFFFFF"/>
                </a:solidFill>
              </a14:hiddenFill>
            </a:ext>
          </a:extLst>
        </p:spPr>
      </p:pic>
      <p:sp>
        <p:nvSpPr>
          <p:cNvPr id="321542" name="Text Box 6"/>
          <p:cNvSpPr txBox="1">
            <a:spLocks noChangeArrowheads="1"/>
          </p:cNvSpPr>
          <p:nvPr/>
        </p:nvSpPr>
        <p:spPr bwMode="auto">
          <a:xfrm rot="5400000">
            <a:off x="4972050" y="2255838"/>
            <a:ext cx="16637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x-none" sz="900" b="0">
                <a:solidFill>
                  <a:srgbClr val="969696"/>
                </a:solidFill>
                <a:latin typeface="Verdana" charset="0"/>
              </a:rPr>
              <a:t>Wikipedia: Popper</a:t>
            </a:r>
          </a:p>
        </p:txBody>
      </p:sp>
      <p:sp>
        <p:nvSpPr>
          <p:cNvPr id="321548" name="Rectangle 12"/>
          <p:cNvSpPr>
            <a:spLocks noGrp="1" noChangeArrowheads="1"/>
          </p:cNvSpPr>
          <p:nvPr>
            <p:ph type="title"/>
          </p:nvPr>
        </p:nvSpPr>
        <p:spPr bwMode="auto">
          <a:xfrm>
            <a:off x="457200" y="-1655763"/>
            <a:ext cx="8229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r>
              <a:rPr lang="en-US" altLang="x-none"/>
              <a:t>Hypothetico-deductive Method</a:t>
            </a:r>
          </a:p>
        </p:txBody>
      </p:sp>
    </p:spTree>
    <p:extLst>
      <p:ext uri="{BB962C8B-B14F-4D97-AF65-F5344CB8AC3E}">
        <p14:creationId xmlns:p14="http://schemas.microsoft.com/office/powerpoint/2010/main" val="1004230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1539">
                                            <p:txEl>
                                              <p:pRg st="0" end="0"/>
                                            </p:txEl>
                                          </p:spTgt>
                                        </p:tgtEl>
                                        <p:attrNameLst>
                                          <p:attrName>style.visibility</p:attrName>
                                        </p:attrNameLst>
                                      </p:cBhvr>
                                      <p:to>
                                        <p:strVal val="visible"/>
                                      </p:to>
                                    </p:set>
                                    <p:animEffect transition="in" filter="dissolve">
                                      <p:cBhvr>
                                        <p:cTn id="7" dur="500"/>
                                        <p:tgtEl>
                                          <p:spTgt spid="321539">
                                            <p:txEl>
                                              <p:pRg st="0" end="0"/>
                                            </p:txEl>
                                          </p:spTgt>
                                        </p:tgtEl>
                                      </p:cBhvr>
                                    </p:animEffect>
                                  </p:childTnLst>
                                  <p:subTnLst>
                                    <p:animClr clrSpc="rgb" dir="cw">
                                      <p:cBhvr override="childStyle">
                                        <p:cTn dur="1" fill="hold" display="0" masterRel="nextClick" afterEffect="1"/>
                                        <p:tgtEl>
                                          <p:spTgt spid="321539">
                                            <p:txEl>
                                              <p:pRg st="0" end="0"/>
                                            </p:txEl>
                                          </p:spTgt>
                                        </p:tgtEl>
                                        <p:attrNameLst>
                                          <p:attrName>ppt_c</p:attrName>
                                        </p:attrNameLst>
                                      </p:cBhvr>
                                      <p:to>
                                        <a:srgbClr val="969696"/>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1539">
                                            <p:txEl>
                                              <p:pRg st="1" end="1"/>
                                            </p:txEl>
                                          </p:spTgt>
                                        </p:tgtEl>
                                        <p:attrNameLst>
                                          <p:attrName>style.visibility</p:attrName>
                                        </p:attrNameLst>
                                      </p:cBhvr>
                                      <p:to>
                                        <p:strVal val="visible"/>
                                      </p:to>
                                    </p:set>
                                    <p:animEffect transition="in" filter="dissolve">
                                      <p:cBhvr>
                                        <p:cTn id="12" dur="500"/>
                                        <p:tgtEl>
                                          <p:spTgt spid="321539">
                                            <p:txEl>
                                              <p:pRg st="1" end="1"/>
                                            </p:txEl>
                                          </p:spTgt>
                                        </p:tgtEl>
                                      </p:cBhvr>
                                    </p:animEffect>
                                  </p:childTnLst>
                                  <p:subTnLst>
                                    <p:animClr clrSpc="rgb" dir="cw">
                                      <p:cBhvr override="childStyle">
                                        <p:cTn dur="1" fill="hold" display="0" masterRel="nextClick" afterEffect="1"/>
                                        <p:tgtEl>
                                          <p:spTgt spid="321539">
                                            <p:txEl>
                                              <p:pRg st="1" end="1"/>
                                            </p:txEl>
                                          </p:spTgt>
                                        </p:tgtEl>
                                        <p:attrNameLst>
                                          <p:attrName>ppt_c</p:attrName>
                                        </p:attrNameLst>
                                      </p:cBhvr>
                                      <p:to>
                                        <a:srgbClr val="969696"/>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21539">
                                            <p:txEl>
                                              <p:pRg st="2" end="2"/>
                                            </p:txEl>
                                          </p:spTgt>
                                        </p:tgtEl>
                                        <p:attrNameLst>
                                          <p:attrName>style.visibility</p:attrName>
                                        </p:attrNameLst>
                                      </p:cBhvr>
                                      <p:to>
                                        <p:strVal val="visible"/>
                                      </p:to>
                                    </p:set>
                                    <p:animEffect transition="in" filter="dissolve">
                                      <p:cBhvr>
                                        <p:cTn id="17" dur="500"/>
                                        <p:tgtEl>
                                          <p:spTgt spid="321539">
                                            <p:txEl>
                                              <p:pRg st="2" end="2"/>
                                            </p:txEl>
                                          </p:spTgt>
                                        </p:tgtEl>
                                      </p:cBhvr>
                                    </p:animEffect>
                                  </p:childTnLst>
                                  <p:subTnLst>
                                    <p:animClr clrSpc="rgb" dir="cw">
                                      <p:cBhvr override="childStyle">
                                        <p:cTn dur="1" fill="hold" display="0" masterRel="nextClick" afterEffect="1"/>
                                        <p:tgtEl>
                                          <p:spTgt spid="321539">
                                            <p:txEl>
                                              <p:pRg st="2" end="2"/>
                                            </p:txEl>
                                          </p:spTgt>
                                        </p:tgtEl>
                                        <p:attrNameLst>
                                          <p:attrName>ppt_c</p:attrName>
                                        </p:attrNameLst>
                                      </p:cBhvr>
                                      <p:to>
                                        <a:srgbClr val="969696"/>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21539">
                                            <p:txEl>
                                              <p:pRg st="3" end="3"/>
                                            </p:txEl>
                                          </p:spTgt>
                                        </p:tgtEl>
                                        <p:attrNameLst>
                                          <p:attrName>style.visibility</p:attrName>
                                        </p:attrNameLst>
                                      </p:cBhvr>
                                      <p:to>
                                        <p:strVal val="visible"/>
                                      </p:to>
                                    </p:set>
                                    <p:animEffect transition="in" filter="dissolve">
                                      <p:cBhvr>
                                        <p:cTn id="22" dur="500"/>
                                        <p:tgtEl>
                                          <p:spTgt spid="321539">
                                            <p:txEl>
                                              <p:pRg st="3" end="3"/>
                                            </p:txEl>
                                          </p:spTgt>
                                        </p:tgtEl>
                                      </p:cBhvr>
                                    </p:animEffect>
                                  </p:childTnLst>
                                  <p:subTnLst>
                                    <p:animClr clrSpc="rgb" dir="cw">
                                      <p:cBhvr override="childStyle">
                                        <p:cTn dur="1" fill="hold" display="0" masterRel="nextClick" afterEffect="1"/>
                                        <p:tgtEl>
                                          <p:spTgt spid="321539">
                                            <p:txEl>
                                              <p:pRg st="3" end="3"/>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sz="2800" dirty="0"/>
              <a:t>„</a:t>
            </a:r>
            <a:r>
              <a:rPr lang="en-GB" sz="2800" b="1" dirty="0"/>
              <a:t>historicism</a:t>
            </a:r>
            <a:r>
              <a:rPr lang="en-GB" sz="2800" dirty="0"/>
              <a:t>“ – does natural science represent ‚absolute truth‘ or is it </a:t>
            </a:r>
            <a:r>
              <a:rPr lang="en-GB" sz="2800" u="sng" dirty="0"/>
              <a:t>context (history) dependent</a:t>
            </a:r>
            <a:r>
              <a:rPr lang="en-GB" sz="2800" dirty="0"/>
              <a:t>?</a:t>
            </a:r>
          </a:p>
        </p:txBody>
      </p:sp>
      <p:sp>
        <p:nvSpPr>
          <p:cNvPr id="3" name="Inhaltsplatzhalter 2"/>
          <p:cNvSpPr>
            <a:spLocks noGrp="1"/>
          </p:cNvSpPr>
          <p:nvPr>
            <p:ph idx="1"/>
          </p:nvPr>
        </p:nvSpPr>
        <p:spPr/>
        <p:txBody>
          <a:bodyPr>
            <a:normAutofit fontScale="85000" lnSpcReduction="20000"/>
          </a:bodyPr>
          <a:lstStyle/>
          <a:p>
            <a:r>
              <a:rPr lang="de-DE" b="1" dirty="0"/>
              <a:t>Thomas Kuhn </a:t>
            </a:r>
            <a:r>
              <a:rPr lang="de-DE" dirty="0"/>
              <a:t>(1922-1996): </a:t>
            </a:r>
            <a:r>
              <a:rPr lang="en-GB" i="1" dirty="0"/>
              <a:t>The Structure of Scientific Revolutions</a:t>
            </a:r>
            <a:r>
              <a:rPr lang="en-GB" dirty="0"/>
              <a:t>, played a significant role in establishing a lasting interest in a form of historicism about scientific knowledge, particularly among those interested in the nature of scientific practice</a:t>
            </a:r>
          </a:p>
          <a:p>
            <a:r>
              <a:rPr lang="en-GB" dirty="0"/>
              <a:t>Kuhn held that if two theories are incommensurable, they are not comparable in a way that would permit the judgement that one is </a:t>
            </a:r>
            <a:r>
              <a:rPr lang="en-GB" dirty="0" err="1"/>
              <a:t>epistemically</a:t>
            </a:r>
            <a:r>
              <a:rPr lang="en-GB" dirty="0"/>
              <a:t> superior to the other, </a:t>
            </a:r>
            <a:r>
              <a:rPr lang="en-GB" u="sng" dirty="0"/>
              <a:t>because different periods of normal science are characterized by different ‘paradigms’ </a:t>
            </a:r>
            <a:r>
              <a:rPr lang="en-GB" dirty="0"/>
              <a:t>(commitments to symbolic representations of the phenomena, metaphysical beliefs, values, and problem solving techniques).</a:t>
            </a:r>
            <a:endParaRPr lang="de-DE" dirty="0"/>
          </a:p>
        </p:txBody>
      </p:sp>
    </p:spTree>
    <p:extLst>
      <p:ext uri="{BB962C8B-B14F-4D97-AF65-F5344CB8AC3E}">
        <p14:creationId xmlns:p14="http://schemas.microsoft.com/office/powerpoint/2010/main" val="224576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6" name="Picture 4" descr="Pict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200" y="1308100"/>
            <a:ext cx="4351338" cy="3081338"/>
          </a:xfrm>
          <a:prstGeom prst="rect">
            <a:avLst/>
          </a:prstGeom>
          <a:noFill/>
          <a:extLst>
            <a:ext uri="{909E8E84-426E-40DD-AFC4-6F175D3DCCD1}">
              <a14:hiddenFill xmlns:a14="http://schemas.microsoft.com/office/drawing/2010/main">
                <a:solidFill>
                  <a:srgbClr val="FFFFFF"/>
                </a:solidFill>
              </a14:hiddenFill>
            </a:ext>
          </a:extLst>
        </p:spPr>
      </p:pic>
      <p:pic>
        <p:nvPicPr>
          <p:cNvPr id="371718" name="Picture 6" descr="Picture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788" y="1308100"/>
            <a:ext cx="4351337" cy="3081338"/>
          </a:xfrm>
          <a:prstGeom prst="rect">
            <a:avLst/>
          </a:prstGeom>
          <a:noFill/>
          <a:extLst>
            <a:ext uri="{909E8E84-426E-40DD-AFC4-6F175D3DCCD1}">
              <a14:hiddenFill xmlns:a14="http://schemas.microsoft.com/office/drawing/2010/main">
                <a:solidFill>
                  <a:srgbClr val="FFFFFF"/>
                </a:solidFill>
              </a14:hiddenFill>
            </a:ext>
          </a:extLst>
        </p:spPr>
      </p:pic>
      <p:pic>
        <p:nvPicPr>
          <p:cNvPr id="371717" name="Picture 5" descr="Picture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4788" y="1308100"/>
            <a:ext cx="4351337" cy="3081338"/>
          </a:xfrm>
          <a:prstGeom prst="rect">
            <a:avLst/>
          </a:prstGeom>
          <a:noFill/>
          <a:extLst>
            <a:ext uri="{909E8E84-426E-40DD-AFC4-6F175D3DCCD1}">
              <a14:hiddenFill xmlns:a14="http://schemas.microsoft.com/office/drawing/2010/main">
                <a:solidFill>
                  <a:srgbClr val="FFFFFF"/>
                </a:solidFill>
              </a14:hiddenFill>
            </a:ext>
          </a:extLst>
        </p:spPr>
      </p:pic>
      <p:sp>
        <p:nvSpPr>
          <p:cNvPr id="371719" name="Text Box 7"/>
          <p:cNvSpPr txBox="1">
            <a:spLocks noChangeArrowheads="1"/>
          </p:cNvSpPr>
          <p:nvPr/>
        </p:nvSpPr>
        <p:spPr bwMode="auto">
          <a:xfrm>
            <a:off x="684213" y="1608138"/>
            <a:ext cx="3432175"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Clr>
                <a:srgbClr val="808000"/>
              </a:buClr>
              <a:buFont typeface="Wingdings" charset="2"/>
              <a:buChar char="q"/>
            </a:pPr>
            <a:r>
              <a:rPr lang="en-US" altLang="x-none" dirty="0">
                <a:sym typeface="Wingdings" charset="2"/>
              </a:rPr>
              <a:t>Normal science  sometimes comes up with anomalies, which does not threaten the core science, for example global dimming was explained to be a symptom of climate change</a:t>
            </a:r>
          </a:p>
        </p:txBody>
      </p:sp>
      <p:sp>
        <p:nvSpPr>
          <p:cNvPr id="371721" name="Text Box 9"/>
          <p:cNvSpPr txBox="1">
            <a:spLocks noChangeArrowheads="1"/>
          </p:cNvSpPr>
          <p:nvPr/>
        </p:nvSpPr>
        <p:spPr bwMode="auto">
          <a:xfrm>
            <a:off x="682625" y="4567238"/>
            <a:ext cx="78359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Clr>
                <a:srgbClr val="808000"/>
              </a:buClr>
              <a:buFont typeface="Wingdings" charset="2"/>
              <a:buChar char="q"/>
            </a:pPr>
            <a:r>
              <a:rPr lang="en-US" altLang="x-none" dirty="0">
                <a:sym typeface="Wingdings" charset="2"/>
              </a:rPr>
              <a:t>However, as anomalies accumulate over time, scientists have to revisit what they previously held to be true</a:t>
            </a:r>
          </a:p>
          <a:p>
            <a:pPr>
              <a:spcBef>
                <a:spcPct val="50000"/>
              </a:spcBef>
              <a:buClr>
                <a:srgbClr val="808000"/>
              </a:buClr>
              <a:buFont typeface="Wingdings" charset="2"/>
              <a:buChar char="q"/>
            </a:pPr>
            <a:r>
              <a:rPr lang="en-US" altLang="x-none" dirty="0">
                <a:sym typeface="Wingdings" charset="2"/>
              </a:rPr>
              <a:t>Eventually a crisis arises,  where they can no longer ignore the anomalies, and must instead replace or modify the existing  core science, e.g. Quantum Physics replaces Newtonian Physics </a:t>
            </a:r>
          </a:p>
        </p:txBody>
      </p:sp>
      <p:grpSp>
        <p:nvGrpSpPr>
          <p:cNvPr id="371722" name="Group 10"/>
          <p:cNvGrpSpPr>
            <a:grpSpLocks/>
          </p:cNvGrpSpPr>
          <p:nvPr/>
        </p:nvGrpSpPr>
        <p:grpSpPr bwMode="auto">
          <a:xfrm>
            <a:off x="4648200" y="3128963"/>
            <a:ext cx="2111375" cy="457200"/>
            <a:chOff x="1488" y="2976"/>
            <a:chExt cx="1330" cy="288"/>
          </a:xfrm>
        </p:grpSpPr>
        <p:sp>
          <p:nvSpPr>
            <p:cNvPr id="371723" name="Rectangle 11"/>
            <p:cNvSpPr>
              <a:spLocks noChangeArrowheads="1"/>
            </p:cNvSpPr>
            <p:nvPr/>
          </p:nvSpPr>
          <p:spPr bwMode="auto">
            <a:xfrm>
              <a:off x="1984" y="2976"/>
              <a:ext cx="834" cy="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r>
                <a:rPr lang="en-US" altLang="x-none" b="0"/>
                <a:t>Prescience</a:t>
              </a:r>
              <a:endParaRPr lang="en-US" altLang="x-none" sz="3200" b="0">
                <a:solidFill>
                  <a:srgbClr val="FFFF00"/>
                </a:solidFill>
                <a:latin typeface="Times New Roman" charset="0"/>
              </a:endParaRPr>
            </a:p>
          </p:txBody>
        </p:sp>
        <p:sp>
          <p:nvSpPr>
            <p:cNvPr id="371724" name="Line 12"/>
            <p:cNvSpPr>
              <a:spLocks noChangeShapeType="1"/>
            </p:cNvSpPr>
            <p:nvPr/>
          </p:nvSpPr>
          <p:spPr bwMode="auto">
            <a:xfrm flipH="1">
              <a:off x="1488" y="3120"/>
              <a:ext cx="512" cy="14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GB"/>
            </a:p>
          </p:txBody>
        </p:sp>
      </p:grpSp>
      <p:grpSp>
        <p:nvGrpSpPr>
          <p:cNvPr id="371734" name="Group 22"/>
          <p:cNvGrpSpPr>
            <a:grpSpLocks/>
          </p:cNvGrpSpPr>
          <p:nvPr/>
        </p:nvGrpSpPr>
        <p:grpSpPr bwMode="auto">
          <a:xfrm>
            <a:off x="5849938" y="1914525"/>
            <a:ext cx="1074737" cy="609600"/>
            <a:chOff x="4546" y="1537"/>
            <a:chExt cx="677" cy="384"/>
          </a:xfrm>
        </p:grpSpPr>
        <p:sp>
          <p:nvSpPr>
            <p:cNvPr id="371726" name="Rectangle 14"/>
            <p:cNvSpPr>
              <a:spLocks noChangeArrowheads="1"/>
            </p:cNvSpPr>
            <p:nvPr/>
          </p:nvSpPr>
          <p:spPr bwMode="auto">
            <a:xfrm>
              <a:off x="4741" y="1684"/>
              <a:ext cx="482" cy="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r>
                <a:rPr lang="en-US" altLang="x-none" b="0" dirty="0"/>
                <a:t>Crisis</a:t>
              </a:r>
              <a:endParaRPr lang="en-US" altLang="x-none" sz="3200" b="0" dirty="0">
                <a:solidFill>
                  <a:srgbClr val="FFFF00"/>
                </a:solidFill>
              </a:endParaRPr>
            </a:p>
          </p:txBody>
        </p:sp>
        <p:sp>
          <p:nvSpPr>
            <p:cNvPr id="371727" name="Line 15"/>
            <p:cNvSpPr>
              <a:spLocks noChangeShapeType="1"/>
            </p:cNvSpPr>
            <p:nvPr/>
          </p:nvSpPr>
          <p:spPr bwMode="auto">
            <a:xfrm flipH="1" flipV="1">
              <a:off x="4546" y="1537"/>
              <a:ext cx="189" cy="241"/>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GB"/>
            </a:p>
          </p:txBody>
        </p:sp>
      </p:grpSp>
      <p:grpSp>
        <p:nvGrpSpPr>
          <p:cNvPr id="371728" name="Group 16"/>
          <p:cNvGrpSpPr>
            <a:grpSpLocks/>
          </p:cNvGrpSpPr>
          <p:nvPr/>
        </p:nvGrpSpPr>
        <p:grpSpPr bwMode="auto">
          <a:xfrm>
            <a:off x="5634038" y="1152525"/>
            <a:ext cx="1882775" cy="685800"/>
            <a:chOff x="2400" y="1296"/>
            <a:chExt cx="1186" cy="432"/>
          </a:xfrm>
        </p:grpSpPr>
        <p:sp>
          <p:nvSpPr>
            <p:cNvPr id="371729" name="Rectangle 17"/>
            <p:cNvSpPr>
              <a:spLocks noChangeArrowheads="1"/>
            </p:cNvSpPr>
            <p:nvPr/>
          </p:nvSpPr>
          <p:spPr bwMode="auto">
            <a:xfrm>
              <a:off x="2448" y="1296"/>
              <a:ext cx="1138" cy="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r>
                <a:rPr lang="en-US" altLang="x-none" b="0"/>
                <a:t>Normal Science</a:t>
              </a:r>
              <a:endParaRPr lang="en-US" altLang="x-none" sz="3200" b="0">
                <a:solidFill>
                  <a:srgbClr val="FFFF00"/>
                </a:solidFill>
                <a:latin typeface="Times New Roman" charset="0"/>
              </a:endParaRPr>
            </a:p>
          </p:txBody>
        </p:sp>
        <p:sp>
          <p:nvSpPr>
            <p:cNvPr id="371730" name="Line 18"/>
            <p:cNvSpPr>
              <a:spLocks noChangeShapeType="1"/>
            </p:cNvSpPr>
            <p:nvPr/>
          </p:nvSpPr>
          <p:spPr bwMode="auto">
            <a:xfrm flipH="1">
              <a:off x="2400" y="1536"/>
              <a:ext cx="96" cy="19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GB"/>
            </a:p>
          </p:txBody>
        </p:sp>
      </p:grpSp>
      <p:grpSp>
        <p:nvGrpSpPr>
          <p:cNvPr id="371731" name="Group 19"/>
          <p:cNvGrpSpPr>
            <a:grpSpLocks/>
          </p:cNvGrpSpPr>
          <p:nvPr/>
        </p:nvGrpSpPr>
        <p:grpSpPr bwMode="auto">
          <a:xfrm>
            <a:off x="5027613" y="2600325"/>
            <a:ext cx="1962150" cy="376238"/>
            <a:chOff x="1824" y="2592"/>
            <a:chExt cx="2867" cy="237"/>
          </a:xfrm>
        </p:grpSpPr>
        <p:sp>
          <p:nvSpPr>
            <p:cNvPr id="371732" name="Rectangle 20"/>
            <p:cNvSpPr>
              <a:spLocks noChangeArrowheads="1"/>
            </p:cNvSpPr>
            <p:nvPr/>
          </p:nvSpPr>
          <p:spPr bwMode="auto">
            <a:xfrm>
              <a:off x="2831" y="2592"/>
              <a:ext cx="1860" cy="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r>
                <a:rPr lang="en-US" altLang="x-none" b="0"/>
                <a:t>Revolution</a:t>
              </a:r>
              <a:endParaRPr lang="en-US" altLang="x-none" sz="3200" b="0">
                <a:solidFill>
                  <a:srgbClr val="FFFF00"/>
                </a:solidFill>
                <a:latin typeface="Times New Roman" charset="0"/>
              </a:endParaRPr>
            </a:p>
          </p:txBody>
        </p:sp>
        <p:sp>
          <p:nvSpPr>
            <p:cNvPr id="371733" name="Line 21"/>
            <p:cNvSpPr>
              <a:spLocks noChangeShapeType="1"/>
            </p:cNvSpPr>
            <p:nvPr/>
          </p:nvSpPr>
          <p:spPr bwMode="auto">
            <a:xfrm flipH="1">
              <a:off x="1824" y="2736"/>
              <a:ext cx="1536"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GB"/>
            </a:p>
          </p:txBody>
        </p:sp>
      </p:grpSp>
      <p:sp>
        <p:nvSpPr>
          <p:cNvPr id="371735" name="Rectangle 23"/>
          <p:cNvSpPr>
            <a:spLocks noGrp="1" noChangeArrowheads="1"/>
          </p:cNvSpPr>
          <p:nvPr>
            <p:ph type="title"/>
          </p:nvPr>
        </p:nvSpPr>
        <p:spPr bwMode="auto">
          <a:xfrm>
            <a:off x="457200" y="-1579563"/>
            <a:ext cx="8229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r>
              <a:rPr lang="en-US" altLang="x-none"/>
              <a:t>Core Science and Normal Science </a:t>
            </a:r>
          </a:p>
        </p:txBody>
      </p:sp>
    </p:spTree>
    <p:extLst>
      <p:ext uri="{BB962C8B-B14F-4D97-AF65-F5344CB8AC3E}">
        <p14:creationId xmlns:p14="http://schemas.microsoft.com/office/powerpoint/2010/main" val="2988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71722"/>
                                        </p:tgtEl>
                                        <p:attrNameLst>
                                          <p:attrName>style.visibility</p:attrName>
                                        </p:attrNameLst>
                                      </p:cBhvr>
                                      <p:to>
                                        <p:strVal val="visible"/>
                                      </p:to>
                                    </p:set>
                                    <p:animEffect transition="in" filter="dissolve">
                                      <p:cBhvr>
                                        <p:cTn id="7" dur="500"/>
                                        <p:tgtEl>
                                          <p:spTgt spid="371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71731"/>
                                        </p:tgtEl>
                                        <p:attrNameLst>
                                          <p:attrName>style.visibility</p:attrName>
                                        </p:attrNameLst>
                                      </p:cBhvr>
                                      <p:to>
                                        <p:strVal val="visible"/>
                                      </p:to>
                                    </p:set>
                                    <p:animEffect transition="in" filter="dissolve">
                                      <p:cBhvr>
                                        <p:cTn id="12" dur="500"/>
                                        <p:tgtEl>
                                          <p:spTgt spid="3717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71728"/>
                                        </p:tgtEl>
                                        <p:attrNameLst>
                                          <p:attrName>style.visibility</p:attrName>
                                        </p:attrNameLst>
                                      </p:cBhvr>
                                      <p:to>
                                        <p:strVal val="visible"/>
                                      </p:to>
                                    </p:set>
                                    <p:animEffect transition="in" filter="dissolve">
                                      <p:cBhvr>
                                        <p:cTn id="17" dur="500"/>
                                        <p:tgtEl>
                                          <p:spTgt spid="3717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71734"/>
                                        </p:tgtEl>
                                        <p:attrNameLst>
                                          <p:attrName>style.visibility</p:attrName>
                                        </p:attrNameLst>
                                      </p:cBhvr>
                                      <p:to>
                                        <p:strVal val="visible"/>
                                      </p:to>
                                    </p:set>
                                    <p:animEffect transition="in" filter="dissolve">
                                      <p:cBhvr>
                                        <p:cTn id="22" dur="500"/>
                                        <p:tgtEl>
                                          <p:spTgt spid="3717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71718"/>
                                        </p:tgtEl>
                                        <p:attrNameLst>
                                          <p:attrName>style.visibility</p:attrName>
                                        </p:attrNameLst>
                                      </p:cBhvr>
                                      <p:to>
                                        <p:strVal val="visible"/>
                                      </p:to>
                                    </p:set>
                                    <p:animEffect transition="in" filter="dissolve">
                                      <p:cBhvr>
                                        <p:cTn id="27" dur="500"/>
                                        <p:tgtEl>
                                          <p:spTgt spid="3717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71717"/>
                                        </p:tgtEl>
                                        <p:attrNameLst>
                                          <p:attrName>style.visibility</p:attrName>
                                        </p:attrNameLst>
                                      </p:cBhvr>
                                      <p:to>
                                        <p:strVal val="visible"/>
                                      </p:to>
                                    </p:set>
                                    <p:animEffect transition="in" filter="dissolve">
                                      <p:cBhvr>
                                        <p:cTn id="32" dur="500"/>
                                        <p:tgtEl>
                                          <p:spTgt spid="371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C1E2-CB28-439C-A936-FD5226E84E0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CCA52EF-7C4A-4474-85AD-BDC437713022}"/>
              </a:ext>
            </a:extLst>
          </p:cNvPr>
          <p:cNvSpPr>
            <a:spLocks noGrp="1"/>
          </p:cNvSpPr>
          <p:nvPr>
            <p:ph idx="1"/>
          </p:nvPr>
        </p:nvSpPr>
        <p:spPr/>
        <p:txBody>
          <a:bodyPr/>
          <a:lstStyle/>
          <a:p>
            <a:pPr marL="0" indent="0">
              <a:buNone/>
            </a:pPr>
            <a:endParaRPr lang="de-AT" dirty="0"/>
          </a:p>
          <a:p>
            <a:pPr marL="0" indent="0">
              <a:buNone/>
            </a:pPr>
            <a:endParaRPr lang="de-AT" dirty="0"/>
          </a:p>
          <a:p>
            <a:pPr marL="0" indent="0" algn="ctr">
              <a:buNone/>
            </a:pPr>
            <a:r>
              <a:rPr lang="de-AT" sz="4400" dirty="0"/>
              <a:t>Pause </a:t>
            </a:r>
            <a:r>
              <a:rPr lang="de-AT" sz="4400" dirty="0" err="1"/>
              <a:t>for</a:t>
            </a:r>
            <a:r>
              <a:rPr lang="de-AT" sz="4400" dirty="0"/>
              <a:t> </a:t>
            </a:r>
            <a:r>
              <a:rPr lang="de-AT" sz="4400" dirty="0" err="1"/>
              <a:t>questions</a:t>
            </a:r>
            <a:r>
              <a:rPr lang="de-AT" sz="4400" dirty="0"/>
              <a:t> </a:t>
            </a:r>
          </a:p>
          <a:p>
            <a:pPr marL="0" indent="0" algn="ctr">
              <a:buNone/>
            </a:pPr>
            <a:r>
              <a:rPr lang="de-AT" sz="4400" dirty="0"/>
              <a:t>on </a:t>
            </a:r>
            <a:r>
              <a:rPr lang="de-AT" sz="4400" dirty="0" err="1"/>
              <a:t>previous</a:t>
            </a:r>
            <a:r>
              <a:rPr lang="de-AT" sz="4400" dirty="0"/>
              <a:t> </a:t>
            </a:r>
            <a:r>
              <a:rPr lang="de-AT" sz="4400" dirty="0" err="1"/>
              <a:t>section</a:t>
            </a:r>
            <a:endParaRPr lang="en-GB" sz="4400" dirty="0"/>
          </a:p>
        </p:txBody>
      </p:sp>
    </p:spTree>
    <p:extLst>
      <p:ext uri="{BB962C8B-B14F-4D97-AF65-F5344CB8AC3E}">
        <p14:creationId xmlns:p14="http://schemas.microsoft.com/office/powerpoint/2010/main" val="25202413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Can knowing about </a:t>
            </a:r>
            <a:r>
              <a:rPr lang="en-GB" sz="3600" b="1" dirty="0"/>
              <a:t>society </a:t>
            </a:r>
            <a:r>
              <a:rPr lang="en-GB" sz="3600" dirty="0"/>
              <a:t>be scientific?</a:t>
            </a:r>
          </a:p>
        </p:txBody>
      </p:sp>
      <p:sp>
        <p:nvSpPr>
          <p:cNvPr id="3" name="Content Placeholder 2"/>
          <p:cNvSpPr>
            <a:spLocks noGrp="1"/>
          </p:cNvSpPr>
          <p:nvPr>
            <p:ph idx="1"/>
          </p:nvPr>
        </p:nvSpPr>
        <p:spPr/>
        <p:txBody>
          <a:bodyPr/>
          <a:lstStyle/>
          <a:p>
            <a:pPr marL="0" indent="0">
              <a:buNone/>
            </a:pPr>
            <a:r>
              <a:rPr lang="en-GB" dirty="0"/>
              <a:t>Since “society” became an object of scientific interest and enquiry (19</a:t>
            </a:r>
            <a:r>
              <a:rPr lang="en-GB" baseline="30000" dirty="0"/>
              <a:t>th</a:t>
            </a:r>
            <a:r>
              <a:rPr lang="en-GB" dirty="0"/>
              <a:t> century) the question was: is society an “object” like the moon or the rain forest </a:t>
            </a:r>
            <a:r>
              <a:rPr lang="mr-IN" dirty="0"/>
              <a:t>–</a:t>
            </a:r>
            <a:r>
              <a:rPr lang="en-GB" dirty="0"/>
              <a:t> or does it differ fundamentally from natural science objects and requires therefore its own distinct epistemology?</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6301950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Other disciplines that (may) require their own epistemology:</a:t>
            </a:r>
          </a:p>
        </p:txBody>
      </p:sp>
      <p:sp>
        <p:nvSpPr>
          <p:cNvPr id="3" name="Content Placeholder 2"/>
          <p:cNvSpPr>
            <a:spLocks noGrp="1"/>
          </p:cNvSpPr>
          <p:nvPr>
            <p:ph idx="1"/>
          </p:nvPr>
        </p:nvSpPr>
        <p:spPr/>
        <p:txBody>
          <a:bodyPr>
            <a:normAutofit lnSpcReduction="10000"/>
          </a:bodyPr>
          <a:lstStyle/>
          <a:p>
            <a:r>
              <a:rPr lang="en-GB" dirty="0"/>
              <a:t>Philosophy</a:t>
            </a:r>
          </a:p>
          <a:p>
            <a:r>
              <a:rPr lang="en-GB" dirty="0"/>
              <a:t>Theology</a:t>
            </a:r>
          </a:p>
          <a:p>
            <a:r>
              <a:rPr lang="en-GB" dirty="0"/>
              <a:t>History</a:t>
            </a:r>
          </a:p>
          <a:p>
            <a:r>
              <a:rPr lang="en-GB" dirty="0"/>
              <a:t>Literature</a:t>
            </a:r>
          </a:p>
          <a:p>
            <a:r>
              <a:rPr lang="en-GB" dirty="0"/>
              <a:t>Anthropology</a:t>
            </a:r>
          </a:p>
          <a:p>
            <a:r>
              <a:rPr lang="en-GB" dirty="0"/>
              <a:t>Art and Design</a:t>
            </a:r>
          </a:p>
          <a:p>
            <a:r>
              <a:rPr lang="en-GB" dirty="0"/>
              <a:t>Economics (???)</a:t>
            </a:r>
          </a:p>
          <a:p>
            <a:r>
              <a:rPr lang="en-GB" dirty="0"/>
              <a:t>Psychology (???)</a:t>
            </a:r>
          </a:p>
        </p:txBody>
      </p:sp>
    </p:spTree>
    <p:extLst>
      <p:ext uri="{BB962C8B-B14F-4D97-AF65-F5344CB8AC3E}">
        <p14:creationId xmlns:p14="http://schemas.microsoft.com/office/powerpoint/2010/main" val="1781053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Distinguishing features of </a:t>
            </a:r>
            <a:br>
              <a:rPr lang="en-GB" dirty="0"/>
            </a:br>
            <a:r>
              <a:rPr lang="en-GB" b="1" dirty="0"/>
              <a:t>societal</a:t>
            </a:r>
            <a:r>
              <a:rPr lang="en-GB" dirty="0"/>
              <a:t> knowledge</a:t>
            </a:r>
          </a:p>
        </p:txBody>
      </p:sp>
      <p:sp>
        <p:nvSpPr>
          <p:cNvPr id="3" name="Content Placeholder 2"/>
          <p:cNvSpPr>
            <a:spLocks noGrp="1"/>
          </p:cNvSpPr>
          <p:nvPr>
            <p:ph idx="1"/>
          </p:nvPr>
        </p:nvSpPr>
        <p:spPr/>
        <p:txBody>
          <a:bodyPr>
            <a:normAutofit lnSpcReduction="10000"/>
          </a:bodyPr>
          <a:lstStyle/>
          <a:p>
            <a:r>
              <a:rPr lang="en-GB" dirty="0"/>
              <a:t>Observers </a:t>
            </a:r>
            <a:r>
              <a:rPr lang="en-GB" u="sng" dirty="0"/>
              <a:t>cannot (fully) distance themselves </a:t>
            </a:r>
            <a:r>
              <a:rPr lang="en-GB" dirty="0"/>
              <a:t>from what they observe (they always remain members of a society);</a:t>
            </a:r>
          </a:p>
          <a:p>
            <a:r>
              <a:rPr lang="en-GB" dirty="0"/>
              <a:t>Societies are structured in </a:t>
            </a:r>
            <a:r>
              <a:rPr lang="en-GB" u="sng" dirty="0"/>
              <a:t>culturally divided </a:t>
            </a:r>
            <a:r>
              <a:rPr lang="en-GB" dirty="0"/>
              <a:t>zones of “meanings” (norms, habits, conventions, </a:t>
            </a:r>
            <a:r>
              <a:rPr lang="en-GB" u="sng" dirty="0"/>
              <a:t>languages</a:t>
            </a:r>
            <a:r>
              <a:rPr lang="en-GB" dirty="0"/>
              <a:t> </a:t>
            </a:r>
            <a:r>
              <a:rPr lang="mr-IN" dirty="0"/>
              <a:t>…</a:t>
            </a:r>
            <a:r>
              <a:rPr lang="de-DE" dirty="0"/>
              <a:t>); </a:t>
            </a:r>
            <a:r>
              <a:rPr lang="de-DE" dirty="0" err="1"/>
              <a:t>understanding</a:t>
            </a:r>
            <a:r>
              <a:rPr lang="de-DE" dirty="0"/>
              <a:t> </a:t>
            </a:r>
            <a:r>
              <a:rPr lang="de-DE" dirty="0" err="1"/>
              <a:t>is</a:t>
            </a:r>
            <a:r>
              <a:rPr lang="de-DE" dirty="0"/>
              <a:t> </a:t>
            </a:r>
            <a:r>
              <a:rPr lang="de-DE" dirty="0" err="1"/>
              <a:t>therefore</a:t>
            </a:r>
            <a:r>
              <a:rPr lang="de-DE" dirty="0"/>
              <a:t> </a:t>
            </a:r>
            <a:r>
              <a:rPr lang="de-DE" dirty="0" err="1"/>
              <a:t>always</a:t>
            </a:r>
            <a:r>
              <a:rPr lang="de-DE" dirty="0"/>
              <a:t> </a:t>
            </a:r>
            <a:r>
              <a:rPr lang="de-DE" dirty="0" err="1"/>
              <a:t>culture-specific</a:t>
            </a:r>
            <a:r>
              <a:rPr lang="de-DE" dirty="0"/>
              <a:t>;</a:t>
            </a:r>
          </a:p>
          <a:p>
            <a:r>
              <a:rPr lang="de-DE" dirty="0"/>
              <a:t>People do not just </a:t>
            </a:r>
            <a:r>
              <a:rPr lang="en-GB" dirty="0"/>
              <a:t>perceive, but they always </a:t>
            </a:r>
            <a:r>
              <a:rPr lang="en-GB" u="sng" dirty="0"/>
              <a:t>react to perceptions </a:t>
            </a:r>
            <a:r>
              <a:rPr lang="en-GB" dirty="0"/>
              <a:t>“reflexively”</a:t>
            </a:r>
          </a:p>
        </p:txBody>
      </p:sp>
    </p:spTree>
    <p:extLst>
      <p:ext uri="{BB962C8B-B14F-4D97-AF65-F5344CB8AC3E}">
        <p14:creationId xmlns:p14="http://schemas.microsoft.com/office/powerpoint/2010/main" val="74666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30814"/>
            <a:ext cx="7772400" cy="1939820"/>
          </a:xfrm>
        </p:spPr>
        <p:txBody>
          <a:bodyPr>
            <a:normAutofit fontScale="90000"/>
          </a:bodyPr>
          <a:lstStyle/>
          <a:p>
            <a:r>
              <a:rPr lang="en-GB" sz="3600" b="1" dirty="0"/>
              <a:t>Understanding people’s ”</a:t>
            </a:r>
            <a:r>
              <a:rPr lang="en-GB" sz="3600" b="1" u="sng" dirty="0"/>
              <a:t>meaning</a:t>
            </a:r>
            <a:r>
              <a:rPr lang="en-GB" sz="3600" b="1" dirty="0"/>
              <a:t>” is different from understanding “</a:t>
            </a:r>
            <a:r>
              <a:rPr lang="en-GB" sz="3600" b="1" u="sng" dirty="0"/>
              <a:t>facts</a:t>
            </a:r>
            <a:r>
              <a:rPr lang="en-GB" sz="3600" b="1" dirty="0"/>
              <a:t>” </a:t>
            </a:r>
            <a:r>
              <a:rPr lang="mr-IN" sz="3600" dirty="0"/>
              <a:t>–</a:t>
            </a:r>
            <a:r>
              <a:rPr lang="en-GB" sz="3600" dirty="0"/>
              <a:t> requires an epistemology of </a:t>
            </a:r>
            <a:r>
              <a:rPr lang="en-GB" sz="3600" b="1" dirty="0"/>
              <a:t>hermeneutics</a:t>
            </a:r>
          </a:p>
        </p:txBody>
      </p:sp>
      <p:sp>
        <p:nvSpPr>
          <p:cNvPr id="3" name="Untertitel 2"/>
          <p:cNvSpPr>
            <a:spLocks noGrp="1"/>
          </p:cNvSpPr>
          <p:nvPr>
            <p:ph type="subTitle" idx="1"/>
          </p:nvPr>
        </p:nvSpPr>
        <p:spPr>
          <a:xfrm>
            <a:off x="685800" y="2855543"/>
            <a:ext cx="8021018" cy="2444970"/>
          </a:xfrm>
        </p:spPr>
        <p:txBody>
          <a:bodyPr>
            <a:normAutofit fontScale="85000" lnSpcReduction="20000"/>
          </a:bodyPr>
          <a:lstStyle/>
          <a:p>
            <a:r>
              <a:rPr lang="en-GB" dirty="0">
                <a:solidFill>
                  <a:schemeClr val="tx1"/>
                </a:solidFill>
              </a:rPr>
              <a:t>Hermeneutics is the theory and practice of </a:t>
            </a:r>
            <a:r>
              <a:rPr lang="en-GB" u="sng" dirty="0">
                <a:solidFill>
                  <a:schemeClr val="tx1"/>
                </a:solidFill>
              </a:rPr>
              <a:t>interpretation</a:t>
            </a:r>
            <a:r>
              <a:rPr lang="en-GB" dirty="0">
                <a:solidFill>
                  <a:schemeClr val="tx1"/>
                </a:solidFill>
              </a:rPr>
              <a:t>. </a:t>
            </a:r>
          </a:p>
          <a:p>
            <a:endParaRPr lang="en-GB" dirty="0">
              <a:solidFill>
                <a:schemeClr val="tx1"/>
              </a:solidFill>
            </a:endParaRPr>
          </a:p>
          <a:p>
            <a:r>
              <a:rPr lang="en-GB" dirty="0">
                <a:solidFill>
                  <a:schemeClr val="tx1"/>
                </a:solidFill>
              </a:rPr>
              <a:t>The name ‘hermeneutics’ is derived from </a:t>
            </a:r>
            <a:r>
              <a:rPr lang="en-GB" i="1" dirty="0">
                <a:solidFill>
                  <a:schemeClr val="tx1"/>
                </a:solidFill>
              </a:rPr>
              <a:t>Hermes</a:t>
            </a:r>
            <a:r>
              <a:rPr lang="en-GB" dirty="0">
                <a:solidFill>
                  <a:schemeClr val="tx1"/>
                </a:solidFill>
              </a:rPr>
              <a:t>, the legendary Greek messenger who carried knowledge and understanding between the gods and mortals</a:t>
            </a:r>
            <a:r>
              <a:rPr lang="de-DE" dirty="0"/>
              <a:t>.</a:t>
            </a:r>
            <a:endParaRPr lang="en-GB" dirty="0"/>
          </a:p>
        </p:txBody>
      </p:sp>
    </p:spTree>
    <p:extLst>
      <p:ext uri="{BB962C8B-B14F-4D97-AF65-F5344CB8AC3E}">
        <p14:creationId xmlns:p14="http://schemas.microsoft.com/office/powerpoint/2010/main" val="165785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a:t>Early anti-</a:t>
            </a:r>
            <a:r>
              <a:rPr lang="en-GB" dirty="0" err="1"/>
              <a:t>cartesianism</a:t>
            </a:r>
            <a:endParaRPr lang="en-GB" dirty="0"/>
          </a:p>
        </p:txBody>
      </p:sp>
      <p:sp>
        <p:nvSpPr>
          <p:cNvPr id="5" name="Inhaltsplatzhalter 4"/>
          <p:cNvSpPr>
            <a:spLocks noGrp="1"/>
          </p:cNvSpPr>
          <p:nvPr>
            <p:ph idx="1"/>
          </p:nvPr>
        </p:nvSpPr>
        <p:spPr>
          <a:xfrm>
            <a:off x="0" y="1600200"/>
            <a:ext cx="8990077" cy="5096633"/>
          </a:xfrm>
        </p:spPr>
        <p:txBody>
          <a:bodyPr>
            <a:noAutofit/>
          </a:bodyPr>
          <a:lstStyle/>
          <a:p>
            <a:pPr marL="0" indent="0" algn="just">
              <a:buNone/>
            </a:pPr>
            <a:r>
              <a:rPr lang="en-GB" sz="2400" b="1" dirty="0" err="1"/>
              <a:t>Giambattista</a:t>
            </a:r>
            <a:r>
              <a:rPr lang="en-GB" sz="2400" b="1" dirty="0"/>
              <a:t> </a:t>
            </a:r>
            <a:r>
              <a:rPr lang="en-GB" sz="2400" b="1" dirty="0" err="1"/>
              <a:t>Vico</a:t>
            </a:r>
            <a:r>
              <a:rPr lang="en-GB" sz="2400" b="1" dirty="0"/>
              <a:t> </a:t>
            </a:r>
            <a:r>
              <a:rPr lang="en-GB" sz="2400" dirty="0"/>
              <a:t>(1668—1744) , a central figure in the development of early modern hermeneutics. Speaking out against the </a:t>
            </a:r>
            <a:r>
              <a:rPr lang="en-GB" sz="2400" dirty="0" err="1"/>
              <a:t>Cartesianism</a:t>
            </a:r>
            <a:r>
              <a:rPr lang="en-GB" sz="2400" dirty="0"/>
              <a:t> of his time, </a:t>
            </a:r>
            <a:r>
              <a:rPr lang="en-GB" sz="2400" dirty="0" err="1"/>
              <a:t>Vico</a:t>
            </a:r>
            <a:r>
              <a:rPr lang="en-GB" sz="2400" dirty="0"/>
              <a:t> argues that thinking </a:t>
            </a:r>
            <a:r>
              <a:rPr lang="en-GB" sz="2400" u="sng" dirty="0"/>
              <a:t>is always rooted in a given cultural context</a:t>
            </a:r>
            <a:r>
              <a:rPr lang="en-GB" sz="2400" dirty="0"/>
              <a:t>. This context is historically developed, and, moreover, intrinsically related to ordinary language, evolving from the stage of </a:t>
            </a:r>
            <a:r>
              <a:rPr lang="en-GB" sz="2400" u="sng" dirty="0"/>
              <a:t>myth and poetry </a:t>
            </a:r>
            <a:r>
              <a:rPr lang="en-GB" sz="2400" dirty="0"/>
              <a:t>to the later phases of </a:t>
            </a:r>
            <a:r>
              <a:rPr lang="en-GB" sz="2400" u="sng" dirty="0"/>
              <a:t>theoretical abstraction and technical vocabularies</a:t>
            </a:r>
            <a:r>
              <a:rPr lang="en-GB" sz="2400" dirty="0"/>
              <a:t>. To understand oneself is therefore to understand the </a:t>
            </a:r>
            <a:r>
              <a:rPr lang="en-GB" sz="2400" u="sng" dirty="0"/>
              <a:t>genealogy of one's own intellectual horizon</a:t>
            </a:r>
            <a:r>
              <a:rPr lang="en-GB" sz="2400" dirty="0"/>
              <a:t>… It offers a model of truth and objectivity that differs from those used by the natural sciences. The historian does not encounter a field of idealized and allegedly subject-independent objects, but investigates a world that is, fundamentally, her own. </a:t>
            </a:r>
            <a:r>
              <a:rPr lang="en-GB" sz="2400" u="sng" dirty="0"/>
              <a:t>There is no clear distinction between the scientist and the object of her studies</a:t>
            </a:r>
            <a:r>
              <a:rPr lang="en-GB" sz="2400" dirty="0"/>
              <a:t>. </a:t>
            </a:r>
          </a:p>
        </p:txBody>
      </p:sp>
    </p:spTree>
    <p:extLst>
      <p:ext uri="{BB962C8B-B14F-4D97-AF65-F5344CB8AC3E}">
        <p14:creationId xmlns:p14="http://schemas.microsoft.com/office/powerpoint/2010/main" val="616716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330B0-CA2E-4165-9E51-AB8A6C4E14E0}"/>
              </a:ext>
            </a:extLst>
          </p:cNvPr>
          <p:cNvSpPr>
            <a:spLocks noGrp="1"/>
          </p:cNvSpPr>
          <p:nvPr>
            <p:ph type="title"/>
          </p:nvPr>
        </p:nvSpPr>
        <p:spPr/>
        <p:txBody>
          <a:bodyPr/>
          <a:lstStyle/>
          <a:p>
            <a:r>
              <a:rPr lang="de-AT" dirty="0" err="1"/>
              <a:t>Reliability</a:t>
            </a:r>
            <a:r>
              <a:rPr lang="de-AT" dirty="0"/>
              <a:t> </a:t>
            </a:r>
            <a:r>
              <a:rPr lang="de-AT" dirty="0" err="1"/>
              <a:t>of</a:t>
            </a:r>
            <a:r>
              <a:rPr lang="de-AT" dirty="0"/>
              <a:t> </a:t>
            </a:r>
            <a:r>
              <a:rPr lang="de-AT" dirty="0" err="1"/>
              <a:t>research</a:t>
            </a:r>
            <a:endParaRPr lang="en-GB" dirty="0"/>
          </a:p>
        </p:txBody>
      </p:sp>
      <p:sp>
        <p:nvSpPr>
          <p:cNvPr id="3" name="Content Placeholder 2">
            <a:extLst>
              <a:ext uri="{FF2B5EF4-FFF2-40B4-BE49-F238E27FC236}">
                <a16:creationId xmlns:a16="http://schemas.microsoft.com/office/drawing/2014/main" id="{51A979F0-C600-45FB-89D7-6B34B10FEA12}"/>
              </a:ext>
            </a:extLst>
          </p:cNvPr>
          <p:cNvSpPr>
            <a:spLocks noGrp="1"/>
          </p:cNvSpPr>
          <p:nvPr>
            <p:ph idx="1"/>
          </p:nvPr>
        </p:nvSpPr>
        <p:spPr/>
        <p:txBody>
          <a:bodyPr/>
          <a:lstStyle/>
          <a:p>
            <a:r>
              <a:rPr lang="en-GB" dirty="0"/>
              <a:t>Read chapter in e-book “Social Work Students’ Research Handbook”</a:t>
            </a:r>
          </a:p>
          <a:p>
            <a:r>
              <a:rPr lang="en-GB" dirty="0">
                <a:hlinkClick r:id="rId2"/>
              </a:rPr>
              <a:t>http://web.b.ebscohost.com.ezproxy.is.cuni.cz/ehost/pdfviewer/pdfviewer?vid=3&amp;sid=a4beb883-869a-458c-acba-d169e2d06f23%40pdc-v-sessmgr03</a:t>
            </a:r>
            <a:endParaRPr lang="en-GB" dirty="0"/>
          </a:p>
        </p:txBody>
      </p:sp>
    </p:spTree>
    <p:extLst>
      <p:ext uri="{BB962C8B-B14F-4D97-AF65-F5344CB8AC3E}">
        <p14:creationId xmlns:p14="http://schemas.microsoft.com/office/powerpoint/2010/main" val="27942151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hermeneutics and modernity</a:t>
            </a:r>
          </a:p>
        </p:txBody>
      </p:sp>
      <p:sp>
        <p:nvSpPr>
          <p:cNvPr id="3" name="Inhaltsplatzhalter 2"/>
          <p:cNvSpPr>
            <a:spLocks noGrp="1"/>
          </p:cNvSpPr>
          <p:nvPr>
            <p:ph idx="1"/>
          </p:nvPr>
        </p:nvSpPr>
        <p:spPr/>
        <p:txBody>
          <a:bodyPr/>
          <a:lstStyle/>
          <a:p>
            <a:r>
              <a:rPr lang="en-GB" dirty="0"/>
              <a:t>the epistemology of </a:t>
            </a:r>
            <a:r>
              <a:rPr lang="en-GB" u="sng" dirty="0"/>
              <a:t>modern (natural) sciences </a:t>
            </a:r>
            <a:r>
              <a:rPr lang="en-GB" dirty="0"/>
              <a:t>challenges ‘</a:t>
            </a:r>
            <a:r>
              <a:rPr lang="en-GB" u="sng" dirty="0"/>
              <a:t>interpretative sciences</a:t>
            </a:r>
            <a:r>
              <a:rPr lang="en-GB" dirty="0"/>
              <a:t>’ to be equally exact as enquiries into natural phenomena</a:t>
            </a:r>
          </a:p>
          <a:p>
            <a:r>
              <a:rPr lang="en-GB" dirty="0"/>
              <a:t>does the truth of a narrative account </a:t>
            </a:r>
            <a:r>
              <a:rPr lang="en-GB" b="1" dirty="0"/>
              <a:t>lie in the text </a:t>
            </a:r>
            <a:r>
              <a:rPr lang="en-GB" dirty="0"/>
              <a:t>or </a:t>
            </a:r>
            <a:r>
              <a:rPr lang="en-GB" b="1" dirty="0"/>
              <a:t>outside the text </a:t>
            </a:r>
            <a:r>
              <a:rPr lang="en-GB" dirty="0"/>
              <a:t>(in the ‘constancy of nature’)? – see ‘natural explanations of miracles’ (strong wind in the Red Sea)</a:t>
            </a:r>
          </a:p>
          <a:p>
            <a:endParaRPr lang="en-GB" dirty="0"/>
          </a:p>
        </p:txBody>
      </p:sp>
    </p:spTree>
    <p:extLst>
      <p:ext uri="{BB962C8B-B14F-4D97-AF65-F5344CB8AC3E}">
        <p14:creationId xmlns:p14="http://schemas.microsoft.com/office/powerpoint/2010/main" val="16116575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sz="3200" i="1" dirty="0"/>
              <a:t>Are </a:t>
            </a:r>
            <a:r>
              <a:rPr lang="en-GB" sz="3200" i="1" dirty="0" err="1"/>
              <a:t>Geisteswissenschaften</a:t>
            </a:r>
            <a:r>
              <a:rPr lang="en-GB" sz="3200" dirty="0"/>
              <a:t> (history, literary criticism, theology, philosophy etc .) </a:t>
            </a:r>
            <a:r>
              <a:rPr lang="en-GB" sz="3200" u="sng" dirty="0"/>
              <a:t>science</a:t>
            </a:r>
            <a:r>
              <a:rPr lang="en-GB" sz="3200" dirty="0"/>
              <a:t>?</a:t>
            </a:r>
          </a:p>
        </p:txBody>
      </p:sp>
      <p:sp>
        <p:nvSpPr>
          <p:cNvPr id="3" name="Inhaltsplatzhalter 2"/>
          <p:cNvSpPr>
            <a:spLocks noGrp="1"/>
          </p:cNvSpPr>
          <p:nvPr>
            <p:ph idx="1"/>
          </p:nvPr>
        </p:nvSpPr>
        <p:spPr/>
        <p:txBody>
          <a:bodyPr>
            <a:normAutofit fontScale="85000" lnSpcReduction="20000"/>
          </a:bodyPr>
          <a:lstStyle/>
          <a:p>
            <a:pPr marL="0" indent="0">
              <a:buNone/>
            </a:pPr>
            <a:endParaRPr lang="en-GB" dirty="0"/>
          </a:p>
          <a:p>
            <a:pPr marL="0" indent="0">
              <a:buNone/>
            </a:pPr>
            <a:r>
              <a:rPr lang="en-GB" dirty="0"/>
              <a:t>“On the one hand, there is an interest in the human sciences and a willingness to defend the integrity of these sciences as distinct from the natural sciences. On the other hand, there is a deep concern over the problem of making sense of the texts handed over to us from the past. These are the twin pillars on which modern hermeneutics is built. For, strictly speaking, it is only at the point where these two orientations merge and mutually inform one another that we encounter the first attempts at articulating a genuinely philosophical hermeneutics”</a:t>
            </a:r>
          </a:p>
        </p:txBody>
      </p:sp>
    </p:spTree>
    <p:extLst>
      <p:ext uri="{BB962C8B-B14F-4D97-AF65-F5344CB8AC3E}">
        <p14:creationId xmlns:p14="http://schemas.microsoft.com/office/powerpoint/2010/main" val="1405412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objectivity and subjectivity in hermeneutics</a:t>
            </a:r>
          </a:p>
        </p:txBody>
      </p:sp>
      <p:sp>
        <p:nvSpPr>
          <p:cNvPr id="3" name="Inhaltsplatzhalter 2"/>
          <p:cNvSpPr>
            <a:spLocks noGrp="1"/>
          </p:cNvSpPr>
          <p:nvPr>
            <p:ph idx="1"/>
          </p:nvPr>
        </p:nvSpPr>
        <p:spPr/>
        <p:txBody>
          <a:bodyPr/>
          <a:lstStyle/>
          <a:p>
            <a:r>
              <a:rPr lang="en-GB" dirty="0"/>
              <a:t>texts require a </a:t>
            </a:r>
            <a:r>
              <a:rPr lang="en-GB" b="1" dirty="0"/>
              <a:t>reader</a:t>
            </a:r>
            <a:r>
              <a:rPr lang="en-GB" dirty="0"/>
              <a:t>, not just an </a:t>
            </a:r>
            <a:r>
              <a:rPr lang="en-GB" b="1" dirty="0"/>
              <a:t>observer</a:t>
            </a:r>
          </a:p>
          <a:p>
            <a:r>
              <a:rPr lang="en-GB" dirty="0"/>
              <a:t>readers have always learned how to read in a particular language, which brings with it cultural norms and ‘ways of seeing the world’ from which they cannot escape into ‘neutrality’</a:t>
            </a:r>
          </a:p>
          <a:p>
            <a:r>
              <a:rPr lang="en-GB" dirty="0"/>
              <a:t>what methods increase therefore their ‘objectivity’ in reading (interpreting) texts?</a:t>
            </a:r>
          </a:p>
          <a:p>
            <a:endParaRPr lang="en-GB" dirty="0"/>
          </a:p>
        </p:txBody>
      </p:sp>
    </p:spTree>
    <p:extLst>
      <p:ext uri="{BB962C8B-B14F-4D97-AF65-F5344CB8AC3E}">
        <p14:creationId xmlns:p14="http://schemas.microsoft.com/office/powerpoint/2010/main" val="75207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DE" dirty="0"/>
            </a:br>
            <a:r>
              <a:rPr lang="de-DE" dirty="0"/>
              <a:t>Friedrich Daniel Ernst </a:t>
            </a:r>
            <a:r>
              <a:rPr lang="de-DE" u="sng" dirty="0"/>
              <a:t>Schleiermacher</a:t>
            </a:r>
            <a:r>
              <a:rPr lang="de-DE" dirty="0"/>
              <a:t> (1768-1834)</a:t>
            </a:r>
            <a:br>
              <a:rPr lang="de-DE" dirty="0"/>
            </a:br>
            <a:endParaRPr lang="en-GB" dirty="0"/>
          </a:p>
        </p:txBody>
      </p:sp>
      <p:sp>
        <p:nvSpPr>
          <p:cNvPr id="3" name="Inhaltsplatzhalter 2"/>
          <p:cNvSpPr>
            <a:spLocks noGrp="1"/>
          </p:cNvSpPr>
          <p:nvPr>
            <p:ph idx="1"/>
          </p:nvPr>
        </p:nvSpPr>
        <p:spPr/>
        <p:txBody>
          <a:bodyPr>
            <a:normAutofit fontScale="77500" lnSpcReduction="20000"/>
          </a:bodyPr>
          <a:lstStyle/>
          <a:p>
            <a:pPr marL="0" indent="0">
              <a:buNone/>
            </a:pPr>
            <a:r>
              <a:rPr lang="en-GB" dirty="0"/>
              <a:t>According to Schleiermacher, understanding other cultures is not something we can take for granted. Understanding others involves an openness towards the fact that what seems rational, true, or coherent may cover something deeply unfamiliar. </a:t>
            </a:r>
          </a:p>
          <a:p>
            <a:pPr marL="0" indent="0">
              <a:buNone/>
            </a:pPr>
            <a:r>
              <a:rPr lang="en-GB" dirty="0"/>
              <a:t>This openness is only possible in so far as we systematically scrutinize our own hermeneutic prejudices.</a:t>
            </a:r>
          </a:p>
          <a:p>
            <a:pPr marL="0" indent="0">
              <a:buNone/>
            </a:pPr>
            <a:r>
              <a:rPr lang="en-GB" dirty="0"/>
              <a:t> Schleiermacher speaks of this as a stricter, as opposed to a laxer hermeneutic practice. Yet even a strict hermeneutic practice, Schleiermacher repeatedly emphasizes, cannot guarantee a just or fully adequate understanding.</a:t>
            </a:r>
          </a:p>
          <a:p>
            <a:pPr marL="0" indent="0">
              <a:buNone/>
            </a:pPr>
            <a:r>
              <a:rPr lang="en-GB" dirty="0"/>
              <a:t> Nevertheless, it is a commitment we have to make in order to understand other cultures, texts and persons</a:t>
            </a:r>
          </a:p>
        </p:txBody>
      </p:sp>
    </p:spTree>
    <p:extLst>
      <p:ext uri="{BB962C8B-B14F-4D97-AF65-F5344CB8AC3E}">
        <p14:creationId xmlns:p14="http://schemas.microsoft.com/office/powerpoint/2010/main" val="9497988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the ‘hermeneutic circle’</a:t>
            </a:r>
          </a:p>
        </p:txBody>
      </p:sp>
      <p:sp>
        <p:nvSpPr>
          <p:cNvPr id="3" name="Inhaltsplatzhalter 2"/>
          <p:cNvSpPr>
            <a:spLocks noGrp="1"/>
          </p:cNvSpPr>
          <p:nvPr>
            <p:ph idx="1"/>
          </p:nvPr>
        </p:nvSpPr>
        <p:spPr/>
        <p:txBody>
          <a:bodyPr>
            <a:normAutofit fontScale="85000" lnSpcReduction="20000"/>
          </a:bodyPr>
          <a:lstStyle/>
          <a:p>
            <a:pPr marL="0" indent="0">
              <a:buNone/>
            </a:pPr>
            <a:r>
              <a:rPr lang="en-GB" dirty="0"/>
              <a:t>any given text needs to be interpreted in light of the </a:t>
            </a:r>
            <a:r>
              <a:rPr lang="en-GB" u="sng" dirty="0"/>
              <a:t>whole text </a:t>
            </a:r>
            <a:r>
              <a:rPr lang="en-GB" dirty="0"/>
              <a:t>to which it belongs, and both need to be interpreted in light of </a:t>
            </a:r>
          </a:p>
          <a:p>
            <a:pPr>
              <a:buFontTx/>
              <a:buChar char="-"/>
            </a:pPr>
            <a:r>
              <a:rPr lang="en-GB" dirty="0"/>
              <a:t>the broader </a:t>
            </a:r>
            <a:r>
              <a:rPr lang="en-GB" u="sng" dirty="0"/>
              <a:t>language</a:t>
            </a:r>
            <a:r>
              <a:rPr lang="en-GB" dirty="0"/>
              <a:t> in which they are written,</a:t>
            </a:r>
          </a:p>
          <a:p>
            <a:pPr>
              <a:buFontTx/>
              <a:buChar char="-"/>
            </a:pPr>
            <a:r>
              <a:rPr lang="en-GB" dirty="0"/>
              <a:t>their larger historical context, </a:t>
            </a:r>
          </a:p>
          <a:p>
            <a:pPr>
              <a:buFontTx/>
              <a:buChar char="-"/>
            </a:pPr>
            <a:r>
              <a:rPr lang="en-GB" dirty="0"/>
              <a:t>a broader understanding of its genre, </a:t>
            </a:r>
          </a:p>
          <a:p>
            <a:pPr>
              <a:buFontTx/>
              <a:buChar char="-"/>
            </a:pPr>
            <a:r>
              <a:rPr lang="en-GB" dirty="0"/>
              <a:t>the author's whole corpus, </a:t>
            </a:r>
          </a:p>
          <a:p>
            <a:pPr>
              <a:buFontTx/>
              <a:buChar char="-"/>
            </a:pPr>
            <a:r>
              <a:rPr lang="en-GB" dirty="0"/>
              <a:t>and the author's overall psychology. </a:t>
            </a:r>
          </a:p>
          <a:p>
            <a:pPr marL="0" indent="0">
              <a:buNone/>
            </a:pPr>
            <a:r>
              <a:rPr lang="en-GB" dirty="0"/>
              <a:t>This process introduces a pervasive </a:t>
            </a:r>
            <a:r>
              <a:rPr lang="en-GB" u="sng" dirty="0"/>
              <a:t>circularity into interpretation</a:t>
            </a:r>
            <a:r>
              <a:rPr lang="en-GB" dirty="0"/>
              <a:t>, for, ultimately, interpreting these broader items in turn depends on interpreting such pieces of text. </a:t>
            </a:r>
          </a:p>
        </p:txBody>
      </p:sp>
    </p:spTree>
    <p:extLst>
      <p:ext uri="{BB962C8B-B14F-4D97-AF65-F5344CB8AC3E}">
        <p14:creationId xmlns:p14="http://schemas.microsoft.com/office/powerpoint/2010/main" val="10234414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Hermeneutic application in social work and social research</a:t>
            </a:r>
          </a:p>
        </p:txBody>
      </p:sp>
      <p:sp>
        <p:nvSpPr>
          <p:cNvPr id="3" name="Content Placeholder 2"/>
          <p:cNvSpPr>
            <a:spLocks noGrp="1"/>
          </p:cNvSpPr>
          <p:nvPr>
            <p:ph idx="1"/>
          </p:nvPr>
        </p:nvSpPr>
        <p:spPr/>
        <p:txBody>
          <a:bodyPr>
            <a:normAutofit lnSpcReduction="10000"/>
          </a:bodyPr>
          <a:lstStyle/>
          <a:p>
            <a:pPr marL="0" indent="0">
              <a:buNone/>
            </a:pPr>
            <a:r>
              <a:rPr lang="en-GB" dirty="0"/>
              <a:t>Every interaction with others, every ‘diagnosis’ of a social situation, every social enquiry requires an act of ‘understanding’ and therefore of ‘interpretation’. </a:t>
            </a:r>
          </a:p>
          <a:p>
            <a:pPr marL="0" indent="0">
              <a:buNone/>
            </a:pPr>
            <a:r>
              <a:rPr lang="en-GB" dirty="0"/>
              <a:t>The ‘expert’ needs to ask, “do I see the situation through my prejudices or how can I understand the situation in a context that I am not necessarily familiar with or part of?”</a:t>
            </a:r>
          </a:p>
          <a:p>
            <a:pPr marL="0" indent="0">
              <a:buNone/>
            </a:pPr>
            <a:r>
              <a:rPr lang="en-GB" b="1" dirty="0"/>
              <a:t>This is the practical challenge of hermeneutics</a:t>
            </a:r>
          </a:p>
        </p:txBody>
      </p:sp>
    </p:spTree>
    <p:extLst>
      <p:ext uri="{BB962C8B-B14F-4D97-AF65-F5344CB8AC3E}">
        <p14:creationId xmlns:p14="http://schemas.microsoft.com/office/powerpoint/2010/main" val="12419934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particularity </a:t>
            </a:r>
            <a:r>
              <a:rPr lang="mr-IN" dirty="0"/>
              <a:t>–</a:t>
            </a:r>
            <a:r>
              <a:rPr lang="en-GB" dirty="0"/>
              <a:t> universality </a:t>
            </a:r>
            <a:br>
              <a:rPr lang="en-GB" dirty="0"/>
            </a:br>
            <a:r>
              <a:rPr lang="en-GB" dirty="0"/>
              <a:t>from a hermeneutic perspective</a:t>
            </a:r>
          </a:p>
        </p:txBody>
      </p:sp>
      <p:sp>
        <p:nvSpPr>
          <p:cNvPr id="3" name="Inhaltsplatzhalter 2"/>
          <p:cNvSpPr>
            <a:spLocks noGrp="1"/>
          </p:cNvSpPr>
          <p:nvPr>
            <p:ph idx="1"/>
          </p:nvPr>
        </p:nvSpPr>
        <p:spPr>
          <a:xfrm>
            <a:off x="457200" y="1600200"/>
            <a:ext cx="8229600" cy="5257800"/>
          </a:xfrm>
        </p:spPr>
        <p:txBody>
          <a:bodyPr>
            <a:normAutofit/>
          </a:bodyPr>
          <a:lstStyle/>
          <a:p>
            <a:pPr marL="0" indent="0">
              <a:buNone/>
            </a:pPr>
            <a:r>
              <a:rPr lang="en-GB" dirty="0"/>
              <a:t>all use of </a:t>
            </a:r>
            <a:r>
              <a:rPr lang="en-GB" b="1" dirty="0"/>
              <a:t>language</a:t>
            </a:r>
            <a:r>
              <a:rPr lang="en-GB" dirty="0"/>
              <a:t> is located somewhere between radical </a:t>
            </a:r>
            <a:r>
              <a:rPr lang="en-GB" u="sng" dirty="0"/>
              <a:t>individuality</a:t>
            </a:r>
            <a:r>
              <a:rPr lang="en-GB" dirty="0"/>
              <a:t> and radical </a:t>
            </a:r>
            <a:r>
              <a:rPr lang="en-GB" u="sng" dirty="0"/>
              <a:t>universality</a:t>
            </a:r>
            <a:r>
              <a:rPr lang="en-GB" dirty="0"/>
              <a:t>. Neither of these exists in an entirely pure form. All language-use refers to grammar and a common symbolic vocabulary (</a:t>
            </a:r>
            <a:r>
              <a:rPr lang="en-GB" u="sng" dirty="0"/>
              <a:t>universal</a:t>
            </a:r>
            <a:r>
              <a:rPr lang="en-GB" dirty="0"/>
              <a:t>), yet we use these shared resources in more or less individual (</a:t>
            </a:r>
            <a:r>
              <a:rPr lang="en-GB" u="sng" dirty="0"/>
              <a:t>particular</a:t>
            </a:r>
            <a:r>
              <a:rPr lang="en-GB" dirty="0"/>
              <a:t>) manner (“I give every sentence my individual meaning”)</a:t>
            </a:r>
          </a:p>
        </p:txBody>
      </p:sp>
    </p:spTree>
    <p:extLst>
      <p:ext uri="{BB962C8B-B14F-4D97-AF65-F5344CB8AC3E}">
        <p14:creationId xmlns:p14="http://schemas.microsoft.com/office/powerpoint/2010/main" val="15655014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example: </a:t>
            </a:r>
            <a:br>
              <a:rPr lang="en-GB" dirty="0"/>
            </a:br>
            <a:r>
              <a:rPr lang="en-GB" dirty="0"/>
              <a:t>understanding human life as such (‘humanities’)</a:t>
            </a:r>
          </a:p>
        </p:txBody>
      </p:sp>
      <p:sp>
        <p:nvSpPr>
          <p:cNvPr id="3" name="Inhaltsplatzhalter 2"/>
          <p:cNvSpPr>
            <a:spLocks noGrp="1"/>
          </p:cNvSpPr>
          <p:nvPr>
            <p:ph idx="1"/>
          </p:nvPr>
        </p:nvSpPr>
        <p:spPr>
          <a:xfrm>
            <a:off x="634932" y="2078328"/>
            <a:ext cx="8051867" cy="4779672"/>
          </a:xfrm>
        </p:spPr>
        <p:txBody>
          <a:bodyPr>
            <a:normAutofit fontScale="85000" lnSpcReduction="10000"/>
          </a:bodyPr>
          <a:lstStyle/>
          <a:p>
            <a:pPr marL="0" indent="0">
              <a:buNone/>
            </a:pPr>
            <a:r>
              <a:rPr lang="en-GB" b="1" dirty="0"/>
              <a:t>Wilhelm </a:t>
            </a:r>
            <a:r>
              <a:rPr lang="en-GB" b="1" dirty="0" err="1"/>
              <a:t>Dilthey</a:t>
            </a:r>
            <a:r>
              <a:rPr lang="en-GB" b="1" dirty="0"/>
              <a:t> </a:t>
            </a:r>
            <a:r>
              <a:rPr lang="en-GB" dirty="0"/>
              <a:t>(1833-1911): </a:t>
            </a:r>
            <a:r>
              <a:rPr lang="en-GB" i="1" dirty="0" err="1"/>
              <a:t>Erlebnis</a:t>
            </a:r>
            <a:r>
              <a:rPr lang="en-GB" dirty="0"/>
              <a:t> (momentary experiences) is connected with the process of self-understanding, whereas </a:t>
            </a:r>
            <a:r>
              <a:rPr lang="en-GB" i="1" dirty="0"/>
              <a:t>Verstehen</a:t>
            </a:r>
            <a:r>
              <a:rPr lang="en-GB" dirty="0"/>
              <a:t> (understanding) relates to our understanding of others. </a:t>
            </a:r>
          </a:p>
          <a:p>
            <a:pPr marL="0" indent="0">
              <a:buNone/>
            </a:pPr>
            <a:r>
              <a:rPr lang="en-GB" dirty="0" err="1"/>
              <a:t>Dilthey's</a:t>
            </a:r>
            <a:r>
              <a:rPr lang="en-GB" dirty="0"/>
              <a:t> important point is that, </a:t>
            </a:r>
            <a:r>
              <a:rPr lang="en-GB" i="1" dirty="0" err="1"/>
              <a:t>Erlebnis</a:t>
            </a:r>
            <a:r>
              <a:rPr lang="en-GB" dirty="0"/>
              <a:t>, does not provide self-understanding. Self-understanding is obtained only to the extent that the self relates to itself as it relates to others, i.e., in a </a:t>
            </a:r>
            <a:r>
              <a:rPr lang="en-GB" u="sng" dirty="0"/>
              <a:t>mediated</a:t>
            </a:r>
            <a:r>
              <a:rPr lang="en-GB" dirty="0"/>
              <a:t> way. Yet </a:t>
            </a:r>
            <a:r>
              <a:rPr lang="en-GB" i="1" dirty="0" err="1"/>
              <a:t>Erlebnis</a:t>
            </a:r>
            <a:r>
              <a:rPr lang="en-GB" dirty="0"/>
              <a:t>, remains the psychological source of all wider experience, the experiential potential that is articulated and conceptualized in understanding.</a:t>
            </a:r>
          </a:p>
        </p:txBody>
      </p:sp>
    </p:spTree>
    <p:extLst>
      <p:ext uri="{BB962C8B-B14F-4D97-AF65-F5344CB8AC3E}">
        <p14:creationId xmlns:p14="http://schemas.microsoft.com/office/powerpoint/2010/main" val="13895794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example: ‘existence’ (ontology)</a:t>
            </a:r>
          </a:p>
        </p:txBody>
      </p:sp>
      <p:sp>
        <p:nvSpPr>
          <p:cNvPr id="3" name="Inhaltsplatzhalter 2"/>
          <p:cNvSpPr>
            <a:spLocks noGrp="1"/>
          </p:cNvSpPr>
          <p:nvPr>
            <p:ph idx="1"/>
          </p:nvPr>
        </p:nvSpPr>
        <p:spPr/>
        <p:txBody>
          <a:bodyPr>
            <a:normAutofit fontScale="77500" lnSpcReduction="20000"/>
          </a:bodyPr>
          <a:lstStyle/>
          <a:p>
            <a:pPr marL="0" indent="0">
              <a:buNone/>
            </a:pPr>
            <a:r>
              <a:rPr lang="en-GB" b="1" dirty="0"/>
              <a:t>Martin Heidegger (1889–1976</a:t>
            </a:r>
            <a:r>
              <a:rPr lang="en-GB" dirty="0"/>
              <a:t>): Understanding is neither a method of reading nor the outcome of a carefully conducted procedure of critical reflection. It is not something we consciously do or fail to do, but something </a:t>
            </a:r>
            <a:r>
              <a:rPr lang="en-GB" u="sng" dirty="0"/>
              <a:t>we are</a:t>
            </a:r>
            <a:r>
              <a:rPr lang="en-GB" dirty="0"/>
              <a:t>. Understanding is </a:t>
            </a:r>
            <a:r>
              <a:rPr lang="en-GB" u="sng" dirty="0"/>
              <a:t>a mode of being</a:t>
            </a:r>
            <a:r>
              <a:rPr lang="en-GB" dirty="0"/>
              <a:t>, and as such it is characteristic of human being, of </a:t>
            </a:r>
            <a:r>
              <a:rPr lang="en-GB" i="1" dirty="0" err="1"/>
              <a:t>Dasein</a:t>
            </a:r>
            <a:r>
              <a:rPr lang="en-GB" dirty="0"/>
              <a:t>. The pre-reflective way in which </a:t>
            </a:r>
            <a:r>
              <a:rPr lang="en-GB" i="1" dirty="0" err="1"/>
              <a:t>Dasein</a:t>
            </a:r>
            <a:r>
              <a:rPr lang="en-GB" dirty="0"/>
              <a:t> inhabits the world is itself of a hermeneutic nature. Our understanding of the world presupposes a kind of pragmatic know-how that is revealed through the way in which we, without theoretical considerations, orient ourselves in the world. We open the door without objectifying or conceptually determining the nature of the door-handle or the doorframe. The world is familiar to us in a basic, intuitive way.</a:t>
            </a:r>
          </a:p>
        </p:txBody>
      </p:sp>
    </p:spTree>
    <p:extLst>
      <p:ext uri="{BB962C8B-B14F-4D97-AF65-F5344CB8AC3E}">
        <p14:creationId xmlns:p14="http://schemas.microsoft.com/office/powerpoint/2010/main" val="7772726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interpretation</a:t>
            </a:r>
          </a:p>
        </p:txBody>
      </p:sp>
      <p:sp>
        <p:nvSpPr>
          <p:cNvPr id="3" name="Inhaltsplatzhalter 2"/>
          <p:cNvSpPr>
            <a:spLocks noGrp="1"/>
          </p:cNvSpPr>
          <p:nvPr>
            <p:ph idx="1"/>
          </p:nvPr>
        </p:nvSpPr>
        <p:spPr/>
        <p:txBody>
          <a:bodyPr>
            <a:normAutofit fontScale="85000" lnSpcReduction="10000"/>
          </a:bodyPr>
          <a:lstStyle/>
          <a:p>
            <a:pPr marL="0" indent="0">
              <a:buNone/>
            </a:pPr>
            <a:r>
              <a:rPr lang="en-GB" dirty="0"/>
              <a:t>we do not understand the world by gathering a collection of neutral facts by which we may reach a set of universal propositions, laws, or judgments that, to a greater or lesser extent, corresponds to the world as it is. The world is </a:t>
            </a:r>
            <a:r>
              <a:rPr lang="en-GB" i="1" dirty="0"/>
              <a:t>tacitly intelligible </a:t>
            </a:r>
            <a:r>
              <a:rPr lang="en-GB" dirty="0"/>
              <a:t>to us.</a:t>
            </a:r>
          </a:p>
          <a:p>
            <a:pPr marL="0" indent="0">
              <a:buNone/>
            </a:pPr>
            <a:r>
              <a:rPr lang="en-GB" dirty="0"/>
              <a:t>Interpretation makes things, objects, the world, appear </a:t>
            </a:r>
            <a:r>
              <a:rPr lang="en-GB" i="1" dirty="0"/>
              <a:t>as something</a:t>
            </a:r>
            <a:r>
              <a:rPr lang="en-GB" dirty="0"/>
              <a:t>, as Heidegger puts it. Still, this “</a:t>
            </a:r>
            <a:r>
              <a:rPr lang="en-GB" i="1" dirty="0"/>
              <a:t>as”</a:t>
            </a:r>
            <a:r>
              <a:rPr lang="en-GB" dirty="0"/>
              <a:t> is only possible on the background of the world as a totality of practices and inter-subjective encounters, of the world that is opened up by </a:t>
            </a:r>
            <a:r>
              <a:rPr lang="en-GB" i="1" dirty="0"/>
              <a:t>Dasein</a:t>
            </a:r>
            <a:r>
              <a:rPr lang="en-GB" dirty="0"/>
              <a:t>'s being understandingly there.</a:t>
            </a:r>
          </a:p>
        </p:txBody>
      </p:sp>
    </p:spTree>
    <p:extLst>
      <p:ext uri="{BB962C8B-B14F-4D97-AF65-F5344CB8AC3E}">
        <p14:creationId xmlns:p14="http://schemas.microsoft.com/office/powerpoint/2010/main" val="47880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a:t>justification</a:t>
            </a:r>
            <a:endParaRPr lang="de-DE" b="1" dirty="0"/>
          </a:p>
        </p:txBody>
      </p:sp>
      <p:sp>
        <p:nvSpPr>
          <p:cNvPr id="3" name="Inhaltsplatzhalter 2"/>
          <p:cNvSpPr>
            <a:spLocks noGrp="1"/>
          </p:cNvSpPr>
          <p:nvPr>
            <p:ph idx="1"/>
          </p:nvPr>
        </p:nvSpPr>
        <p:spPr/>
        <p:txBody>
          <a:bodyPr>
            <a:normAutofit fontScale="85000" lnSpcReduction="20000"/>
          </a:bodyPr>
          <a:lstStyle/>
          <a:p>
            <a:pPr marL="0" indent="0">
              <a:buNone/>
            </a:pPr>
            <a:r>
              <a:rPr lang="en-GB" dirty="0"/>
              <a:t>“</a:t>
            </a:r>
            <a:r>
              <a:rPr lang="en-GB" i="1" dirty="0"/>
              <a:t>What makes us cognitive beings at all is our capacity for </a:t>
            </a:r>
            <a:r>
              <a:rPr lang="en-GB" b="1" i="1" dirty="0"/>
              <a:t>belief</a:t>
            </a:r>
            <a:r>
              <a:rPr lang="en-GB" i="1" dirty="0"/>
              <a:t>, and the goal of our distinctively cognitive </a:t>
            </a:r>
            <a:r>
              <a:rPr lang="en-GB" i="1" dirty="0" err="1"/>
              <a:t>endeavors</a:t>
            </a:r>
            <a:r>
              <a:rPr lang="en-GB" i="1" dirty="0"/>
              <a:t> is </a:t>
            </a:r>
            <a:r>
              <a:rPr lang="en-GB" b="1" i="1" dirty="0"/>
              <a:t>truth: </a:t>
            </a:r>
            <a:r>
              <a:rPr lang="en-GB" i="1" dirty="0"/>
              <a:t>we want our beliefs to correctly and accurately depict the world. </a:t>
            </a:r>
            <a:r>
              <a:rPr lang="en-GB" i="1" dirty="0">
                <a:solidFill>
                  <a:srgbClr val="FF0000"/>
                </a:solidFill>
              </a:rPr>
              <a:t>If</a:t>
            </a:r>
            <a:r>
              <a:rPr lang="en-GB" i="1" dirty="0"/>
              <a:t> </a:t>
            </a:r>
            <a:r>
              <a:rPr lang="en-GB" b="1" i="1" dirty="0"/>
              <a:t>truth </a:t>
            </a:r>
            <a:r>
              <a:rPr lang="en-GB" i="1" dirty="0"/>
              <a:t>were somehow immediately and </a:t>
            </a:r>
            <a:r>
              <a:rPr lang="en-GB" i="1" dirty="0" err="1"/>
              <a:t>unproblematically</a:t>
            </a:r>
            <a:r>
              <a:rPr lang="en-GB" i="1" dirty="0"/>
              <a:t> accessible...so that one could in all cases opt simply to believe the truth, then the concept of justification would be of little significance and would play no independent role in cognition. But this </a:t>
            </a:r>
            <a:r>
              <a:rPr lang="en-GB" i="1" dirty="0" err="1"/>
              <a:t>epistemically</a:t>
            </a:r>
            <a:r>
              <a:rPr lang="en-GB" i="1" dirty="0"/>
              <a:t> ideal situation is quite obviously not the one in which we find ourselves. We have no such immediate and unproblematic access to truth, and it is for this reason that </a:t>
            </a:r>
            <a:r>
              <a:rPr lang="en-GB" b="1" i="1" dirty="0"/>
              <a:t>justification</a:t>
            </a:r>
            <a:r>
              <a:rPr lang="en-GB" i="1" dirty="0"/>
              <a:t> comes into the picture</a:t>
            </a:r>
            <a:r>
              <a:rPr lang="en-GB" dirty="0"/>
              <a:t>.“ (</a:t>
            </a:r>
            <a:r>
              <a:rPr lang="en-GB" dirty="0" err="1"/>
              <a:t>BonJour</a:t>
            </a:r>
            <a:r>
              <a:rPr lang="en-GB" dirty="0"/>
              <a:t> 1985, p. 7)</a:t>
            </a:r>
            <a:endParaRPr lang="en-US" dirty="0"/>
          </a:p>
          <a:p>
            <a:pPr marL="0" indent="0">
              <a:buNone/>
            </a:pPr>
            <a:endParaRPr lang="de-DE" dirty="0"/>
          </a:p>
        </p:txBody>
      </p:sp>
    </p:spTree>
    <p:extLst>
      <p:ext uri="{BB962C8B-B14F-4D97-AF65-F5344CB8AC3E}">
        <p14:creationId xmlns:p14="http://schemas.microsoft.com/office/powerpoint/2010/main" val="35018833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the hermeneutic circle according to Heidegger </a:t>
            </a:r>
          </a:p>
        </p:txBody>
      </p:sp>
      <p:sp>
        <p:nvSpPr>
          <p:cNvPr id="3" name="Inhaltsplatzhalter 2"/>
          <p:cNvSpPr>
            <a:spLocks noGrp="1"/>
          </p:cNvSpPr>
          <p:nvPr>
            <p:ph idx="1"/>
          </p:nvPr>
        </p:nvSpPr>
        <p:spPr>
          <a:xfrm>
            <a:off x="457200" y="1600200"/>
            <a:ext cx="8229600" cy="5000415"/>
          </a:xfrm>
        </p:spPr>
        <p:txBody>
          <a:bodyPr>
            <a:normAutofit fontScale="85000" lnSpcReduction="10000"/>
          </a:bodyPr>
          <a:lstStyle/>
          <a:p>
            <a:pPr marL="0" indent="0">
              <a:buNone/>
            </a:pPr>
            <a:r>
              <a:rPr lang="en-GB" dirty="0"/>
              <a:t>Heidegger’s reformulation of the problem of truth gives rise to a new conception of the hermeneutic circle. In </a:t>
            </a:r>
            <a:r>
              <a:rPr lang="en-GB" u="sng" dirty="0"/>
              <a:t>Spinoza and Schleiermacher</a:t>
            </a:r>
            <a:r>
              <a:rPr lang="en-GB" dirty="0"/>
              <a:t>, the hermeneutic circle was conceived in terms of the mutual relationship between the text as a whole and its individual parts, or in terms of the relation between text and tradition. </a:t>
            </a:r>
          </a:p>
          <a:p>
            <a:pPr marL="0" indent="0">
              <a:buNone/>
            </a:pPr>
            <a:r>
              <a:rPr lang="en-GB" dirty="0"/>
              <a:t>With Heidegger, however, the hermeneutic circle refers to something completely different: the interplay between our </a:t>
            </a:r>
            <a:r>
              <a:rPr lang="en-GB" b="1" dirty="0"/>
              <a:t>self-understanding </a:t>
            </a:r>
            <a:r>
              <a:rPr lang="en-GB" dirty="0"/>
              <a:t>and our </a:t>
            </a:r>
            <a:r>
              <a:rPr lang="en-GB" b="1" dirty="0"/>
              <a:t>understanding the world</a:t>
            </a:r>
            <a:r>
              <a:rPr lang="en-GB" dirty="0"/>
              <a:t>. The hermeneutic circle is no longer perceived as a helpful philological tool, but entails an </a:t>
            </a:r>
            <a:r>
              <a:rPr lang="en-GB" u="sng" dirty="0"/>
              <a:t>existential task </a:t>
            </a:r>
            <a:r>
              <a:rPr lang="en-GB" dirty="0"/>
              <a:t>with which each of us is confronted.</a:t>
            </a:r>
          </a:p>
        </p:txBody>
      </p:sp>
    </p:spTree>
    <p:extLst>
      <p:ext uri="{BB962C8B-B14F-4D97-AF65-F5344CB8AC3E}">
        <p14:creationId xmlns:p14="http://schemas.microsoft.com/office/powerpoint/2010/main" val="10105890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Centrality of language</a:t>
            </a:r>
            <a:br>
              <a:rPr lang="en-GB" dirty="0"/>
            </a:br>
            <a:r>
              <a:rPr lang="en-GB" dirty="0"/>
              <a:t>(the “linguistic turn” of epistemology)</a:t>
            </a:r>
          </a:p>
        </p:txBody>
      </p:sp>
      <p:sp>
        <p:nvSpPr>
          <p:cNvPr id="3" name="Inhaltsplatzhalter 2"/>
          <p:cNvSpPr>
            <a:spLocks noGrp="1"/>
          </p:cNvSpPr>
          <p:nvPr>
            <p:ph idx="1"/>
          </p:nvPr>
        </p:nvSpPr>
        <p:spPr/>
        <p:txBody>
          <a:bodyPr>
            <a:normAutofit fontScale="92500"/>
          </a:bodyPr>
          <a:lstStyle/>
          <a:p>
            <a:pPr marL="0" indent="0">
              <a:buNone/>
            </a:pPr>
            <a:r>
              <a:rPr lang="de-DE" dirty="0"/>
              <a:t>Hans-</a:t>
            </a:r>
            <a:r>
              <a:rPr lang="de-DE" b="1" dirty="0"/>
              <a:t>Georg Gadamer</a:t>
            </a:r>
            <a:r>
              <a:rPr lang="de-DE" dirty="0"/>
              <a:t> (1900—2002)</a:t>
            </a:r>
            <a:r>
              <a:rPr lang="de-DE" i="1" dirty="0"/>
              <a:t>:  „Wahrheit und Methode“</a:t>
            </a:r>
          </a:p>
          <a:p>
            <a:pPr marL="0" indent="0">
              <a:buNone/>
            </a:pPr>
            <a:r>
              <a:rPr lang="en-GB" dirty="0"/>
              <a:t>Human beings, Gadamer argues, </a:t>
            </a:r>
            <a:r>
              <a:rPr lang="en-GB" dirty="0" err="1"/>
              <a:t>are“</a:t>
            </a:r>
            <a:r>
              <a:rPr lang="en-GB" i="1" dirty="0" err="1"/>
              <a:t>beings</a:t>
            </a:r>
            <a:r>
              <a:rPr lang="en-GB" i="1" dirty="0"/>
              <a:t> in language”.</a:t>
            </a:r>
            <a:r>
              <a:rPr lang="en-GB" dirty="0"/>
              <a:t> It is through language that the world is opened up for us. We learn to know the world by learning to master a language. Hence we cannot really understand ourselves unless we understand ourselves as situated in a </a:t>
            </a:r>
            <a:r>
              <a:rPr lang="en-GB" u="sng" dirty="0"/>
              <a:t>linguistically mediated, historical culture.</a:t>
            </a:r>
            <a:r>
              <a:rPr lang="en-GB" dirty="0"/>
              <a:t> Language is our second nature</a:t>
            </a:r>
          </a:p>
        </p:txBody>
      </p:sp>
    </p:spTree>
    <p:extLst>
      <p:ext uri="{BB962C8B-B14F-4D97-AF65-F5344CB8AC3E}">
        <p14:creationId xmlns:p14="http://schemas.microsoft.com/office/powerpoint/2010/main" val="5217303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C1E2-CB28-439C-A936-FD5226E84E0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CCA52EF-7C4A-4474-85AD-BDC437713022}"/>
              </a:ext>
            </a:extLst>
          </p:cNvPr>
          <p:cNvSpPr>
            <a:spLocks noGrp="1"/>
          </p:cNvSpPr>
          <p:nvPr>
            <p:ph idx="1"/>
          </p:nvPr>
        </p:nvSpPr>
        <p:spPr/>
        <p:txBody>
          <a:bodyPr/>
          <a:lstStyle/>
          <a:p>
            <a:pPr marL="0" indent="0">
              <a:buNone/>
            </a:pPr>
            <a:endParaRPr lang="de-AT" dirty="0"/>
          </a:p>
          <a:p>
            <a:pPr marL="0" indent="0">
              <a:buNone/>
            </a:pPr>
            <a:endParaRPr lang="de-AT" dirty="0"/>
          </a:p>
          <a:p>
            <a:pPr marL="0" indent="0" algn="ctr">
              <a:buNone/>
            </a:pPr>
            <a:r>
              <a:rPr lang="de-AT" sz="4400" dirty="0"/>
              <a:t>Pause </a:t>
            </a:r>
            <a:r>
              <a:rPr lang="de-AT" sz="4400" dirty="0" err="1"/>
              <a:t>for</a:t>
            </a:r>
            <a:r>
              <a:rPr lang="de-AT" sz="4400" dirty="0"/>
              <a:t> </a:t>
            </a:r>
            <a:r>
              <a:rPr lang="de-AT" sz="4400" dirty="0" err="1"/>
              <a:t>questions</a:t>
            </a:r>
            <a:r>
              <a:rPr lang="de-AT" sz="4400" dirty="0"/>
              <a:t> </a:t>
            </a:r>
          </a:p>
          <a:p>
            <a:pPr marL="0" indent="0" algn="ctr">
              <a:buNone/>
            </a:pPr>
            <a:r>
              <a:rPr lang="de-AT" sz="4400" dirty="0"/>
              <a:t>on </a:t>
            </a:r>
            <a:r>
              <a:rPr lang="de-AT" sz="4400" dirty="0" err="1"/>
              <a:t>previous</a:t>
            </a:r>
            <a:r>
              <a:rPr lang="de-AT" sz="4400" dirty="0"/>
              <a:t> </a:t>
            </a:r>
            <a:r>
              <a:rPr lang="de-AT" sz="4400" dirty="0" err="1"/>
              <a:t>section</a:t>
            </a:r>
            <a:endParaRPr lang="en-GB" sz="4400" dirty="0"/>
          </a:p>
        </p:txBody>
      </p:sp>
    </p:spTree>
    <p:extLst>
      <p:ext uri="{BB962C8B-B14F-4D97-AF65-F5344CB8AC3E}">
        <p14:creationId xmlns:p14="http://schemas.microsoft.com/office/powerpoint/2010/main" val="29768080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Phenomenology </a:t>
            </a:r>
            <a:br>
              <a:rPr lang="en-GB" dirty="0"/>
            </a:br>
            <a:r>
              <a:rPr lang="en-GB" dirty="0"/>
              <a:t>(in philosophy and sociology)</a:t>
            </a:r>
          </a:p>
        </p:txBody>
      </p:sp>
      <p:sp>
        <p:nvSpPr>
          <p:cNvPr id="3" name="Inhaltsplatzhalter 2"/>
          <p:cNvSpPr>
            <a:spLocks noGrp="1"/>
          </p:cNvSpPr>
          <p:nvPr>
            <p:ph idx="1"/>
          </p:nvPr>
        </p:nvSpPr>
        <p:spPr/>
        <p:txBody>
          <a:bodyPr>
            <a:normAutofit lnSpcReduction="10000"/>
          </a:bodyPr>
          <a:lstStyle/>
          <a:p>
            <a:r>
              <a:rPr lang="en-US" dirty="0"/>
              <a:t>phenomenology is the study of </a:t>
            </a:r>
            <a:r>
              <a:rPr lang="en-US" i="1" dirty="0"/>
              <a:t>phenomena</a:t>
            </a:r>
            <a:r>
              <a:rPr lang="en-US" dirty="0"/>
              <a:t>: of appearances as opposed to reality.</a:t>
            </a:r>
            <a:endParaRPr lang="it-IT" dirty="0"/>
          </a:p>
          <a:p>
            <a:r>
              <a:rPr lang="en-US" dirty="0"/>
              <a:t>Phenomenology: the study of structures of consciousness as experienced from the subjective point of view. </a:t>
            </a:r>
          </a:p>
          <a:p>
            <a:r>
              <a:rPr lang="en-US" dirty="0"/>
              <a:t>The basic structure of a conscious experience is its </a:t>
            </a:r>
            <a:r>
              <a:rPr lang="en-US" b="1" u="sng" dirty="0"/>
              <a:t>intentionality</a:t>
            </a:r>
            <a:r>
              <a:rPr lang="en-US" dirty="0"/>
              <a:t>, it is directed toward something – an experience of or about something. </a:t>
            </a:r>
            <a:endParaRPr lang="it-IT" dirty="0"/>
          </a:p>
          <a:p>
            <a:endParaRPr lang="en-GB" dirty="0"/>
          </a:p>
        </p:txBody>
      </p:sp>
    </p:spTree>
    <p:extLst>
      <p:ext uri="{BB962C8B-B14F-4D97-AF65-F5344CB8AC3E}">
        <p14:creationId xmlns:p14="http://schemas.microsoft.com/office/powerpoint/2010/main" val="20295308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phenomenological sociology</a:t>
            </a:r>
          </a:p>
        </p:txBody>
      </p:sp>
      <p:sp>
        <p:nvSpPr>
          <p:cNvPr id="3" name="Inhaltsplatzhalter 2"/>
          <p:cNvSpPr>
            <a:spLocks noGrp="1"/>
          </p:cNvSpPr>
          <p:nvPr>
            <p:ph idx="1"/>
          </p:nvPr>
        </p:nvSpPr>
        <p:spPr>
          <a:xfrm>
            <a:off x="457200" y="1600200"/>
            <a:ext cx="8229600" cy="5134552"/>
          </a:xfrm>
        </p:spPr>
        <p:txBody>
          <a:bodyPr>
            <a:normAutofit fontScale="77500" lnSpcReduction="20000"/>
          </a:bodyPr>
          <a:lstStyle/>
          <a:p>
            <a:pPr marL="0" indent="0">
              <a:buNone/>
            </a:pPr>
            <a:r>
              <a:rPr lang="de-DE" dirty="0"/>
              <a:t>Alfred </a:t>
            </a:r>
            <a:r>
              <a:rPr lang="de-DE" b="1" dirty="0"/>
              <a:t>Schutz</a:t>
            </a:r>
            <a:r>
              <a:rPr lang="de-DE" dirty="0"/>
              <a:t> (1899—1959): </a:t>
            </a:r>
          </a:p>
          <a:p>
            <a:pPr marL="0" indent="0">
              <a:buNone/>
            </a:pPr>
            <a:r>
              <a:rPr lang="de-DE" dirty="0" err="1"/>
              <a:t>constitution</a:t>
            </a:r>
            <a:r>
              <a:rPr lang="de-DE" dirty="0"/>
              <a:t> </a:t>
            </a:r>
            <a:r>
              <a:rPr lang="de-DE" dirty="0" err="1"/>
              <a:t>of</a:t>
            </a:r>
            <a:r>
              <a:rPr lang="de-DE" dirty="0"/>
              <a:t> </a:t>
            </a:r>
            <a:r>
              <a:rPr lang="de-DE" dirty="0" err="1"/>
              <a:t>the</a:t>
            </a:r>
            <a:r>
              <a:rPr lang="de-DE" dirty="0"/>
              <a:t> ‚I‘ (</a:t>
            </a:r>
            <a:r>
              <a:rPr lang="de-DE" dirty="0" err="1"/>
              <a:t>action</a:t>
            </a:r>
            <a:r>
              <a:rPr lang="de-DE" dirty="0"/>
              <a:t> </a:t>
            </a:r>
            <a:r>
              <a:rPr lang="de-DE" dirty="0" err="1"/>
              <a:t>theory</a:t>
            </a:r>
            <a:r>
              <a:rPr lang="de-DE" dirty="0"/>
              <a:t>)</a:t>
            </a:r>
          </a:p>
          <a:p>
            <a:pPr marL="0" indent="0">
              <a:buNone/>
            </a:pPr>
            <a:r>
              <a:rPr lang="en-GB" dirty="0"/>
              <a:t>In planning an action that will be realized in the future, one relies on reflective acts of “projection”, like those found in reflective memory, only now oriented in a future as opposed to past direction. Through such reflectivity, one imagines a project as completed in future perfect tense, that is, what will have been realized after one's acting, and this project establishes the </a:t>
            </a:r>
            <a:r>
              <a:rPr lang="en-GB" b="1" dirty="0"/>
              <a:t>“in-order-to motive” </a:t>
            </a:r>
            <a:r>
              <a:rPr lang="en-GB" dirty="0"/>
              <a:t>of one's action. </a:t>
            </a:r>
          </a:p>
          <a:p>
            <a:pPr marL="0" indent="0">
              <a:buNone/>
            </a:pPr>
            <a:r>
              <a:rPr lang="en-GB" dirty="0"/>
              <a:t>By contrast, one's </a:t>
            </a:r>
            <a:r>
              <a:rPr lang="en-GB" b="1" dirty="0"/>
              <a:t>“because motives” </a:t>
            </a:r>
            <a:r>
              <a:rPr lang="en-GB" dirty="0"/>
              <a:t>consist in the environmental, historical factors that influenced the (now past) decision to embark upon the project and that can only be discovered by investigating in the “pluperfect tense,” that is, exploring those past factors that preceded that past decision.</a:t>
            </a:r>
            <a:endParaRPr lang="de-DE" dirty="0"/>
          </a:p>
          <a:p>
            <a:pPr marL="0" indent="0">
              <a:buNone/>
            </a:pPr>
            <a:endParaRPr lang="en-GB" dirty="0"/>
          </a:p>
        </p:txBody>
      </p:sp>
    </p:spTree>
    <p:extLst>
      <p:ext uri="{BB962C8B-B14F-4D97-AF65-F5344CB8AC3E}">
        <p14:creationId xmlns:p14="http://schemas.microsoft.com/office/powerpoint/2010/main" val="14686212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Lebenswelt / lifeworld</a:t>
            </a:r>
          </a:p>
        </p:txBody>
      </p:sp>
      <p:sp>
        <p:nvSpPr>
          <p:cNvPr id="3" name="Inhaltsplatzhalter 2"/>
          <p:cNvSpPr>
            <a:spLocks noGrp="1"/>
          </p:cNvSpPr>
          <p:nvPr>
            <p:ph idx="1"/>
          </p:nvPr>
        </p:nvSpPr>
        <p:spPr/>
        <p:txBody>
          <a:bodyPr>
            <a:normAutofit fontScale="92500" lnSpcReduction="20000"/>
          </a:bodyPr>
          <a:lstStyle/>
          <a:p>
            <a:pPr marL="0" indent="0">
              <a:buNone/>
            </a:pPr>
            <a:endParaRPr lang="en-GB" dirty="0"/>
          </a:p>
          <a:p>
            <a:pPr marL="0" indent="0">
              <a:buNone/>
            </a:pPr>
            <a:r>
              <a:rPr lang="en-US" dirty="0"/>
              <a:t>may be conceived as a universe of what is self-evident or given, a world that subjects may experience together</a:t>
            </a:r>
            <a:endParaRPr lang="en-GB" dirty="0"/>
          </a:p>
          <a:p>
            <a:pPr marL="0" indent="0">
              <a:buNone/>
            </a:pPr>
            <a:r>
              <a:rPr lang="en-GB" dirty="0"/>
              <a:t>In sociological research, social scientists develop constructs, ideal types, of the meaning-contexts of life-world actors, and they test these types to determine if they are </a:t>
            </a:r>
            <a:r>
              <a:rPr lang="en-GB" u="sng" dirty="0"/>
              <a:t>causally adequate</a:t>
            </a:r>
            <a:r>
              <a:rPr lang="en-GB" dirty="0"/>
              <a:t>, that is conforming to past experience, and </a:t>
            </a:r>
            <a:r>
              <a:rPr lang="en-GB" u="sng" dirty="0"/>
              <a:t>meaning adequate</a:t>
            </a:r>
            <a:r>
              <a:rPr lang="en-GB" dirty="0"/>
              <a:t>, that is, consistent with whatever else is known about the actor. </a:t>
            </a:r>
          </a:p>
        </p:txBody>
      </p:sp>
    </p:spTree>
    <p:extLst>
      <p:ext uri="{BB962C8B-B14F-4D97-AF65-F5344CB8AC3E}">
        <p14:creationId xmlns:p14="http://schemas.microsoft.com/office/powerpoint/2010/main" val="20876257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4294967295"/>
          </p:nvPr>
        </p:nvPicPr>
        <p:blipFill>
          <a:blip r:embed="rId2"/>
          <a:srcRect l="-18258" r="-18258"/>
          <a:stretch>
            <a:fillRect/>
          </a:stretch>
        </p:blipFill>
        <p:spPr>
          <a:xfrm>
            <a:off x="-523982" y="503237"/>
            <a:ext cx="10944225" cy="5851525"/>
          </a:xfrm>
        </p:spPr>
      </p:pic>
    </p:spTree>
    <p:extLst>
      <p:ext uri="{BB962C8B-B14F-4D97-AF65-F5344CB8AC3E}">
        <p14:creationId xmlns:p14="http://schemas.microsoft.com/office/powerpoint/2010/main" val="1567696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Where are we today in epistemology?</a:t>
            </a:r>
            <a:br>
              <a:rPr lang="en-GB" dirty="0"/>
            </a:br>
            <a:r>
              <a:rPr lang="en-GB" dirty="0"/>
              <a:t>Approaches to ‘social reality’</a:t>
            </a:r>
          </a:p>
        </p:txBody>
      </p:sp>
      <p:sp>
        <p:nvSpPr>
          <p:cNvPr id="3" name="Content Placeholder 2"/>
          <p:cNvSpPr>
            <a:spLocks noGrp="1"/>
          </p:cNvSpPr>
          <p:nvPr>
            <p:ph idx="1"/>
          </p:nvPr>
        </p:nvSpPr>
        <p:spPr>
          <a:xfrm>
            <a:off x="325582" y="1572491"/>
            <a:ext cx="8492836" cy="5105400"/>
          </a:xfrm>
        </p:spPr>
        <p:txBody>
          <a:bodyPr>
            <a:normAutofit/>
          </a:bodyPr>
          <a:lstStyle/>
          <a:p>
            <a:r>
              <a:rPr lang="en-GB" dirty="0"/>
              <a:t>Looking at (social) phenomena raises the question, is there an ‘essence’ of social reality  (examples: is there such a “thing” as class, society, religion, the state, race etc.?) </a:t>
            </a:r>
          </a:p>
          <a:p>
            <a:r>
              <a:rPr lang="en-GB" dirty="0"/>
              <a:t>Answers:</a:t>
            </a:r>
          </a:p>
          <a:p>
            <a:pPr lvl="1"/>
            <a:r>
              <a:rPr lang="en-GB" dirty="0"/>
              <a:t>These phenomena can be ‘reduced’ to structural elements (income, boundaries, genetics, institutions etc.)</a:t>
            </a:r>
          </a:p>
          <a:p>
            <a:pPr lvl="1"/>
            <a:r>
              <a:rPr lang="en-GB" dirty="0"/>
              <a:t>The reality of such social entities lies in people acting ‘as if they existed’ (believe in their existence)</a:t>
            </a:r>
          </a:p>
        </p:txBody>
      </p:sp>
    </p:spTree>
    <p:extLst>
      <p:ext uri="{BB962C8B-B14F-4D97-AF65-F5344CB8AC3E}">
        <p14:creationId xmlns:p14="http://schemas.microsoft.com/office/powerpoint/2010/main" val="6423274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Critique of modernism’s ‘metaphysical’ claims (as if the world could only be understood rationally):</a:t>
            </a:r>
          </a:p>
        </p:txBody>
      </p:sp>
      <p:sp>
        <p:nvSpPr>
          <p:cNvPr id="3" name="Content Placeholder 2"/>
          <p:cNvSpPr>
            <a:spLocks noGrp="1"/>
          </p:cNvSpPr>
          <p:nvPr>
            <p:ph idx="1"/>
          </p:nvPr>
        </p:nvSpPr>
        <p:spPr>
          <a:xfrm>
            <a:off x="457200" y="1600200"/>
            <a:ext cx="8229600" cy="5036127"/>
          </a:xfrm>
        </p:spPr>
        <p:txBody>
          <a:bodyPr>
            <a:normAutofit fontScale="85000" lnSpcReduction="20000"/>
          </a:bodyPr>
          <a:lstStyle/>
          <a:p>
            <a:pPr marL="0" indent="0">
              <a:buNone/>
            </a:pPr>
            <a:r>
              <a:rPr lang="en-GB" sz="3300" b="1" dirty="0"/>
              <a:t>Post-modernism</a:t>
            </a:r>
            <a:r>
              <a:rPr lang="en-GB" dirty="0"/>
              <a:t>:  </a:t>
            </a:r>
          </a:p>
          <a:p>
            <a:r>
              <a:rPr lang="en-GB" b="1" dirty="0"/>
              <a:t>Faust’s dream </a:t>
            </a:r>
            <a:r>
              <a:rPr lang="en-GB" dirty="0"/>
              <a:t>(gaining control over nature through the advancement of scientific knowledge, leading to progress and liberation) has turned into a </a:t>
            </a:r>
            <a:r>
              <a:rPr lang="en-GB" u="sng" dirty="0"/>
              <a:t>nightmare of control and oppression</a:t>
            </a:r>
            <a:r>
              <a:rPr lang="en-GB" dirty="0"/>
              <a:t>. Knowledge becomes a system of power (Foucault); therefore it is necessary to de-construct knowledge-regimes as power-regimes</a:t>
            </a:r>
          </a:p>
          <a:p>
            <a:r>
              <a:rPr lang="en-GB" dirty="0"/>
              <a:t>Epistemology of the </a:t>
            </a:r>
            <a:r>
              <a:rPr lang="en-GB" b="1" dirty="0"/>
              <a:t>positivist</a:t>
            </a:r>
            <a:r>
              <a:rPr lang="en-GB" dirty="0"/>
              <a:t> type (“</a:t>
            </a:r>
            <a:r>
              <a:rPr lang="en-GB" i="1" dirty="0"/>
              <a:t>this is the true explanation of the world</a:t>
            </a:r>
            <a:r>
              <a:rPr lang="en-GB" dirty="0"/>
              <a:t>”, realism, Marxism, functionalism etc.) is always only </a:t>
            </a:r>
            <a:r>
              <a:rPr lang="en-GB" u="sng" dirty="0"/>
              <a:t>one</a:t>
            </a:r>
            <a:r>
              <a:rPr lang="en-GB" dirty="0"/>
              <a:t> “</a:t>
            </a:r>
            <a:r>
              <a:rPr lang="en-GB" b="1" i="1" dirty="0"/>
              <a:t>narrative</a:t>
            </a:r>
            <a:r>
              <a:rPr lang="en-GB" dirty="0"/>
              <a:t>” among several equally legitimate ones (</a:t>
            </a:r>
            <a:r>
              <a:rPr lang="en-GB" dirty="0" err="1"/>
              <a:t>Feyerabend</a:t>
            </a:r>
            <a:r>
              <a:rPr lang="en-GB" dirty="0"/>
              <a:t>)</a:t>
            </a:r>
          </a:p>
          <a:p>
            <a:r>
              <a:rPr lang="en-GB" dirty="0"/>
              <a:t>This critique of certainties corresponds to a world that has become “</a:t>
            </a:r>
            <a:r>
              <a:rPr lang="en-GB" u="sng" dirty="0"/>
              <a:t>polycentric</a:t>
            </a:r>
            <a:r>
              <a:rPr lang="en-GB" dirty="0"/>
              <a:t>”, celebrating </a:t>
            </a:r>
            <a:r>
              <a:rPr lang="en-GB" u="sng" dirty="0"/>
              <a:t>differences.</a:t>
            </a:r>
          </a:p>
          <a:p>
            <a:endParaRPr lang="en-GB" dirty="0"/>
          </a:p>
        </p:txBody>
      </p:sp>
    </p:spTree>
    <p:extLst>
      <p:ext uri="{BB962C8B-B14F-4D97-AF65-F5344CB8AC3E}">
        <p14:creationId xmlns:p14="http://schemas.microsoft.com/office/powerpoint/2010/main" val="526143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P. </a:t>
            </a:r>
            <a:r>
              <a:rPr lang="en-GB" sz="3200" dirty="0" err="1"/>
              <a:t>Feyerabend</a:t>
            </a:r>
            <a:r>
              <a:rPr lang="en-GB" sz="3200" dirty="0"/>
              <a:t>, “Against Method </a:t>
            </a:r>
            <a:r>
              <a:rPr lang="mr-IN" sz="3200" dirty="0"/>
              <a:t>–</a:t>
            </a:r>
            <a:r>
              <a:rPr lang="en-GB" sz="3200" dirty="0"/>
              <a:t> Outline of an anarchist theory of knowledge” (1975)</a:t>
            </a:r>
          </a:p>
        </p:txBody>
      </p:sp>
      <p:sp>
        <p:nvSpPr>
          <p:cNvPr id="3" name="Content Placeholder 2"/>
          <p:cNvSpPr>
            <a:spLocks noGrp="1"/>
          </p:cNvSpPr>
          <p:nvPr>
            <p:ph idx="1"/>
          </p:nvPr>
        </p:nvSpPr>
        <p:spPr>
          <a:xfrm>
            <a:off x="457200" y="1600200"/>
            <a:ext cx="8229600" cy="4800600"/>
          </a:xfrm>
        </p:spPr>
        <p:txBody>
          <a:bodyPr>
            <a:normAutofit fontScale="62500" lnSpcReduction="20000"/>
          </a:bodyPr>
          <a:lstStyle/>
          <a:p>
            <a:r>
              <a:rPr lang="en-US" sz="3400" u="sng" dirty="0"/>
              <a:t>No theory ever agrees with all the </a:t>
            </a:r>
            <a:r>
              <a:rPr lang="en-US" sz="3400" i="1" u="sng" dirty="0"/>
              <a:t>facts </a:t>
            </a:r>
            <a:r>
              <a:rPr lang="en-US" sz="3400" u="sng" dirty="0"/>
              <a:t>of a given context</a:t>
            </a:r>
            <a:r>
              <a:rPr lang="en-US" sz="3400" dirty="0"/>
              <a:t>, yet it is not always the theory that is to blame. Facts are constituted by older ideologies, and a clash between facts and theories may be proof of progress. </a:t>
            </a:r>
          </a:p>
          <a:p>
            <a:r>
              <a:rPr lang="en-US" sz="3400" dirty="0"/>
              <a:t>Science is much more </a:t>
            </a:r>
            <a:r>
              <a:rPr lang="en-US" sz="3400" u="sng" dirty="0"/>
              <a:t>similar to myth </a:t>
            </a:r>
            <a:r>
              <a:rPr lang="en-US" sz="3400" dirty="0"/>
              <a:t>than a scientific philosophy is prepared to admit. “Exact science” is one of the many forms of thought that have been developed in history by man, and not necessarily the best. It is conspicuous, noisy, and impudent, but it is inherently superior only for those who have already decided in </a:t>
            </a:r>
            <a:r>
              <a:rPr lang="en-US" sz="3400" dirty="0" err="1"/>
              <a:t>favour</a:t>
            </a:r>
            <a:r>
              <a:rPr lang="en-US" sz="3400" dirty="0"/>
              <a:t> of a certain ideology, or who have accepted it without having ever examined its advantages and its limits.</a:t>
            </a:r>
            <a:endParaRPr lang="en-US" dirty="0"/>
          </a:p>
          <a:p>
            <a:pPr marL="0" indent="0">
              <a:buNone/>
            </a:pPr>
            <a:endParaRPr lang="en-US" dirty="0"/>
          </a:p>
          <a:p>
            <a:pPr marL="0" indent="0">
              <a:buNone/>
            </a:pPr>
            <a:r>
              <a:rPr lang="en-US" dirty="0"/>
              <a:t>Consult: </a:t>
            </a:r>
          </a:p>
          <a:p>
            <a:pPr marL="0" indent="0">
              <a:buNone/>
            </a:pPr>
            <a:r>
              <a:rPr lang="en-US" dirty="0">
                <a:hlinkClick r:id="rId2"/>
              </a:rPr>
              <a:t>https://www.marxists.org/reference/subject/philosophy/works/ge/feyerabe.htm</a:t>
            </a:r>
            <a:endParaRPr lang="en-US" dirty="0"/>
          </a:p>
          <a:p>
            <a:pPr marL="0" indent="0">
              <a:buNone/>
            </a:pPr>
            <a:endParaRPr lang="en-GB" dirty="0"/>
          </a:p>
        </p:txBody>
      </p:sp>
    </p:spTree>
    <p:extLst>
      <p:ext uri="{BB962C8B-B14F-4D97-AF65-F5344CB8AC3E}">
        <p14:creationId xmlns:p14="http://schemas.microsoft.com/office/powerpoint/2010/main" val="126493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Facts</a:t>
            </a:r>
            <a:r>
              <a:rPr lang="de-DE" dirty="0"/>
              <a:t> and </a:t>
            </a:r>
            <a:r>
              <a:rPr lang="de-DE" i="1" dirty="0" err="1"/>
              <a:t>episteme</a:t>
            </a:r>
            <a:r>
              <a:rPr lang="de-DE" dirty="0"/>
              <a:t> (</a:t>
            </a:r>
            <a:r>
              <a:rPr lang="de-DE" dirty="0" err="1"/>
              <a:t>knowing</a:t>
            </a:r>
            <a:r>
              <a:rPr lang="de-DE" dirty="0"/>
              <a:t>)</a:t>
            </a:r>
          </a:p>
        </p:txBody>
      </p:sp>
      <p:sp>
        <p:nvSpPr>
          <p:cNvPr id="3" name="Inhaltsplatzhalter 2"/>
          <p:cNvSpPr>
            <a:spLocks noGrp="1"/>
          </p:cNvSpPr>
          <p:nvPr>
            <p:ph idx="1"/>
          </p:nvPr>
        </p:nvSpPr>
        <p:spPr>
          <a:xfrm>
            <a:off x="457200" y="2332037"/>
            <a:ext cx="8229600" cy="4525963"/>
          </a:xfrm>
        </p:spPr>
        <p:txBody>
          <a:bodyPr/>
          <a:lstStyle/>
          <a:p>
            <a:pPr marL="0" indent="0" algn="ctr">
              <a:buNone/>
            </a:pPr>
            <a:r>
              <a:rPr lang="en-GB" b="1" dirty="0"/>
              <a:t>“</a:t>
            </a:r>
            <a:r>
              <a:rPr lang="en-GB" i="1" dirty="0"/>
              <a:t>we have no way of getting at the facts directly, without the epistemic detour of securing grounds and reasons for them.” </a:t>
            </a:r>
          </a:p>
          <a:p>
            <a:pPr marL="0" indent="0" algn="ctr">
              <a:buNone/>
            </a:pPr>
            <a:r>
              <a:rPr lang="en-GB" sz="2800" dirty="0"/>
              <a:t>(</a:t>
            </a:r>
            <a:r>
              <a:rPr lang="en-GB" sz="2800" dirty="0" err="1"/>
              <a:t>Rescher</a:t>
            </a:r>
            <a:r>
              <a:rPr lang="en-GB" sz="2800" dirty="0"/>
              <a:t> 1988, p. 43)</a:t>
            </a:r>
            <a:endParaRPr lang="en-US" sz="2800" dirty="0"/>
          </a:p>
          <a:p>
            <a:pPr marL="0" indent="0">
              <a:buNone/>
            </a:pPr>
            <a:r>
              <a:rPr lang="en-GB" b="1" dirty="0"/>
              <a:t>Illustration</a:t>
            </a:r>
            <a:r>
              <a:rPr lang="en-GB" dirty="0"/>
              <a:t>: Why does a judicial court not rely purely on scientific experts and leaves the final judgement to jurors or judges?</a:t>
            </a:r>
          </a:p>
        </p:txBody>
      </p:sp>
    </p:spTree>
    <p:extLst>
      <p:ext uri="{BB962C8B-B14F-4D97-AF65-F5344CB8AC3E}">
        <p14:creationId xmlns:p14="http://schemas.microsoft.com/office/powerpoint/2010/main" val="1484491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l"/>
            <a:r>
              <a:rPr lang="en-GB" sz="2400" b="1" dirty="0"/>
              <a:t>Glaser, B. G. &amp; Strauss, A. L. (1967) </a:t>
            </a:r>
            <a:r>
              <a:rPr lang="en-GB" sz="2400" dirty="0"/>
              <a:t>The discovery of </a:t>
            </a:r>
            <a:r>
              <a:rPr lang="en-GB" sz="3200" b="1" dirty="0"/>
              <a:t>grounded theory:</a:t>
            </a:r>
            <a:r>
              <a:rPr lang="en-GB" sz="2400" dirty="0"/>
              <a:t> strategies for qualitative research</a:t>
            </a:r>
            <a:br>
              <a:rPr lang="en-GB" sz="2400" dirty="0"/>
            </a:br>
            <a:endParaRPr lang="en-GB" sz="2400" dirty="0"/>
          </a:p>
        </p:txBody>
      </p:sp>
      <p:sp>
        <p:nvSpPr>
          <p:cNvPr id="3" name="Content Placeholder 2"/>
          <p:cNvSpPr>
            <a:spLocks noGrp="1"/>
          </p:cNvSpPr>
          <p:nvPr>
            <p:ph idx="1"/>
          </p:nvPr>
        </p:nvSpPr>
        <p:spPr>
          <a:xfrm>
            <a:off x="457200" y="1600200"/>
            <a:ext cx="8229600" cy="5146964"/>
          </a:xfrm>
        </p:spPr>
        <p:txBody>
          <a:bodyPr>
            <a:normAutofit fontScale="85000" lnSpcReduction="10000"/>
          </a:bodyPr>
          <a:lstStyle/>
          <a:p>
            <a:pPr marL="0" indent="0">
              <a:buNone/>
            </a:pPr>
            <a:r>
              <a:rPr lang="en-GB" u="sng" dirty="0"/>
              <a:t>Back to (relative) certainty, against relativity </a:t>
            </a:r>
            <a:r>
              <a:rPr lang="en-GB" dirty="0"/>
              <a:t>(arbitrariness): </a:t>
            </a:r>
          </a:p>
          <a:p>
            <a:r>
              <a:rPr lang="en-GB" dirty="0"/>
              <a:t>Concepts and research design must be allowed to </a:t>
            </a:r>
            <a:r>
              <a:rPr lang="en-GB" u="sng" dirty="0"/>
              <a:t>emerge </a:t>
            </a:r>
            <a:r>
              <a:rPr lang="en-GB" dirty="0"/>
              <a:t>from the collected data </a:t>
            </a:r>
          </a:p>
          <a:p>
            <a:r>
              <a:rPr lang="en-GB" dirty="0"/>
              <a:t>'Discovery' involves the disclosure of well-hidden but already-existing phenomena; it concerns things which exist, albeit that they are hard to find. By contrast, invention refers to things that exist only in an infinite universe of possibly existing things. </a:t>
            </a:r>
          </a:p>
          <a:p>
            <a:r>
              <a:rPr lang="en-GB" dirty="0"/>
              <a:t>Interpretations are built out of what it is to be human. </a:t>
            </a:r>
          </a:p>
          <a:p>
            <a:pPr marL="0" indent="0">
              <a:buNone/>
            </a:pPr>
            <a:r>
              <a:rPr lang="en-GB" sz="2400" dirty="0"/>
              <a:t>Reading suggestion: Gary Thomas and David James,  Reinventing Grounded Theory: Some Questions about Theory, Ground and Discovery; </a:t>
            </a:r>
          </a:p>
          <a:p>
            <a:pPr marL="0" indent="0">
              <a:buNone/>
            </a:pPr>
            <a:r>
              <a:rPr lang="en-GB" sz="2400" dirty="0"/>
              <a:t>watch video: </a:t>
            </a:r>
            <a:r>
              <a:rPr lang="en-GB" sz="2600" dirty="0">
                <a:hlinkClick r:id="rId2"/>
              </a:rPr>
              <a:t>https://www.youtube.com/watch?v=q8DAWa8OnqA</a:t>
            </a:r>
            <a:endParaRPr lang="en-GB" sz="2600" dirty="0"/>
          </a:p>
          <a:p>
            <a:pPr marL="0" indent="0">
              <a:buNone/>
            </a:pPr>
            <a:endParaRPr lang="en-GB" sz="2600" dirty="0"/>
          </a:p>
          <a:p>
            <a:endParaRPr lang="en-GB" dirty="0"/>
          </a:p>
          <a:p>
            <a:endParaRPr lang="en-GB" dirty="0"/>
          </a:p>
        </p:txBody>
      </p:sp>
    </p:spTree>
    <p:extLst>
      <p:ext uri="{BB962C8B-B14F-4D97-AF65-F5344CB8AC3E}">
        <p14:creationId xmlns:p14="http://schemas.microsoft.com/office/powerpoint/2010/main" val="17611156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Social constructivism</a:t>
            </a:r>
          </a:p>
        </p:txBody>
      </p:sp>
      <p:sp>
        <p:nvSpPr>
          <p:cNvPr id="3" name="Inhaltsplatzhalter 2"/>
          <p:cNvSpPr>
            <a:spLocks noGrp="1"/>
          </p:cNvSpPr>
          <p:nvPr>
            <p:ph idx="1"/>
          </p:nvPr>
        </p:nvSpPr>
        <p:spPr>
          <a:xfrm>
            <a:off x="457200" y="1210235"/>
            <a:ext cx="8229600" cy="5976471"/>
          </a:xfrm>
        </p:spPr>
        <p:txBody>
          <a:bodyPr>
            <a:normAutofit lnSpcReduction="10000"/>
          </a:bodyPr>
          <a:lstStyle/>
          <a:p>
            <a:r>
              <a:rPr lang="en-US" dirty="0"/>
              <a:t>Social constructivism is a sociological theory of knowledge that focuses on how individuals come to construct and apply knowledge in socially</a:t>
            </a:r>
            <a:endParaRPr lang="en-GB" dirty="0"/>
          </a:p>
          <a:p>
            <a:r>
              <a:rPr lang="en-GB" dirty="0"/>
              <a:t>The term ‘social construction’ refers to any knowledge generating process in which </a:t>
            </a:r>
            <a:r>
              <a:rPr lang="en-GB" b="1" dirty="0"/>
              <a:t>what counts as a fact</a:t>
            </a:r>
            <a:r>
              <a:rPr lang="en-GB" dirty="0"/>
              <a:t> is </a:t>
            </a:r>
            <a:r>
              <a:rPr lang="en-GB" b="1" dirty="0"/>
              <a:t>determined mostly by social factors.</a:t>
            </a:r>
            <a:r>
              <a:rPr lang="en-GB" dirty="0"/>
              <a:t> </a:t>
            </a:r>
          </a:p>
          <a:p>
            <a:r>
              <a:rPr lang="en-GB" dirty="0"/>
              <a:t>notions such as truth, reference, and ontology are used only relative to particular contexts, and have no context-transcendent significance.</a:t>
            </a:r>
          </a:p>
        </p:txBody>
      </p:sp>
    </p:spTree>
    <p:extLst>
      <p:ext uri="{BB962C8B-B14F-4D97-AF65-F5344CB8AC3E}">
        <p14:creationId xmlns:p14="http://schemas.microsoft.com/office/powerpoint/2010/main" val="181937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436166" y="1252344"/>
            <a:ext cx="8256588" cy="453650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Times New Roman" charset="0"/>
              <a:buNone/>
            </a:pPr>
            <a:r>
              <a:rPr lang="en-GB" sz="2400" dirty="0">
                <a:latin typeface="Tahoma"/>
                <a:ea typeface="ＭＳ Ｐゴシック" charset="0"/>
                <a:cs typeface="Tahoma"/>
              </a:rPr>
              <a:t>From an epistemology of </a:t>
            </a:r>
            <a:r>
              <a:rPr lang="en-GB" sz="2400" b="1" dirty="0">
                <a:latin typeface="Tahoma"/>
                <a:ea typeface="ＭＳ Ｐゴシック" charset="0"/>
                <a:cs typeface="Tahoma"/>
              </a:rPr>
              <a:t>«what do we know?» </a:t>
            </a:r>
            <a:r>
              <a:rPr lang="en-GB" sz="2400" dirty="0">
                <a:latin typeface="Tahoma"/>
                <a:ea typeface="ＭＳ Ｐゴシック" charset="0"/>
                <a:cs typeface="Tahoma"/>
              </a:rPr>
              <a:t>to an epistemology of </a:t>
            </a:r>
            <a:r>
              <a:rPr lang="en-GB" sz="2400" b="1" dirty="0">
                <a:latin typeface="Tahoma"/>
                <a:ea typeface="ＭＳ Ｐゴシック" charset="0"/>
                <a:cs typeface="Tahoma"/>
              </a:rPr>
              <a:t>«how do we know?»</a:t>
            </a:r>
          </a:p>
          <a:p>
            <a:pPr marL="0" indent="0">
              <a:buFont typeface="Times New Roman" charset="0"/>
              <a:buNone/>
            </a:pPr>
            <a:endParaRPr lang="en-GB" sz="1600" dirty="0">
              <a:latin typeface="Tahoma"/>
              <a:ea typeface="ＭＳ Ｐゴシック" charset="0"/>
              <a:cs typeface="Tahoma"/>
            </a:endParaRPr>
          </a:p>
          <a:p>
            <a:r>
              <a:rPr lang="en-GB" sz="2400" dirty="0">
                <a:latin typeface="Tahoma"/>
                <a:ea typeface="ＭＳ Ｐゴシック" charset="0"/>
                <a:cs typeface="Tahoma"/>
              </a:rPr>
              <a:t>The facts and the observed data are always theory-laden		 theory is invention-based.</a:t>
            </a:r>
          </a:p>
          <a:p>
            <a:endParaRPr lang="en-GB" sz="1050" dirty="0">
              <a:latin typeface="Tahoma"/>
              <a:ea typeface="ＭＳ Ｐゴシック" charset="0"/>
              <a:cs typeface="Tahoma"/>
            </a:endParaRPr>
          </a:p>
          <a:p>
            <a:r>
              <a:rPr lang="en-GB" sz="2400" dirty="0">
                <a:latin typeface="Tahoma"/>
                <a:ea typeface="ＭＳ Ｐゴシック" charset="0"/>
                <a:cs typeface="Tahoma"/>
              </a:rPr>
              <a:t>The observer is conscious that he /she and his/ her knowledge practices are dynamic elements, integrated in the observation field.</a:t>
            </a:r>
          </a:p>
          <a:p>
            <a:endParaRPr lang="en-GB" sz="1050" dirty="0">
              <a:latin typeface="Tahoma"/>
              <a:ea typeface="ＭＳ Ｐゴシック" charset="0"/>
              <a:cs typeface="Tahoma"/>
            </a:endParaRPr>
          </a:p>
          <a:p>
            <a:r>
              <a:rPr lang="en-GB" sz="2400" dirty="0">
                <a:latin typeface="Tahoma"/>
                <a:ea typeface="ＭＳ Ｐゴシック" charset="0"/>
                <a:cs typeface="Tahoma"/>
              </a:rPr>
              <a:t>The epistemological problem is not how a subject can know an object, but how he can know the process of how his mind operates:</a:t>
            </a:r>
          </a:p>
          <a:p>
            <a:pPr marL="0" indent="0">
              <a:buNone/>
            </a:pPr>
            <a:r>
              <a:rPr lang="it-IT" sz="2400" i="1" dirty="0">
                <a:solidFill>
                  <a:srgbClr val="FF0000"/>
                </a:solidFill>
                <a:latin typeface="Tahoma"/>
                <a:ea typeface="ＭＳ Ｐゴシック" charset="0"/>
                <a:cs typeface="Tahoma"/>
              </a:rPr>
              <a:t>	</a:t>
            </a:r>
          </a:p>
          <a:p>
            <a:pPr marL="0" indent="0">
              <a:buNone/>
            </a:pPr>
            <a:r>
              <a:rPr lang="it-IT" sz="2400" i="1" dirty="0">
                <a:solidFill>
                  <a:srgbClr val="FF0000"/>
                </a:solidFill>
                <a:latin typeface="Tahoma"/>
                <a:ea typeface="ＭＳ Ｐゴシック" charset="0"/>
                <a:cs typeface="Tahoma"/>
              </a:rPr>
              <a:t>	The </a:t>
            </a:r>
            <a:r>
              <a:rPr lang="it-IT" sz="2400" i="1" dirty="0" err="1">
                <a:solidFill>
                  <a:srgbClr val="FF0000"/>
                </a:solidFill>
                <a:latin typeface="Tahoma"/>
                <a:ea typeface="ＭＳ Ｐゴシック" charset="0"/>
                <a:cs typeface="Tahoma"/>
              </a:rPr>
              <a:t>aim</a:t>
            </a:r>
            <a:r>
              <a:rPr lang="it-IT" sz="2400" i="1" dirty="0">
                <a:solidFill>
                  <a:srgbClr val="FF0000"/>
                </a:solidFill>
                <a:latin typeface="Tahoma"/>
                <a:ea typeface="ＭＳ Ｐゴシック" charset="0"/>
                <a:cs typeface="Tahoma"/>
              </a:rPr>
              <a:t> </a:t>
            </a:r>
            <a:r>
              <a:rPr lang="it-IT" sz="2400" i="1" dirty="0" err="1">
                <a:solidFill>
                  <a:srgbClr val="FF0000"/>
                </a:solidFill>
                <a:latin typeface="Tahoma"/>
                <a:ea typeface="ＭＳ Ｐゴシック" charset="0"/>
                <a:cs typeface="Tahoma"/>
              </a:rPr>
              <a:t>is</a:t>
            </a:r>
            <a:r>
              <a:rPr lang="it-IT" sz="2400" i="1" dirty="0">
                <a:solidFill>
                  <a:srgbClr val="FF0000"/>
                </a:solidFill>
                <a:latin typeface="Tahoma"/>
                <a:ea typeface="ＭＳ Ｐゴシック" charset="0"/>
                <a:cs typeface="Tahoma"/>
              </a:rPr>
              <a:t> a </a:t>
            </a:r>
            <a:r>
              <a:rPr lang="it-IT" sz="2400" i="1" dirty="0" err="1">
                <a:solidFill>
                  <a:srgbClr val="FF0000"/>
                </a:solidFill>
                <a:latin typeface="Tahoma"/>
                <a:ea typeface="ＭＳ Ｐゴシック" charset="0"/>
                <a:cs typeface="Tahoma"/>
              </a:rPr>
              <a:t>knowledge</a:t>
            </a:r>
            <a:r>
              <a:rPr lang="it-IT" sz="2400" i="1" dirty="0">
                <a:solidFill>
                  <a:srgbClr val="FF0000"/>
                </a:solidFill>
                <a:latin typeface="Tahoma"/>
                <a:ea typeface="ＭＳ Ｐゴシック" charset="0"/>
                <a:cs typeface="Tahoma"/>
              </a:rPr>
              <a:t> of </a:t>
            </a:r>
            <a:r>
              <a:rPr lang="it-IT" sz="2400" i="1" dirty="0" err="1">
                <a:solidFill>
                  <a:srgbClr val="FF0000"/>
                </a:solidFill>
                <a:latin typeface="Tahoma"/>
                <a:ea typeface="ＭＳ Ｐゴシック" charset="0"/>
                <a:cs typeface="Tahoma"/>
              </a:rPr>
              <a:t>knowledge</a:t>
            </a:r>
            <a:r>
              <a:rPr lang="it-IT" sz="2400" i="1" dirty="0">
                <a:solidFill>
                  <a:srgbClr val="FF0000"/>
                </a:solidFill>
                <a:latin typeface="Tahoma"/>
                <a:ea typeface="ＭＳ Ｐゴシック" charset="0"/>
                <a:cs typeface="Tahoma"/>
              </a:rPr>
              <a:t> </a:t>
            </a:r>
          </a:p>
          <a:p>
            <a:pPr marL="457200" lvl="1" indent="0">
              <a:buNone/>
            </a:pPr>
            <a:r>
              <a:rPr lang="it-IT" sz="2400" i="1" dirty="0">
                <a:solidFill>
                  <a:srgbClr val="FF0000"/>
                </a:solidFill>
                <a:latin typeface="Tahoma"/>
                <a:ea typeface="ＭＳ Ｐゴシック" charset="0"/>
                <a:cs typeface="Tahoma"/>
              </a:rPr>
              <a:t>			</a:t>
            </a:r>
            <a:r>
              <a:rPr lang="it-IT" sz="2000" i="1" dirty="0">
                <a:solidFill>
                  <a:srgbClr val="FF0000"/>
                </a:solidFill>
                <a:latin typeface="Tahoma"/>
                <a:ea typeface="ＭＳ Ｐゴシック" charset="0"/>
                <a:cs typeface="Tahoma"/>
              </a:rPr>
              <a:t>			     </a:t>
            </a:r>
            <a:r>
              <a:rPr lang="it-IT" sz="2000" dirty="0">
                <a:latin typeface="Tahoma"/>
                <a:ea typeface="ＭＳ Ｐゴシック" charset="0"/>
                <a:cs typeface="Tahoma"/>
              </a:rPr>
              <a:t>(</a:t>
            </a:r>
            <a:r>
              <a:rPr lang="it-IT" sz="2000" dirty="0" err="1">
                <a:latin typeface="Tahoma"/>
                <a:ea typeface="ＭＳ Ｐゴシック" charset="0"/>
                <a:cs typeface="Tahoma"/>
              </a:rPr>
              <a:t>Morin</a:t>
            </a:r>
            <a:r>
              <a:rPr lang="it-IT" sz="2000" dirty="0">
                <a:latin typeface="Tahoma"/>
                <a:ea typeface="ＭＳ Ｐゴシック" charset="0"/>
                <a:cs typeface="Tahoma"/>
              </a:rPr>
              <a:t>, 1986)</a:t>
            </a:r>
          </a:p>
        </p:txBody>
      </p:sp>
      <p:sp>
        <p:nvSpPr>
          <p:cNvPr id="3" name="Titolo 1"/>
          <p:cNvSpPr txBox="1">
            <a:spLocks/>
          </p:cNvSpPr>
          <p:nvPr/>
        </p:nvSpPr>
        <p:spPr>
          <a:xfrm>
            <a:off x="547291" y="370062"/>
            <a:ext cx="8145463" cy="53114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800" b="1" dirty="0">
                <a:solidFill>
                  <a:srgbClr val="000000"/>
                </a:solidFill>
                <a:latin typeface="Tahoma"/>
                <a:ea typeface="ＭＳ Ｐゴシック" charset="0"/>
                <a:cs typeface="Tahoma"/>
              </a:rPr>
              <a:t>Constructivist epistemology</a:t>
            </a:r>
          </a:p>
        </p:txBody>
      </p:sp>
      <p:sp>
        <p:nvSpPr>
          <p:cNvPr id="4" name="Freccia destra 4"/>
          <p:cNvSpPr>
            <a:spLocks noChangeArrowheads="1"/>
          </p:cNvSpPr>
          <p:nvPr/>
        </p:nvSpPr>
        <p:spPr bwMode="auto">
          <a:xfrm>
            <a:off x="1417681" y="2857881"/>
            <a:ext cx="474663" cy="198437"/>
          </a:xfrm>
          <a:prstGeom prst="rightArrow">
            <a:avLst>
              <a:gd name="adj1" fmla="val 50000"/>
              <a:gd name="adj2" fmla="val 50155"/>
            </a:avLst>
          </a:prstGeom>
          <a:solidFill>
            <a:srgbClr val="000000"/>
          </a:solidFill>
          <a:ln w="9525">
            <a:solidFill>
              <a:schemeClr val="tx1"/>
            </a:solidFill>
            <a:round/>
            <a:headEnd/>
            <a:tailEnd/>
          </a:ln>
        </p:spPr>
        <p:txBody>
          <a:bodyPr/>
          <a:lstStyle/>
          <a:p>
            <a:pPr>
              <a:buClr>
                <a:srgbClr val="000000"/>
              </a:buClr>
              <a:buSzPct val="100000"/>
              <a:buFont typeface="Times New Roman" charset="0"/>
              <a:buNone/>
            </a:pPr>
            <a:endParaRPr lang="it-IT">
              <a:solidFill>
                <a:srgbClr val="000000"/>
              </a:solidFill>
            </a:endParaRPr>
          </a:p>
        </p:txBody>
      </p:sp>
    </p:spTree>
    <p:extLst>
      <p:ext uri="{BB962C8B-B14F-4D97-AF65-F5344CB8AC3E}">
        <p14:creationId xmlns:p14="http://schemas.microsoft.com/office/powerpoint/2010/main" val="999761587"/>
      </p:ext>
    </p:extLst>
  </p:cSld>
  <p:clrMapOvr>
    <a:masterClrMapping/>
  </p:clrMapOvr>
  <p:transition spd="slow">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“Critical realism” (Bhaskar, 2008) </a:t>
            </a:r>
            <a:br>
              <a:rPr lang="en-GB" dirty="0"/>
            </a:br>
            <a:r>
              <a:rPr lang="en-GB" dirty="0"/>
              <a:t>as compromise?</a:t>
            </a:r>
          </a:p>
        </p:txBody>
      </p:sp>
      <p:sp>
        <p:nvSpPr>
          <p:cNvPr id="5" name="TextBox 4">
            <a:extLst>
              <a:ext uri="{FF2B5EF4-FFF2-40B4-BE49-F238E27FC236}">
                <a16:creationId xmlns:a16="http://schemas.microsoft.com/office/drawing/2014/main" id="{2855D359-3CFA-4DD4-8B17-C04AA60818A2}"/>
              </a:ext>
            </a:extLst>
          </p:cNvPr>
          <p:cNvSpPr txBox="1"/>
          <p:nvPr/>
        </p:nvSpPr>
        <p:spPr>
          <a:xfrm>
            <a:off x="283779" y="5091187"/>
            <a:ext cx="5680840" cy="369332"/>
          </a:xfrm>
          <a:prstGeom prst="rect">
            <a:avLst/>
          </a:prstGeom>
          <a:noFill/>
        </p:spPr>
        <p:txBody>
          <a:bodyPr wrap="square">
            <a:spAutoFit/>
          </a:bodyPr>
          <a:lstStyle/>
          <a:p>
            <a:r>
              <a:rPr lang="en-GB" sz="1800" dirty="0">
                <a:effectLst/>
                <a:latin typeface="Times New Roman" panose="02020603050405020304" pitchFamily="18" charset="0"/>
                <a:ea typeface="Times New Roman" panose="02020603050405020304" pitchFamily="18" charset="0"/>
              </a:rPr>
              <a:t>. </a:t>
            </a:r>
            <a:endParaRPr lang="en-GB" dirty="0"/>
          </a:p>
        </p:txBody>
      </p:sp>
      <p:sp>
        <p:nvSpPr>
          <p:cNvPr id="7" name="Content Placeholder 6">
            <a:extLst>
              <a:ext uri="{FF2B5EF4-FFF2-40B4-BE49-F238E27FC236}">
                <a16:creationId xmlns:a16="http://schemas.microsoft.com/office/drawing/2014/main" id="{8E4138C6-CA0E-44C4-9CDB-B9CFDCE129FC}"/>
              </a:ext>
            </a:extLst>
          </p:cNvPr>
          <p:cNvSpPr>
            <a:spLocks noGrp="1"/>
          </p:cNvSpPr>
          <p:nvPr>
            <p:ph idx="1"/>
          </p:nvPr>
        </p:nvSpPr>
        <p:spPr/>
        <p:txBody>
          <a:bodyPr/>
          <a:lstStyle/>
          <a:p>
            <a:pPr marL="0" indent="0">
              <a:buNone/>
            </a:pPr>
            <a:r>
              <a:rPr lang="en-GB" sz="3200" dirty="0">
                <a:effectLst/>
                <a:latin typeface="Times New Roman" panose="02020603050405020304" pitchFamily="18" charset="0"/>
                <a:ea typeface="Times New Roman" panose="02020603050405020304" pitchFamily="18" charset="0"/>
              </a:rPr>
              <a:t>Critical realism holds that reality can be apprehended by tracing the origins of experience through to the level of events, and then to underlying structures and processes. Firm prediction in the social sciences has to be replaced by an approach centred on the identification, analysis and explanation of </a:t>
            </a:r>
            <a:r>
              <a:rPr lang="en-GB" sz="3200" dirty="0" err="1">
                <a:effectLst/>
                <a:latin typeface="Times New Roman" panose="02020603050405020304" pitchFamily="18" charset="0"/>
                <a:ea typeface="Times New Roman" panose="02020603050405020304" pitchFamily="18" charset="0"/>
              </a:rPr>
              <a:t>psychologlical</a:t>
            </a:r>
            <a:r>
              <a:rPr lang="en-GB" sz="3200" dirty="0">
                <a:effectLst/>
                <a:latin typeface="Times New Roman" panose="02020603050405020304" pitchFamily="18" charset="0"/>
                <a:ea typeface="Times New Roman" panose="02020603050405020304" pitchFamily="18" charset="0"/>
              </a:rPr>
              <a:t> and societal mechanisms and their causal tendencies</a:t>
            </a:r>
            <a:endParaRPr lang="en-GB" dirty="0"/>
          </a:p>
        </p:txBody>
      </p:sp>
    </p:spTree>
    <p:extLst>
      <p:ext uri="{BB962C8B-B14F-4D97-AF65-F5344CB8AC3E}">
        <p14:creationId xmlns:p14="http://schemas.microsoft.com/office/powerpoint/2010/main" val="13224912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Critical realism </a:t>
            </a:r>
            <a:br>
              <a:rPr lang="en-GB" dirty="0"/>
            </a:br>
            <a:r>
              <a:rPr lang="en-GB" dirty="0"/>
              <a:t>applied to (complex) “reality”</a:t>
            </a:r>
          </a:p>
        </p:txBody>
      </p:sp>
      <p:sp>
        <p:nvSpPr>
          <p:cNvPr id="3" name="Content Placeholder 2"/>
          <p:cNvSpPr>
            <a:spLocks noGrp="1"/>
          </p:cNvSpPr>
          <p:nvPr>
            <p:ph idx="1"/>
          </p:nvPr>
        </p:nvSpPr>
        <p:spPr>
          <a:xfrm>
            <a:off x="457200" y="1600200"/>
            <a:ext cx="8229600" cy="5036127"/>
          </a:xfrm>
        </p:spPr>
        <p:txBody>
          <a:bodyPr>
            <a:normAutofit fontScale="77500" lnSpcReduction="20000"/>
          </a:bodyPr>
          <a:lstStyle/>
          <a:p>
            <a:pPr marL="514350" indent="-514350">
              <a:buFont typeface="+mj-lt"/>
              <a:buAutoNum type="arabicPeriod"/>
            </a:pPr>
            <a:r>
              <a:rPr lang="en-GB" dirty="0"/>
              <a:t>simply describing components of reality as discrete entities is insufficient, because real structures and processes come about through the internal and external interactions between these components.</a:t>
            </a:r>
          </a:p>
          <a:p>
            <a:pPr marL="514350" indent="-514350">
              <a:buFont typeface="+mj-lt"/>
              <a:buAutoNum type="arabicPeriod"/>
            </a:pPr>
            <a:r>
              <a:rPr lang="en-GB" dirty="0"/>
              <a:t>reality is contingent. This means that any explanation is temporal in time and local in place. </a:t>
            </a:r>
          </a:p>
          <a:p>
            <a:pPr marL="514350" indent="-514350">
              <a:buFont typeface="+mj-lt"/>
              <a:buAutoNum type="arabicPeriod"/>
            </a:pPr>
            <a:r>
              <a:rPr lang="en-GB" dirty="0"/>
              <a:t>while reduction or compression (universalism) may be inevitable given the limits of human cognition and for practical research purposes, such a reduction or compression implies the loss of some of reality’s properties such that any explanation is reductionist.</a:t>
            </a:r>
          </a:p>
          <a:p>
            <a:pPr marL="514350" indent="-514350">
              <a:buFont typeface="+mj-lt"/>
              <a:buAutoNum type="arabicPeriod"/>
            </a:pPr>
            <a:r>
              <a:rPr lang="en-GB" dirty="0"/>
              <a:t>Probabilistic causality: We learn from past research and experience that given a certain configuration of conditions, some future states are more </a:t>
            </a:r>
            <a:r>
              <a:rPr lang="en-GB" u="sng" dirty="0"/>
              <a:t>probable</a:t>
            </a:r>
            <a:r>
              <a:rPr lang="en-GB" dirty="0"/>
              <a:t> than others.</a:t>
            </a:r>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p:txBody>
      </p:sp>
    </p:spTree>
    <p:extLst>
      <p:ext uri="{BB962C8B-B14F-4D97-AF65-F5344CB8AC3E}">
        <p14:creationId xmlns:p14="http://schemas.microsoft.com/office/powerpoint/2010/main" val="8934652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Hyper- complexity / super-diversity</a:t>
            </a:r>
          </a:p>
        </p:txBody>
      </p:sp>
      <p:pic>
        <p:nvPicPr>
          <p:cNvPr id="4" name="Content Placeholder 3"/>
          <p:cNvPicPr>
            <a:picLocks noGrp="1" noChangeAspect="1"/>
          </p:cNvPicPr>
          <p:nvPr>
            <p:ph idx="1"/>
          </p:nvPr>
        </p:nvPicPr>
        <p:blipFill>
          <a:blip r:embed="rId2"/>
          <a:stretch>
            <a:fillRect/>
          </a:stretch>
        </p:blipFill>
        <p:spPr>
          <a:xfrm>
            <a:off x="628651" y="2226469"/>
            <a:ext cx="7455035" cy="3263504"/>
          </a:xfrm>
        </p:spPr>
      </p:pic>
    </p:spTree>
    <p:extLst>
      <p:ext uri="{BB962C8B-B14F-4D97-AF65-F5344CB8AC3E}">
        <p14:creationId xmlns:p14="http://schemas.microsoft.com/office/powerpoint/2010/main" val="420142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E09E-59F4-4F49-8B61-8A701E851417}"/>
              </a:ext>
            </a:extLst>
          </p:cNvPr>
          <p:cNvSpPr>
            <a:spLocks noGrp="1"/>
          </p:cNvSpPr>
          <p:nvPr>
            <p:ph type="title"/>
          </p:nvPr>
        </p:nvSpPr>
        <p:spPr/>
        <p:txBody>
          <a:bodyPr/>
          <a:lstStyle/>
          <a:p>
            <a:r>
              <a:rPr lang="de-AT" dirty="0"/>
              <a:t>Post-</a:t>
            </a:r>
            <a:r>
              <a:rPr lang="de-AT" dirty="0" err="1"/>
              <a:t>factual</a:t>
            </a:r>
            <a:r>
              <a:rPr lang="de-AT" dirty="0"/>
              <a:t> </a:t>
            </a:r>
            <a:r>
              <a:rPr lang="de-AT" dirty="0" err="1"/>
              <a:t>world</a:t>
            </a:r>
            <a:endParaRPr lang="en-GB" dirty="0"/>
          </a:p>
        </p:txBody>
      </p:sp>
      <p:pic>
        <p:nvPicPr>
          <p:cNvPr id="4" name="Content Placeholder 3">
            <a:extLst>
              <a:ext uri="{FF2B5EF4-FFF2-40B4-BE49-F238E27FC236}">
                <a16:creationId xmlns:a16="http://schemas.microsoft.com/office/drawing/2014/main" id="{2E97765A-50EB-4B16-B3BF-DE9875FB53D9}"/>
              </a:ext>
            </a:extLst>
          </p:cNvPr>
          <p:cNvPicPr>
            <a:picLocks noGrp="1" noChangeAspect="1"/>
          </p:cNvPicPr>
          <p:nvPr>
            <p:ph idx="1"/>
          </p:nvPr>
        </p:nvPicPr>
        <p:blipFill>
          <a:blip r:embed="rId2"/>
          <a:stretch>
            <a:fillRect/>
          </a:stretch>
        </p:blipFill>
        <p:spPr>
          <a:xfrm>
            <a:off x="1761956" y="1755648"/>
            <a:ext cx="5730240" cy="4297680"/>
          </a:xfrm>
          <a:prstGeom prst="rect">
            <a:avLst/>
          </a:prstGeom>
        </p:spPr>
      </p:pic>
    </p:spTree>
    <p:extLst>
      <p:ext uri="{BB962C8B-B14F-4D97-AF65-F5344CB8AC3E}">
        <p14:creationId xmlns:p14="http://schemas.microsoft.com/office/powerpoint/2010/main" val="1888148199"/>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155F6533957E4DB6DE4C9233A2627D" ma:contentTypeVersion="13" ma:contentTypeDescription="Create a new document." ma:contentTypeScope="" ma:versionID="6961336921e431931740bb05725250ba">
  <xsd:schema xmlns:xsd="http://www.w3.org/2001/XMLSchema" xmlns:xs="http://www.w3.org/2001/XMLSchema" xmlns:p="http://schemas.microsoft.com/office/2006/metadata/properties" xmlns:ns3="c89994c1-4b93-4fa0-854d-5766c25d84a0" xmlns:ns4="0fe1f3e0-650a-4a78-921a-4926ce266b37" targetNamespace="http://schemas.microsoft.com/office/2006/metadata/properties" ma:root="true" ma:fieldsID="e0e6f10420100226317bd72a7b70eb78" ns3:_="" ns4:_="">
    <xsd:import namespace="c89994c1-4b93-4fa0-854d-5766c25d84a0"/>
    <xsd:import namespace="0fe1f3e0-650a-4a78-921a-4926ce266b3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9994c1-4b93-4fa0-854d-5766c25d84a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e1f3e0-650a-4a78-921a-4926ce266b3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7DF666-9AFD-484B-8AF2-3E5692AFCB72}">
  <ds:schemaRefs>
    <ds:schemaRef ds:uri="http://schemas.microsoft.com/sharepoint/v3/contenttype/forms"/>
  </ds:schemaRefs>
</ds:datastoreItem>
</file>

<file path=customXml/itemProps2.xml><?xml version="1.0" encoding="utf-8"?>
<ds:datastoreItem xmlns:ds="http://schemas.openxmlformats.org/officeDocument/2006/customXml" ds:itemID="{B673DFE8-6897-426C-831E-1E84274F0308}">
  <ds:schemaRefs>
    <ds:schemaRef ds:uri="0fe1f3e0-650a-4a78-921a-4926ce266b37"/>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 ds:uri="http://purl.org/dc/elements/1.1/"/>
    <ds:schemaRef ds:uri="http://purl.org/dc/dcmitype/"/>
    <ds:schemaRef ds:uri="c89994c1-4b93-4fa0-854d-5766c25d84a0"/>
    <ds:schemaRef ds:uri="http://schemas.microsoft.com/office/2006/metadata/properties"/>
  </ds:schemaRefs>
</ds:datastoreItem>
</file>

<file path=customXml/itemProps3.xml><?xml version="1.0" encoding="utf-8"?>
<ds:datastoreItem xmlns:ds="http://schemas.openxmlformats.org/officeDocument/2006/customXml" ds:itemID="{5E32247E-0A2E-485B-AE6E-21C440ED6F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9994c1-4b93-4fa0-854d-5766c25d84a0"/>
    <ds:schemaRef ds:uri="0fe1f3e0-650a-4a78-921a-4926ce266b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10710</TotalTime>
  <Words>6510</Words>
  <Application>Microsoft Office PowerPoint</Application>
  <PresentationFormat>On-screen Show (4:3)</PresentationFormat>
  <Paragraphs>400</Paragraphs>
  <Slides>85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85</vt:i4>
      </vt:variant>
    </vt:vector>
  </HeadingPairs>
  <TitlesOfParts>
    <vt:vector size="92" baseType="lpstr">
      <vt:lpstr>Arial</vt:lpstr>
      <vt:lpstr>Calibri</vt:lpstr>
      <vt:lpstr>Tahoma</vt:lpstr>
      <vt:lpstr>Times New Roman</vt:lpstr>
      <vt:lpstr>Verdana</vt:lpstr>
      <vt:lpstr>Wingdings</vt:lpstr>
      <vt:lpstr>Office-Design</vt:lpstr>
      <vt:lpstr>Epistemology for social professions </vt:lpstr>
      <vt:lpstr>Epistemology and research</vt:lpstr>
      <vt:lpstr>example</vt:lpstr>
      <vt:lpstr>Fundamental dilemma in research as in practice between:</vt:lpstr>
      <vt:lpstr>Some key concepts</vt:lpstr>
      <vt:lpstr>Reliability of research</vt:lpstr>
      <vt:lpstr>justification</vt:lpstr>
      <vt:lpstr>Facts and episteme (knowing)</vt:lpstr>
      <vt:lpstr>Post-factual world</vt:lpstr>
      <vt:lpstr>Do we live in a “post-factual world”?</vt:lpstr>
      <vt:lpstr>Importance of starting with a research question or hypothesis  (in research and in diagnosis):</vt:lpstr>
      <vt:lpstr>trustworthiness</vt:lpstr>
      <vt:lpstr>Historical considerations: “reality” for a European around 1600</vt:lpstr>
      <vt:lpstr>an English person of 1750</vt:lpstr>
      <vt:lpstr>What would make you believe that UFOs exist?</vt:lpstr>
      <vt:lpstr>PowerPoint Presentation</vt:lpstr>
      <vt:lpstr>What philosophical influences shaped our modern (sceptical) mind?</vt:lpstr>
      <vt:lpstr>The Scientific Revolution</vt:lpstr>
      <vt:lpstr>Galileo Galilei (1564-1642),  Law of gravity</vt:lpstr>
      <vt:lpstr>Conflict: evidence or dogma?</vt:lpstr>
      <vt:lpstr>triumph of objectivity: </vt:lpstr>
      <vt:lpstr>The Scientific Revolution</vt:lpstr>
      <vt:lpstr>Philosophical grounding of evidence: René Descartes (1596–1650) </vt:lpstr>
      <vt:lpstr>„Cogito ergo sum“</vt:lpstr>
      <vt:lpstr>Descartes emphasises Dualism: matter - mind</vt:lpstr>
      <vt:lpstr>Dualism 2: mind</vt:lpstr>
      <vt:lpstr>How to re-gain certainty? Relying on facts:  Francis Bacon (1561-1626) http://www.iep.utm.edu/bacon/ </vt:lpstr>
      <vt:lpstr>induction</vt:lpstr>
      <vt:lpstr>Inductive reasoning </vt:lpstr>
      <vt:lpstr>PowerPoint Presentation</vt:lpstr>
      <vt:lpstr>But how good are our senses? problem of sensory perception:  John Locke (1632 – 1704)</vt:lpstr>
      <vt:lpstr>Knowledge according to Locke</vt:lpstr>
      <vt:lpstr>Limits of experience – searching for „ideal solutions“ (G.W.Leibniz 1646-1716)</vt:lpstr>
      <vt:lpstr>Leibniz: Metaphysical idealism:  </vt:lpstr>
      <vt:lpstr>deduction</vt:lpstr>
      <vt:lpstr>Deductive reasoning </vt:lpstr>
      <vt:lpstr>The choice between induction and deduction expresses the polarity between empiricism – rationalism: </vt:lpstr>
      <vt:lpstr>empiricism – rationalism: </vt:lpstr>
      <vt:lpstr>PowerPoint Presentation</vt:lpstr>
      <vt:lpstr>PowerPoint Presentation</vt:lpstr>
      <vt:lpstr>how can we understand reality? –  what is the relationship between reality and understanding?</vt:lpstr>
      <vt:lpstr>This is the avenue to „enlightenment“, the road to the „victory“ of rationality</vt:lpstr>
      <vt:lpstr>Examples of Kantian „categories“  (they apply a priori to all objects that can be known)</vt:lpstr>
      <vt:lpstr>Categories are the products of  „critical judgement“ (critical reflection)</vt:lpstr>
      <vt:lpstr>Characteristics of the “enlightenment” movement (which still influence our present thinking)</vt:lpstr>
      <vt:lpstr>Friedrich Nietzsche: Scepticism</vt:lpstr>
      <vt:lpstr>Nihilist position</vt:lpstr>
      <vt:lpstr>Scientific realism</vt:lpstr>
      <vt:lpstr>History of science</vt:lpstr>
      <vt:lpstr>Empiricism vs Rationalism</vt:lpstr>
      <vt:lpstr>Hypothetico-deductive Method</vt:lpstr>
      <vt:lpstr>„historicism“ – does natural science represent ‚absolute truth‘ or is it context (history) dependent?</vt:lpstr>
      <vt:lpstr>Core Science and Normal Science </vt:lpstr>
      <vt:lpstr>PowerPoint Presentation</vt:lpstr>
      <vt:lpstr>Can knowing about society be scientific?</vt:lpstr>
      <vt:lpstr>Other disciplines that (may) require their own epistemology:</vt:lpstr>
      <vt:lpstr>Distinguishing features of  societal knowledge</vt:lpstr>
      <vt:lpstr>Understanding people’s ”meaning” is different from understanding “facts” – requires an epistemology of hermeneutics</vt:lpstr>
      <vt:lpstr>Early anti-cartesianism</vt:lpstr>
      <vt:lpstr>hermeneutics and modernity</vt:lpstr>
      <vt:lpstr>Are Geisteswissenschaften (history, literary criticism, theology, philosophy etc .) science?</vt:lpstr>
      <vt:lpstr>objectivity and subjectivity in hermeneutics</vt:lpstr>
      <vt:lpstr> Friedrich Daniel Ernst Schleiermacher (1768-1834) </vt:lpstr>
      <vt:lpstr>the ‘hermeneutic circle’</vt:lpstr>
      <vt:lpstr>Hermeneutic application in social work and social research</vt:lpstr>
      <vt:lpstr>particularity – universality  from a hermeneutic perspective</vt:lpstr>
      <vt:lpstr>example:  understanding human life as such (‘humanities’)</vt:lpstr>
      <vt:lpstr>example: ‘existence’ (ontology)</vt:lpstr>
      <vt:lpstr>interpretation</vt:lpstr>
      <vt:lpstr>the hermeneutic circle according to Heidegger </vt:lpstr>
      <vt:lpstr>Centrality of language (the “linguistic turn” of epistemology)</vt:lpstr>
      <vt:lpstr>PowerPoint Presentation</vt:lpstr>
      <vt:lpstr>Phenomenology  (in philosophy and sociology)</vt:lpstr>
      <vt:lpstr>phenomenological sociology</vt:lpstr>
      <vt:lpstr>Lebenswelt / lifeworld</vt:lpstr>
      <vt:lpstr>PowerPoint Presentation</vt:lpstr>
      <vt:lpstr>Where are we today in epistemology? Approaches to ‘social reality’</vt:lpstr>
      <vt:lpstr>Critique of modernism’s ‘metaphysical’ claims (as if the world could only be understood rationally):</vt:lpstr>
      <vt:lpstr>P. Feyerabend, “Against Method – Outline of an anarchist theory of knowledge” (1975)</vt:lpstr>
      <vt:lpstr>Glaser, B. G. &amp; Strauss, A. L. (1967) The discovery of grounded theory: strategies for qualitative research </vt:lpstr>
      <vt:lpstr>Social constructivism</vt:lpstr>
      <vt:lpstr>PowerPoint Presentation</vt:lpstr>
      <vt:lpstr>“Critical realism” (Bhaskar, 2008)  as compromise?</vt:lpstr>
      <vt:lpstr>Critical realism  applied to (complex) “reality”</vt:lpstr>
      <vt:lpstr>Hyper- complexity / super-diversity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Epistemology</dc:title>
  <dc:creator>WLorenz</dc:creator>
  <cp:lastModifiedBy>Walter Lorenz</cp:lastModifiedBy>
  <cp:revision>140</cp:revision>
  <dcterms:created xsi:type="dcterms:W3CDTF">2014-03-03T22:35:55Z</dcterms:created>
  <dcterms:modified xsi:type="dcterms:W3CDTF">2020-10-08T08:26:13Z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0x010100BE155F6533957E4DB6DE4C9233A2627D</vt:lpwstr>
  </property>
</Properties>
</file>