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6" r:id="rId13"/>
    <p:sldId id="270" r:id="rId14"/>
    <p:sldId id="271" r:id="rId15"/>
    <p:sldId id="267" r:id="rId16"/>
    <p:sldId id="26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17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1D057-1975-4F72-9DE6-E41F0BE208B3}" type="datetimeFigureOut">
              <a:rPr lang="cs-CZ" smtClean="0"/>
              <a:t>28.09.2024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9977C-4A40-43AD-8785-40AA3BEE3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86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1D057-1975-4F72-9DE6-E41F0BE208B3}" type="datetimeFigureOut">
              <a:rPr lang="cs-CZ" smtClean="0"/>
              <a:t>28.09.2024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9977C-4A40-43AD-8785-40AA3BEE3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095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1D057-1975-4F72-9DE6-E41F0BE208B3}" type="datetimeFigureOut">
              <a:rPr lang="cs-CZ" smtClean="0"/>
              <a:t>28.09.2024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9977C-4A40-43AD-8785-40AA3BEE3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65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1D057-1975-4F72-9DE6-E41F0BE208B3}" type="datetimeFigureOut">
              <a:rPr lang="cs-CZ" smtClean="0"/>
              <a:t>28.09.2024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9977C-4A40-43AD-8785-40AA3BEE3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712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1D057-1975-4F72-9DE6-E41F0BE208B3}" type="datetimeFigureOut">
              <a:rPr lang="cs-CZ" smtClean="0"/>
              <a:t>28.09.2024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9977C-4A40-43AD-8785-40AA3BEE3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177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1D057-1975-4F72-9DE6-E41F0BE208B3}" type="datetimeFigureOut">
              <a:rPr lang="cs-CZ" smtClean="0"/>
              <a:t>28.09.2024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9977C-4A40-43AD-8785-40AA3BEE3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834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1D057-1975-4F72-9DE6-E41F0BE208B3}" type="datetimeFigureOut">
              <a:rPr lang="cs-CZ" smtClean="0"/>
              <a:t>28.09.2024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9977C-4A40-43AD-8785-40AA3BEE3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7094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1D057-1975-4F72-9DE6-E41F0BE208B3}" type="datetimeFigureOut">
              <a:rPr lang="cs-CZ" smtClean="0"/>
              <a:t>28.09.2024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9977C-4A40-43AD-8785-40AA3BEE3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061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1D057-1975-4F72-9DE6-E41F0BE208B3}" type="datetimeFigureOut">
              <a:rPr lang="cs-CZ" smtClean="0"/>
              <a:t>28.09.2024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9977C-4A40-43AD-8785-40AA3BEE3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400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1D057-1975-4F72-9DE6-E41F0BE208B3}" type="datetimeFigureOut">
              <a:rPr lang="cs-CZ" smtClean="0"/>
              <a:t>28.09.2024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9977C-4A40-43AD-8785-40AA3BEE3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806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1D057-1975-4F72-9DE6-E41F0BE208B3}" type="datetimeFigureOut">
              <a:rPr lang="cs-CZ" smtClean="0"/>
              <a:t>28.09.2024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9977C-4A40-43AD-8785-40AA3BEE3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13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1D057-1975-4F72-9DE6-E41F0BE208B3}" type="datetimeFigureOut">
              <a:rPr lang="cs-CZ" smtClean="0"/>
              <a:t>28.09.2024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9977C-4A40-43AD-8785-40AA3BEE3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341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60649"/>
            <a:ext cx="8712968" cy="1152127"/>
          </a:xfrm>
        </p:spPr>
        <p:txBody>
          <a:bodyPr>
            <a:normAutofit/>
          </a:bodyPr>
          <a:lstStyle/>
          <a:p>
            <a:r>
              <a:rPr lang="cs-CZ" sz="3200" dirty="0"/>
              <a:t>Základní problémy studia starších českých dějin 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3001888"/>
          </a:xfrm>
        </p:spPr>
        <p:txBody>
          <a:bodyPr/>
          <a:lstStyle/>
          <a:p>
            <a:r>
              <a:rPr lang="cs-CZ" b="1" u="dbl" dirty="0">
                <a:solidFill>
                  <a:schemeClr val="tx1"/>
                </a:solidFill>
              </a:rPr>
              <a:t>STŘEDOVĚK – definice, periodizace, </a:t>
            </a:r>
            <a:r>
              <a:rPr lang="cs-CZ" b="1" u="dbl" dirty="0" err="1">
                <a:solidFill>
                  <a:schemeClr val="tx1"/>
                </a:solidFill>
              </a:rPr>
              <a:t>medievistika</a:t>
            </a:r>
            <a:r>
              <a:rPr lang="cs-CZ" b="1" u="dbl" dirty="0">
                <a:solidFill>
                  <a:schemeClr val="tx1"/>
                </a:solidFill>
              </a:rPr>
              <a:t> a základní pojmy</a:t>
            </a:r>
          </a:p>
          <a:p>
            <a:endParaRPr lang="cs-CZ" b="1" u="dbl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Blanka </a:t>
            </a:r>
            <a:r>
              <a:rPr lang="cs-CZ" b="1" dirty="0" err="1">
                <a:solidFill>
                  <a:schemeClr val="tx1"/>
                </a:solidFill>
              </a:rPr>
              <a:t>Zilynská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591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u="sng" dirty="0"/>
              <a:t>Kulturní okruhy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4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i="1" u="sng" dirty="0"/>
              <a:t>Tři kulturní okruhy</a:t>
            </a:r>
            <a:r>
              <a:rPr lang="cs-CZ" dirty="0"/>
              <a:t> evropské středověké civilizace: vyvíjejí se odděleně, ale tvoří jednu epochu se společnými základními charakteristikami:</a:t>
            </a:r>
          </a:p>
          <a:p>
            <a:pPr lvl="0"/>
            <a:r>
              <a:rPr lang="cs-CZ" i="1" dirty="0"/>
              <a:t>západní latinský kulturní okruh:</a:t>
            </a:r>
            <a:r>
              <a:rPr lang="cs-CZ" dirty="0"/>
              <a:t> románské, germánské, západoslovanské národy (společným jazykem vzdělanců latina). </a:t>
            </a:r>
          </a:p>
          <a:p>
            <a:pPr lvl="0"/>
            <a:r>
              <a:rPr lang="cs-CZ" i="1" dirty="0"/>
              <a:t>východní řecko-ortodoxní (byzantsko-slovanský) kulturní okruh:</a:t>
            </a:r>
            <a:r>
              <a:rPr lang="cs-CZ" dirty="0"/>
              <a:t> národy jihovýchodní a východní Evropy a Malé Asie (centrem Byzanc), jazykem byla staroslověnština nebo řečtina.</a:t>
            </a:r>
          </a:p>
          <a:p>
            <a:pPr lvl="0"/>
            <a:r>
              <a:rPr lang="cs-CZ" i="1" dirty="0"/>
              <a:t>arabský (islámský) kulturní okruh:</a:t>
            </a:r>
            <a:r>
              <a:rPr lang="cs-CZ" dirty="0"/>
              <a:t> Přední východ, Arabský poloostrov, severní Afrika, část Pyrenejského poloostrova. Jazykem byla arabština.</a:t>
            </a:r>
          </a:p>
          <a:p>
            <a:pPr marL="0" lvl="0" indent="0">
              <a:buNone/>
            </a:pPr>
            <a:r>
              <a:rPr lang="cs-CZ" dirty="0"/>
              <a:t>Všemi okruhy prostupuje </a:t>
            </a:r>
            <a:r>
              <a:rPr lang="cs-CZ" i="1" dirty="0"/>
              <a:t>komunita židovská</a:t>
            </a:r>
            <a:r>
              <a:rPr lang="cs-CZ" dirty="0"/>
              <a:t> – všemi odmítaná a zároveň využívaná.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8385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Charakteristiky středověku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688632"/>
          </a:xfrm>
        </p:spPr>
        <p:txBody>
          <a:bodyPr>
            <a:normAutofit/>
          </a:bodyPr>
          <a:lstStyle/>
          <a:p>
            <a:r>
              <a:rPr lang="cs-CZ" sz="2000" dirty="0"/>
              <a:t>Pavel </a:t>
            </a:r>
            <a:r>
              <a:rPr lang="cs-CZ" sz="2000" dirty="0" err="1"/>
              <a:t>Spunar</a:t>
            </a:r>
            <a:r>
              <a:rPr lang="cs-CZ" sz="2000" dirty="0"/>
              <a:t>, Kultura českého středověku, s. 12</a:t>
            </a:r>
          </a:p>
          <a:p>
            <a:r>
              <a:rPr lang="cs-CZ" sz="2000" dirty="0"/>
              <a:t>J. </a:t>
            </a:r>
            <a:r>
              <a:rPr lang="cs-CZ" sz="2000" dirty="0" err="1"/>
              <a:t>Le</a:t>
            </a:r>
            <a:r>
              <a:rPr lang="cs-CZ" sz="2000" dirty="0"/>
              <a:t> </a:t>
            </a:r>
            <a:r>
              <a:rPr lang="cs-CZ" sz="2000" dirty="0" err="1"/>
              <a:t>Goff</a:t>
            </a:r>
            <a:r>
              <a:rPr lang="cs-CZ" sz="2000" dirty="0"/>
              <a:t>, Hledání středověku, od s. 20</a:t>
            </a:r>
          </a:p>
          <a:p>
            <a:r>
              <a:rPr lang="cs-CZ" sz="2000" dirty="0"/>
              <a:t>Martin </a:t>
            </a:r>
            <a:r>
              <a:rPr lang="cs-CZ" sz="2000" dirty="0" err="1"/>
              <a:t>Nodl</a:t>
            </a:r>
            <a:r>
              <a:rPr lang="cs-CZ" sz="2000" dirty="0"/>
              <a:t>, Středověk v nás, Praha 2015</a:t>
            </a:r>
          </a:p>
          <a:p>
            <a:pPr marL="0" indent="0">
              <a:buNone/>
            </a:pPr>
            <a:r>
              <a:rPr lang="cs-CZ" sz="2800" dirty="0"/>
              <a:t>* </a:t>
            </a:r>
            <a:r>
              <a:rPr lang="cs-CZ" sz="2800" u="sng" dirty="0"/>
              <a:t>teze „temný středověk“</a:t>
            </a:r>
            <a:r>
              <a:rPr lang="cs-CZ" sz="2800" dirty="0"/>
              <a:t> – barbarský, hrubý, nebo druhé klišé – středověk „jasný“, zidealizovaný romantismem, ale i dnes: aktuální „</a:t>
            </a:r>
            <a:r>
              <a:rPr lang="cs-CZ" sz="2800" b="1" dirty="0"/>
              <a:t>medievalismus</a:t>
            </a:r>
            <a:r>
              <a:rPr lang="cs-CZ" sz="2800" dirty="0"/>
              <a:t>“</a:t>
            </a:r>
          </a:p>
          <a:p>
            <a:pPr marL="0" indent="0">
              <a:buNone/>
            </a:pPr>
            <a:r>
              <a:rPr lang="cs-CZ" sz="2800" dirty="0"/>
              <a:t>* </a:t>
            </a:r>
            <a:r>
              <a:rPr lang="cs-CZ" sz="2800" u="sng" dirty="0"/>
              <a:t>specifika středověku</a:t>
            </a:r>
            <a:r>
              <a:rPr lang="cs-CZ" sz="2800" dirty="0"/>
              <a:t>, některá ztěžují přístup k němu:</a:t>
            </a:r>
          </a:p>
          <a:p>
            <a:pPr marL="0" indent="0">
              <a:buNone/>
            </a:pPr>
            <a:r>
              <a:rPr lang="cs-CZ" sz="2800" dirty="0"/>
              <a:t>§ </a:t>
            </a:r>
            <a:r>
              <a:rPr lang="cs-CZ" sz="2800" u="sng" dirty="0"/>
              <a:t>(ne)gramotnost</a:t>
            </a:r>
          </a:p>
          <a:p>
            <a:pPr marL="0" indent="0">
              <a:buNone/>
            </a:pPr>
            <a:r>
              <a:rPr lang="cs-CZ" sz="2800" dirty="0"/>
              <a:t>§ </a:t>
            </a:r>
            <a:r>
              <a:rPr lang="cs-CZ" sz="2800" u="sng" dirty="0"/>
              <a:t>křesťanství</a:t>
            </a:r>
            <a:r>
              <a:rPr lang="cs-CZ" sz="2800" dirty="0"/>
              <a:t> klíčem k chápání světa</a:t>
            </a:r>
          </a:p>
          <a:p>
            <a:pPr marL="0" indent="0">
              <a:buNone/>
            </a:pPr>
            <a:r>
              <a:rPr lang="cs-CZ" sz="2800" dirty="0"/>
              <a:t>§ </a:t>
            </a:r>
            <a:r>
              <a:rPr lang="cs-CZ" sz="2800" u="sng" dirty="0"/>
              <a:t>vizualita</a:t>
            </a:r>
            <a:r>
              <a:rPr lang="cs-CZ" sz="2800" dirty="0"/>
              <a:t>: inscenování</a:t>
            </a:r>
          </a:p>
          <a:p>
            <a:pPr marL="0" indent="0">
              <a:buNone/>
            </a:pPr>
            <a:r>
              <a:rPr lang="cs-CZ" sz="2800" dirty="0"/>
              <a:t>§ </a:t>
            </a:r>
            <a:r>
              <a:rPr lang="cs-CZ" sz="2800" u="sng" dirty="0"/>
              <a:t>trojí lid</a:t>
            </a:r>
            <a:r>
              <a:rPr lang="cs-CZ" sz="2800" dirty="0"/>
              <a:t>: formulace </a:t>
            </a:r>
            <a:r>
              <a:rPr lang="cs-CZ" sz="2800" b="1" i="1" dirty="0" err="1"/>
              <a:t>Adalberon</a:t>
            </a:r>
            <a:r>
              <a:rPr lang="cs-CZ" sz="2800" b="1" i="1" dirty="0"/>
              <a:t> z </a:t>
            </a:r>
            <a:r>
              <a:rPr lang="cs-CZ" sz="2800" b="1" i="1" dirty="0" err="1"/>
              <a:t>Laonu</a:t>
            </a:r>
            <a:r>
              <a:rPr lang="cs-CZ" sz="2800" dirty="0"/>
              <a:t>, 11. st.</a:t>
            </a:r>
          </a:p>
          <a:p>
            <a:pPr marL="0" indent="0">
              <a:buNone/>
            </a:pPr>
            <a:r>
              <a:rPr lang="cs-CZ" sz="2800" dirty="0"/>
              <a:t>§ další </a:t>
            </a:r>
            <a:r>
              <a:rPr lang="cs-CZ" sz="2800" u="sng" dirty="0"/>
              <a:t>rozdíly</a:t>
            </a:r>
            <a:r>
              <a:rPr lang="cs-CZ" sz="2800" dirty="0"/>
              <a:t>: právo; pohled zpět; měření času; tajemno…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7841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u="sng" dirty="0"/>
              <a:t>Prameny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600" dirty="0"/>
              <a:t>Středověk: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„bodová“ sdělení – oddělená fakta („zmínky mají charakter hádanky“); </a:t>
            </a:r>
            <a:r>
              <a:rPr lang="cs-CZ" sz="3600" dirty="0" err="1"/>
              <a:t>předstatistické</a:t>
            </a:r>
            <a:r>
              <a:rPr lang="cs-CZ" sz="3600" dirty="0"/>
              <a:t> období („</a:t>
            </a:r>
            <a:r>
              <a:rPr lang="cs-CZ" sz="3600" dirty="0" err="1"/>
              <a:t>premobilové</a:t>
            </a:r>
            <a:r>
              <a:rPr lang="cs-CZ" sz="3600" dirty="0"/>
              <a:t>“ období = další výrazný </a:t>
            </a:r>
            <a:r>
              <a:rPr lang="cs-CZ" sz="3600" dirty="0" err="1"/>
              <a:t>periodiz</a:t>
            </a:r>
            <a:r>
              <a:rPr lang="cs-CZ" sz="3600" dirty="0"/>
              <a:t>. mezník)</a:t>
            </a:r>
          </a:p>
          <a:p>
            <a:r>
              <a:rPr lang="cs-CZ" sz="3600" dirty="0"/>
              <a:t>pro </a:t>
            </a:r>
            <a:r>
              <a:rPr lang="cs-CZ" sz="3600" dirty="0" err="1"/>
              <a:t>dneš</a:t>
            </a:r>
            <a:r>
              <a:rPr lang="cs-CZ" sz="3600" dirty="0"/>
              <a:t>. člověka velmi vzdálené „kódování“: důraz na znakový význam věcí a gest</a:t>
            </a:r>
          </a:p>
          <a:p>
            <a:r>
              <a:rPr lang="cs-CZ" sz="3600" dirty="0"/>
              <a:t>jazyk (latina nebo stará podoba míst. jazyka) a paleografie</a:t>
            </a:r>
          </a:p>
          <a:p>
            <a:r>
              <a:rPr lang="cs-CZ" sz="3600" dirty="0"/>
              <a:t>listina – úřední kniha – (akta) – narativní prameny (historiografie bližší beletrii než odbornému textu). Škála kronik a </a:t>
            </a:r>
            <a:r>
              <a:rPr lang="cs-CZ" sz="3600" dirty="0" err="1"/>
              <a:t>dalš</a:t>
            </a:r>
            <a:r>
              <a:rPr lang="cs-CZ" sz="3600" dirty="0"/>
              <a:t>. </a:t>
            </a:r>
            <a:r>
              <a:rPr lang="cs-CZ" sz="3600" dirty="0" err="1"/>
              <a:t>narativ</a:t>
            </a:r>
            <a:r>
              <a:rPr lang="cs-CZ" sz="3600" dirty="0"/>
              <a:t>. </a:t>
            </a:r>
            <a:r>
              <a:rPr lang="cs-CZ" sz="3600" dirty="0" err="1"/>
              <a:t>pram</a:t>
            </a:r>
            <a:r>
              <a:rPr lang="cs-CZ" sz="3600" dirty="0"/>
              <a:t>. pro ZE je nesrovnatelná s čes. poměry.</a:t>
            </a:r>
            <a:r>
              <a:rPr lang="cs-CZ" sz="3600" dirty="0">
                <a:effectLst/>
              </a:rPr>
              <a:t> </a:t>
            </a:r>
            <a:r>
              <a:rPr lang="cs-CZ" sz="3600" dirty="0"/>
              <a:t>Jaroslav Malina, Kruh prstenu, web, s. 21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H.-W. </a:t>
            </a:r>
            <a:r>
              <a:rPr lang="cs-CZ" dirty="0" err="1"/>
              <a:t>Goetz</a:t>
            </a:r>
            <a:r>
              <a:rPr lang="cs-CZ" dirty="0"/>
              <a:t>, </a:t>
            </a:r>
            <a:r>
              <a:rPr lang="cs-CZ" dirty="0" err="1"/>
              <a:t>Proseminar</a:t>
            </a:r>
            <a:r>
              <a:rPr lang="cs-CZ" dirty="0"/>
              <a:t> </a:t>
            </a:r>
            <a:r>
              <a:rPr lang="cs-CZ" dirty="0" err="1"/>
              <a:t>Geschichte</a:t>
            </a:r>
            <a:r>
              <a:rPr lang="cs-CZ" dirty="0"/>
              <a:t>: MA, s. 124–152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8071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u="sng" dirty="0"/>
              <a:t>Znaky nastupujícího novověku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0060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provázání českých a evropských trendů</a:t>
            </a:r>
          </a:p>
          <a:p>
            <a:r>
              <a:rPr lang="cs-CZ" dirty="0"/>
              <a:t>renesance a humanismus</a:t>
            </a:r>
          </a:p>
          <a:p>
            <a:r>
              <a:rPr lang="cs-CZ" dirty="0"/>
              <a:t>velké války (30-letá, sedmiletá) – globální charakter</a:t>
            </a:r>
          </a:p>
          <a:p>
            <a:r>
              <a:rPr lang="cs-CZ" dirty="0"/>
              <a:t>knihtisk – zvyšování gramotnosti</a:t>
            </a:r>
          </a:p>
          <a:p>
            <a:r>
              <a:rPr lang="cs-CZ" dirty="0"/>
              <a:t>reformace a konfesní rozdělení (rozpad jednotného konceptu křesťanství)</a:t>
            </a:r>
          </a:p>
          <a:p>
            <a:r>
              <a:rPr lang="cs-CZ" dirty="0"/>
              <a:t>v další fázi konfesní otázky se uchylují do soukromé sféry</a:t>
            </a:r>
          </a:p>
          <a:p>
            <a:r>
              <a:rPr lang="cs-CZ" dirty="0"/>
              <a:t>osmanský element již trvale přítomný, blízký</a:t>
            </a:r>
          </a:p>
          <a:p>
            <a:r>
              <a:rPr lang="cs-CZ" dirty="0"/>
              <a:t>vytváření veřejného mínění, pluralita pravd, změna mentality, tolerance</a:t>
            </a:r>
          </a:p>
          <a:p>
            <a:r>
              <a:rPr lang="cs-CZ" dirty="0"/>
              <a:t>osvícenství</a:t>
            </a:r>
          </a:p>
          <a:p>
            <a:r>
              <a:rPr lang="cs-CZ" dirty="0"/>
              <a:t>nástup průmyslové revoluce</a:t>
            </a:r>
          </a:p>
          <a:p>
            <a:r>
              <a:rPr lang="cs-CZ" dirty="0"/>
              <a:t>vznik občanské společnosti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707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Prameny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Raný novověk: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nastupují nové druhy, které dosud vedeny nebyly (nebo se nedochovaly), např.:</a:t>
            </a:r>
          </a:p>
          <a:p>
            <a:r>
              <a:rPr lang="cs-CZ" dirty="0"/>
              <a:t>pozemkové knihy</a:t>
            </a:r>
          </a:p>
          <a:p>
            <a:r>
              <a:rPr lang="cs-CZ" dirty="0"/>
              <a:t>matriky</a:t>
            </a:r>
          </a:p>
          <a:p>
            <a:r>
              <a:rPr lang="cs-CZ" dirty="0"/>
              <a:t>ego-dokumenty</a:t>
            </a:r>
          </a:p>
          <a:p>
            <a:r>
              <a:rPr lang="cs-CZ" dirty="0"/>
              <a:t>proměna historiografické produkce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Přibližuje se nám jejich jazyk, myšlení, „hustší“ pokrytí faktografií, možnost statistického vyhodnocení…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5579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Metodologie – vlastní nebo </a:t>
            </a:r>
            <a:br>
              <a:rPr lang="cs-CZ" b="1" dirty="0"/>
            </a:br>
            <a:r>
              <a:rPr lang="cs-CZ" b="1" dirty="0"/>
              <a:t>sdílená s ostatními obory?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800" u="sng" dirty="0"/>
          </a:p>
          <a:p>
            <a:pPr marL="0" indent="0">
              <a:buNone/>
            </a:pPr>
            <a:r>
              <a:rPr lang="cs-CZ" sz="2800" u="sng" dirty="0" err="1"/>
              <a:t>Medievistika</a:t>
            </a:r>
            <a:r>
              <a:rPr lang="cs-CZ" sz="2800" dirty="0"/>
              <a:t>…</a:t>
            </a:r>
          </a:p>
          <a:p>
            <a:pPr marL="0" indent="0">
              <a:buNone/>
            </a:pPr>
            <a:r>
              <a:rPr lang="cs-CZ" sz="2800" dirty="0"/>
              <a:t>… </a:t>
            </a:r>
            <a:r>
              <a:rPr lang="cs-CZ" sz="2800" u="sng" dirty="0"/>
              <a:t>sdílí</a:t>
            </a:r>
            <a:r>
              <a:rPr lang="cs-CZ" sz="2800" dirty="0"/>
              <a:t> mnohé s ostatními periodami a oblastmi historického bádání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… posloužila k </a:t>
            </a:r>
            <a:r>
              <a:rPr lang="cs-CZ" sz="2800" u="sng" dirty="0"/>
              <a:t>novým metodologickým výbojům</a:t>
            </a:r>
          </a:p>
          <a:p>
            <a:pPr marL="0" indent="0">
              <a:buNone/>
            </a:pPr>
            <a:endParaRPr lang="cs-CZ" sz="2800" u="sng" dirty="0"/>
          </a:p>
          <a:p>
            <a:pPr marL="0" indent="0">
              <a:buNone/>
            </a:pPr>
            <a:r>
              <a:rPr lang="cs-CZ" sz="2800" dirty="0"/>
              <a:t>… jsou i </a:t>
            </a:r>
            <a:r>
              <a:rPr lang="cs-CZ" sz="2800" u="sng" dirty="0"/>
              <a:t>problémy uplatnit některé metodologické postupy</a:t>
            </a:r>
            <a:r>
              <a:rPr lang="cs-CZ" sz="2800" dirty="0"/>
              <a:t> na středověkém materiálu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9357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562074"/>
          </a:xfrm>
        </p:spPr>
        <p:txBody>
          <a:bodyPr>
            <a:normAutofit fontScale="90000"/>
          </a:bodyPr>
          <a:lstStyle/>
          <a:p>
            <a:pPr algn="l"/>
            <a:r>
              <a:rPr lang="cs-CZ" sz="3200" dirty="0"/>
              <a:t>Bibliografie: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61662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Adamska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Anna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Paweł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Kras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Kultura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pisma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średniowieczu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Znane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problemy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nowe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metody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Lublin 2013 	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Colloquia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Mediaevalia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Lublinensia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II)</a:t>
            </a:r>
          </a:p>
          <a:p>
            <a:pPr marL="0" indent="0">
              <a:buNone/>
            </a:pPr>
            <a:r>
              <a:rPr lang="cs-CZ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Bartlová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Milena,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Skutečná přítomnost: středověký obraz mezi ikonou a virtuální realitou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2012</a:t>
            </a:r>
          </a:p>
          <a:p>
            <a:pPr marL="0" indent="0">
              <a:buNone/>
            </a:pPr>
            <a:r>
              <a:rPr lang="cs-CZ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Cantor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 F.: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Inventing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Middle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New York 1991</a:t>
            </a:r>
          </a:p>
          <a:p>
            <a:pPr marL="0" indent="0">
              <a:buNone/>
            </a:pPr>
            <a:r>
              <a:rPr lang="cs-CZ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Čechura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Jaroslav,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Krize pozdního středověku – mýtus 20. století?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in: Středověký kaleidoskop pro muže s hůlkou, Praha 	2016, s. 34–45</a:t>
            </a:r>
            <a:r>
              <a:rPr lang="cs-CZ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Jaroslav,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Ministerialita. Fenomén středověku?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Historica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Olomucensia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38, 2010 (Sborník prací historických 26), UPO 	2010, s. 9–19</a:t>
            </a:r>
          </a:p>
          <a:p>
            <a:pPr marL="0" indent="0">
              <a:buNone/>
            </a:pPr>
            <a:r>
              <a:rPr lang="cs-CZ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Goetz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Hans-Werner,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Proseminar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Geschichte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Mittelalter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Stuttgart 2000</a:t>
            </a:r>
            <a:r>
              <a:rPr lang="cs-C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Gurevič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Aron J.: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Kategorie středověké kultury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1978</a:t>
            </a:r>
          </a:p>
          <a:p>
            <a:pPr marL="0" indent="0">
              <a:buNone/>
            </a:pPr>
            <a:r>
              <a:rPr lang="sk-SK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Hudáček</a:t>
            </a:r>
            <a:r>
              <a:rPr lang="sk-SK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Pavol,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Kráľovstvo, monarchia alebo štát? (K otázke používania konceptu štátu v ranom stredoveku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a-Lat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Forum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la-Lat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Historiae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2, 2014, s. 1-44</a:t>
            </a:r>
          </a:p>
          <a:p>
            <a:pPr marL="0" indent="0">
              <a:buNone/>
            </a:pPr>
            <a:r>
              <a:rPr lang="cs-CZ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</a:t>
            </a:r>
            <a:r>
              <a:rPr lang="cs-CZ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Libor,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Hereditas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výsluha,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kastelánie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Několik poznámek k terminologii a metodologii současné historiografie 	přemyslovského období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ČMatMor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128/2, 2009, s. 461–472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GOFF, Jacques: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hranicích dějinných období: na příkladu středověku a renesance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2014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GOFF, Jacques – SCHMITT, Jean-Claude: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Encyklopedie středověku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2002 (kapitola Středověk, s. 741–753)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GOFF, Jacques: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Kultura středověké Evropy, Praha 1991, 2005</a:t>
            </a:r>
            <a:r>
              <a:rPr lang="cs-CZ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(slovník!)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GOFF, Jacques a kol.: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Středověký člověk a jeho svět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2003</a:t>
            </a:r>
            <a:r>
              <a:rPr lang="cs-CZ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GOFF, Jacques: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Hledání středověku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2005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GOFF, Jacques: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Středověká imaginace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pozn. M.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Nodl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epilog F. Šmahel, Praha 1998</a:t>
            </a:r>
          </a:p>
          <a:p>
            <a:pPr marL="0" indent="0">
              <a:buNone/>
            </a:pPr>
            <a:r>
              <a:rPr lang="cs-CZ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Nodl</a:t>
            </a:r>
            <a:r>
              <a:rPr lang="cs-CZ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Martin,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Středověk v nás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2015</a:t>
            </a:r>
          </a:p>
          <a:p>
            <a:pPr marL="0" indent="0">
              <a:buNone/>
            </a:pPr>
            <a:r>
              <a:rPr lang="cs-CZ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Nodl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Martin – </a:t>
            </a:r>
            <a:r>
              <a:rPr lang="cs-CZ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Sommer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Petr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Jeden den ve středověku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2014</a:t>
            </a:r>
          </a:p>
          <a:p>
            <a:pPr marL="0" indent="0">
              <a:buNone/>
            </a:pPr>
            <a:r>
              <a:rPr lang="cs-CZ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Pacaut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Marcel: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Guide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l'Étudiant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Histoire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mediévale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Paris 1968</a:t>
            </a:r>
          </a:p>
          <a:p>
            <a:pPr marL="0" indent="0">
              <a:buNone/>
            </a:pPr>
            <a:r>
              <a:rPr lang="cs-CZ" i="1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Seibt</a:t>
            </a:r>
            <a:r>
              <a:rPr lang="cs-CZ" i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Ferdinand, Lesk a bída středověku, Praha 2000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SPUNAR, Pavel a kol., Kultura středověku, 2. pozměněné a doplněné vyd., Praha 1995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SPUNAR, Pavel, Kultura českého středověku, Praha 1985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Zelenka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Jan,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Beneficium et feudum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2016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9907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Co je středověk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u="sng" dirty="0"/>
              <a:t>Definice: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období vymezené uměle, nejednoznačně (umělý výtvor, konstrukt a mýtus); </a:t>
            </a:r>
          </a:p>
          <a:p>
            <a:pPr marL="0" indent="0">
              <a:buNone/>
            </a:pPr>
            <a:r>
              <a:rPr lang="cs-CZ" dirty="0"/>
              <a:t>pojmenování – navozuje umístění mezi 2 jinými věky; původně pejorativní nádech, přežívá částečně dosud.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 </a:t>
            </a:r>
          </a:p>
          <a:p>
            <a:pPr marL="0" indent="0">
              <a:buNone/>
            </a:pPr>
            <a:r>
              <a:rPr lang="cs-CZ" sz="2800" dirty="0"/>
              <a:t>Christian </a:t>
            </a:r>
            <a:r>
              <a:rPr lang="cs-CZ" sz="2800" dirty="0" err="1"/>
              <a:t>Amalvi</a:t>
            </a:r>
            <a:r>
              <a:rPr lang="cs-CZ" sz="2800" dirty="0"/>
              <a:t>, Středověk, in: J. </a:t>
            </a:r>
            <a:r>
              <a:rPr lang="cs-CZ" sz="2800" dirty="0" err="1"/>
              <a:t>Le</a:t>
            </a:r>
            <a:r>
              <a:rPr lang="cs-CZ" sz="2800" dirty="0"/>
              <a:t> </a:t>
            </a:r>
            <a:r>
              <a:rPr lang="cs-CZ" sz="2800" dirty="0" err="1"/>
              <a:t>Goff</a:t>
            </a:r>
            <a:r>
              <a:rPr lang="cs-CZ" sz="2800" dirty="0"/>
              <a:t> – J.-C. </a:t>
            </a:r>
            <a:r>
              <a:rPr lang="cs-CZ" sz="2800" dirty="0" err="1"/>
              <a:t>Schmitt</a:t>
            </a:r>
            <a:r>
              <a:rPr lang="cs-CZ" sz="2800" dirty="0"/>
              <a:t>, Encyklopedie středověku, Paris 1999, </a:t>
            </a:r>
            <a:r>
              <a:rPr lang="cs-CZ" sz="2800" dirty="0" err="1"/>
              <a:t>překl</a:t>
            </a:r>
            <a:r>
              <a:rPr lang="cs-CZ" sz="2800" dirty="0"/>
              <a:t>. 2002, s. 741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4719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u="sng" dirty="0"/>
              <a:t>Vznik pojmu </a:t>
            </a:r>
            <a:r>
              <a:rPr lang="cs-CZ" dirty="0"/>
              <a:t>(1)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…určitě v prostředí italských humanistů, ale „kdo byl první“ tvrdí autoři různě:</a:t>
            </a:r>
          </a:p>
          <a:p>
            <a:r>
              <a:rPr lang="cs-CZ" dirty="0"/>
              <a:t>Odlišení doby </a:t>
            </a:r>
            <a:r>
              <a:rPr lang="cs-CZ" i="1" dirty="0" err="1"/>
              <a:t>gotské</a:t>
            </a:r>
            <a:r>
              <a:rPr lang="cs-CZ" i="1" dirty="0"/>
              <a:t> – gotické</a:t>
            </a:r>
            <a:r>
              <a:rPr lang="cs-CZ" dirty="0"/>
              <a:t> (po vniknutí </a:t>
            </a:r>
            <a:r>
              <a:rPr lang="cs-CZ" dirty="0" err="1"/>
              <a:t>germ</a:t>
            </a:r>
            <a:r>
              <a:rPr lang="cs-CZ" dirty="0"/>
              <a:t>. kmenů) od antiky přičítáno historikovi jménem </a:t>
            </a:r>
            <a:r>
              <a:rPr lang="cs-CZ" b="1" dirty="0" err="1"/>
              <a:t>Flavio</a:t>
            </a:r>
            <a:r>
              <a:rPr lang="cs-CZ" b="1" dirty="0"/>
              <a:t> </a:t>
            </a:r>
            <a:r>
              <a:rPr lang="cs-CZ" b="1" dirty="0" err="1"/>
              <a:t>Biondo</a:t>
            </a:r>
            <a:r>
              <a:rPr lang="cs-CZ" dirty="0"/>
              <a:t> (1388–1463) – psal o </a:t>
            </a:r>
            <a:r>
              <a:rPr lang="cs-CZ" dirty="0" err="1"/>
              <a:t>topogr</a:t>
            </a:r>
            <a:r>
              <a:rPr lang="cs-CZ" dirty="0"/>
              <a:t>. starého Říma (</a:t>
            </a:r>
            <a:r>
              <a:rPr lang="cs-CZ" i="1" dirty="0"/>
              <a:t>Roma </a:t>
            </a:r>
            <a:r>
              <a:rPr lang="cs-CZ" i="1" dirty="0" err="1"/>
              <a:t>instaurata</a:t>
            </a:r>
            <a:r>
              <a:rPr lang="cs-CZ" dirty="0"/>
              <a:t>, </a:t>
            </a:r>
            <a:r>
              <a:rPr lang="cs-CZ" i="1" dirty="0"/>
              <a:t>Roma </a:t>
            </a:r>
            <a:r>
              <a:rPr lang="cs-CZ" i="1" dirty="0" err="1"/>
              <a:t>triumphans</a:t>
            </a:r>
            <a:r>
              <a:rPr lang="cs-CZ" dirty="0"/>
              <a:t>) a obec. dějinách pod názvem </a:t>
            </a:r>
            <a:r>
              <a:rPr lang="cs-CZ" i="1" dirty="0" err="1"/>
              <a:t>Decades</a:t>
            </a:r>
            <a:r>
              <a:rPr lang="cs-CZ" dirty="0"/>
              <a:t> (412–1440).</a:t>
            </a:r>
          </a:p>
          <a:p>
            <a:r>
              <a:rPr lang="cs-CZ" dirty="0"/>
              <a:t>O středním věku (</a:t>
            </a:r>
            <a:r>
              <a:rPr lang="cs-CZ" i="1" dirty="0"/>
              <a:t>media </a:t>
            </a:r>
            <a:r>
              <a:rPr lang="cs-CZ" i="1" dirty="0" err="1"/>
              <a:t>tempestas</a:t>
            </a:r>
            <a:r>
              <a:rPr lang="cs-CZ" dirty="0"/>
              <a:t>, </a:t>
            </a:r>
            <a:r>
              <a:rPr lang="cs-CZ" i="1" dirty="0"/>
              <a:t>media </a:t>
            </a:r>
            <a:r>
              <a:rPr lang="cs-CZ" i="1" dirty="0" err="1"/>
              <a:t>tempora</a:t>
            </a:r>
            <a:r>
              <a:rPr lang="cs-CZ" dirty="0"/>
              <a:t>) mluvil jako první </a:t>
            </a:r>
            <a:r>
              <a:rPr lang="cs-CZ" b="1" dirty="0"/>
              <a:t>Francesco </a:t>
            </a:r>
            <a:r>
              <a:rPr lang="cs-CZ" b="1" dirty="0" err="1"/>
              <a:t>Petrarca</a:t>
            </a:r>
            <a:r>
              <a:rPr lang="cs-CZ" dirty="0"/>
              <a:t> (1304–1374)</a:t>
            </a:r>
          </a:p>
        </p:txBody>
      </p:sp>
    </p:spTree>
    <p:extLst>
      <p:ext uri="{BB962C8B-B14F-4D97-AF65-F5344CB8AC3E}">
        <p14:creationId xmlns:p14="http://schemas.microsoft.com/office/powerpoint/2010/main" val="3458663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u="sng" dirty="0"/>
              <a:t>Vznik pojmu </a:t>
            </a:r>
            <a:r>
              <a:rPr lang="cs-CZ" dirty="0"/>
              <a:t>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040560"/>
          </a:xfrm>
        </p:spPr>
        <p:txBody>
          <a:bodyPr>
            <a:normAutofit fontScale="62500" lnSpcReduction="20000"/>
          </a:bodyPr>
          <a:lstStyle/>
          <a:p>
            <a:r>
              <a:rPr lang="cs-CZ" sz="4000" dirty="0"/>
              <a:t>Pojem středověk poprvé užil r. 1469 papežský knihovník a biskup v </a:t>
            </a:r>
            <a:r>
              <a:rPr lang="cs-CZ" sz="4000" dirty="0" err="1"/>
              <a:t>Alerii</a:t>
            </a:r>
            <a:r>
              <a:rPr lang="cs-CZ" sz="4000" dirty="0"/>
              <a:t> </a:t>
            </a:r>
            <a:r>
              <a:rPr lang="cs-CZ" sz="4000" b="1" dirty="0"/>
              <a:t>Giovanni Andrea </a:t>
            </a:r>
            <a:r>
              <a:rPr lang="cs-CZ" sz="4000" b="1" dirty="0" err="1"/>
              <a:t>Bussi</a:t>
            </a:r>
            <a:r>
              <a:rPr lang="cs-CZ" sz="4000" dirty="0"/>
              <a:t> (1417–1475, Johannes </a:t>
            </a:r>
            <a:r>
              <a:rPr lang="cs-CZ" sz="4000" dirty="0" err="1"/>
              <a:t>Andreae</a:t>
            </a:r>
            <a:r>
              <a:rPr lang="cs-CZ" sz="4000" dirty="0"/>
              <a:t>) v panegyriku na Mikuláše Kusu. </a:t>
            </a:r>
          </a:p>
          <a:p>
            <a:pPr marL="0" indent="0">
              <a:buNone/>
            </a:pPr>
            <a:endParaRPr lang="cs-CZ" sz="4000" dirty="0"/>
          </a:p>
          <a:p>
            <a:r>
              <a:rPr lang="cs-CZ" sz="4000" dirty="0"/>
              <a:t>Pojmy </a:t>
            </a:r>
            <a:r>
              <a:rPr lang="cs-CZ" sz="4000" i="1" dirty="0"/>
              <a:t>media </a:t>
            </a:r>
            <a:r>
              <a:rPr lang="cs-CZ" sz="4000" i="1" dirty="0" err="1"/>
              <a:t>aetas</a:t>
            </a:r>
            <a:r>
              <a:rPr lang="cs-CZ" sz="4000" dirty="0"/>
              <a:t>, resp. </a:t>
            </a:r>
            <a:r>
              <a:rPr lang="cs-CZ" sz="4000" i="1" dirty="0"/>
              <a:t>medium </a:t>
            </a:r>
            <a:r>
              <a:rPr lang="cs-CZ" sz="4000" i="1" dirty="0" err="1"/>
              <a:t>aevum</a:t>
            </a:r>
            <a:r>
              <a:rPr lang="cs-CZ" sz="4000" dirty="0"/>
              <a:t> užili i další: r. 1518 </a:t>
            </a:r>
            <a:r>
              <a:rPr lang="cs-CZ" sz="4000" dirty="0" err="1"/>
              <a:t>švýc</a:t>
            </a:r>
            <a:r>
              <a:rPr lang="cs-CZ" sz="4000" dirty="0"/>
              <a:t>. lékař, humanista a reformátor města St. </a:t>
            </a:r>
            <a:r>
              <a:rPr lang="cs-CZ" sz="4000" dirty="0" err="1"/>
              <a:t>Gallen</a:t>
            </a:r>
            <a:r>
              <a:rPr lang="cs-CZ" sz="4000" dirty="0"/>
              <a:t>, </a:t>
            </a:r>
            <a:r>
              <a:rPr lang="cs-CZ" sz="4000" b="1" dirty="0"/>
              <a:t>Joachim von Watt</a:t>
            </a:r>
            <a:r>
              <a:rPr lang="cs-CZ" sz="4000" dirty="0"/>
              <a:t> (</a:t>
            </a:r>
            <a:r>
              <a:rPr lang="cs-CZ" sz="4000" b="1" dirty="0" err="1"/>
              <a:t>Vadian</a:t>
            </a:r>
            <a:r>
              <a:rPr lang="cs-CZ" sz="4000" dirty="0"/>
              <a:t>, 1484–1551), </a:t>
            </a:r>
          </a:p>
          <a:p>
            <a:pPr marL="0" indent="0">
              <a:buNone/>
            </a:pPr>
            <a:r>
              <a:rPr lang="cs-CZ" sz="4000" dirty="0"/>
              <a:t>    r. 1604 něm. jurista </a:t>
            </a:r>
            <a:r>
              <a:rPr lang="cs-CZ" sz="4000" b="1" dirty="0" err="1"/>
              <a:t>Melchior</a:t>
            </a:r>
            <a:r>
              <a:rPr lang="cs-CZ" sz="4000" b="1" dirty="0"/>
              <a:t> </a:t>
            </a:r>
            <a:r>
              <a:rPr lang="cs-CZ" sz="4000" b="1" dirty="0" err="1"/>
              <a:t>Goldast</a:t>
            </a:r>
            <a:r>
              <a:rPr lang="cs-CZ" sz="4000" dirty="0"/>
              <a:t> (1578–1635).</a:t>
            </a:r>
          </a:p>
          <a:p>
            <a:pPr marL="0" indent="0">
              <a:buNone/>
            </a:pPr>
            <a:endParaRPr lang="cs-CZ" sz="4000" dirty="0"/>
          </a:p>
          <a:p>
            <a:pPr marL="0" indent="0">
              <a:buNone/>
            </a:pPr>
            <a:r>
              <a:rPr lang="cs-CZ" sz="4000" dirty="0"/>
              <a:t>V 16.–17. st. se mluvilo spíše o feudalitě, resp. objevuje se i termín „doba temna“ (</a:t>
            </a:r>
            <a:r>
              <a:rPr lang="cs-CZ" sz="4000" i="1" dirty="0" err="1"/>
              <a:t>dark</a:t>
            </a:r>
            <a:r>
              <a:rPr lang="cs-CZ" sz="4000" i="1" dirty="0"/>
              <a:t> </a:t>
            </a:r>
            <a:r>
              <a:rPr lang="cs-CZ" sz="4000" i="1" dirty="0" err="1"/>
              <a:t>ages</a:t>
            </a:r>
            <a:r>
              <a:rPr lang="cs-CZ" sz="4000" dirty="0"/>
              <a:t>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Pavel </a:t>
            </a:r>
            <a:r>
              <a:rPr lang="cs-CZ" dirty="0" err="1"/>
              <a:t>Spunar</a:t>
            </a:r>
            <a:r>
              <a:rPr lang="cs-CZ" dirty="0"/>
              <a:t>, Kultura českého středověku, Praha 1985, s. 12–13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7803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u="sng" dirty="0"/>
              <a:t>Vznik pojmu </a:t>
            </a:r>
            <a:r>
              <a:rPr lang="cs-CZ" dirty="0"/>
              <a:t>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7260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3800" dirty="0"/>
              <a:t>Pojem středověk se vžil až koncem 17. st.: </a:t>
            </a:r>
          </a:p>
          <a:p>
            <a:r>
              <a:rPr lang="cs-CZ" sz="3800" dirty="0"/>
              <a:t>něm. historik </a:t>
            </a:r>
            <a:r>
              <a:rPr lang="cs-CZ" sz="3800" b="1" dirty="0"/>
              <a:t>Georg Horn</a:t>
            </a:r>
            <a:r>
              <a:rPr lang="cs-CZ" sz="3800" dirty="0"/>
              <a:t> (v díle </a:t>
            </a:r>
            <a:r>
              <a:rPr lang="cs-CZ" sz="3800" i="1" dirty="0" err="1"/>
              <a:t>Arca</a:t>
            </a:r>
            <a:r>
              <a:rPr lang="cs-CZ" sz="3800" i="1" dirty="0"/>
              <a:t> Noe </a:t>
            </a:r>
            <a:r>
              <a:rPr lang="cs-CZ" sz="3800" i="1" dirty="0" err="1"/>
              <a:t>sive</a:t>
            </a:r>
            <a:r>
              <a:rPr lang="cs-CZ" sz="3800" i="1" dirty="0"/>
              <a:t> </a:t>
            </a:r>
            <a:r>
              <a:rPr lang="cs-CZ" sz="3800" i="1" dirty="0" err="1"/>
              <a:t>Historia</a:t>
            </a:r>
            <a:r>
              <a:rPr lang="cs-CZ" sz="3800" i="1" dirty="0"/>
              <a:t> </a:t>
            </a:r>
            <a:r>
              <a:rPr lang="cs-CZ" sz="3800" i="1" dirty="0" err="1"/>
              <a:t>imperiorum</a:t>
            </a:r>
            <a:r>
              <a:rPr lang="cs-CZ" sz="3800" i="1" dirty="0"/>
              <a:t> et </a:t>
            </a:r>
            <a:r>
              <a:rPr lang="cs-CZ" sz="3800" i="1" dirty="0" err="1"/>
              <a:t>regnorum</a:t>
            </a:r>
            <a:r>
              <a:rPr lang="cs-CZ" sz="3800" dirty="0"/>
              <a:t> = </a:t>
            </a:r>
            <a:r>
              <a:rPr lang="cs-CZ" sz="3800" dirty="0" err="1"/>
              <a:t>kompend</a:t>
            </a:r>
            <a:r>
              <a:rPr lang="cs-CZ" sz="3800" dirty="0"/>
              <a:t>. universál. dějin, 1666) rozuměl označením </a:t>
            </a:r>
            <a:r>
              <a:rPr lang="cs-CZ" sz="3800" i="1" dirty="0"/>
              <a:t>medium </a:t>
            </a:r>
            <a:r>
              <a:rPr lang="cs-CZ" sz="3800" i="1" dirty="0" err="1"/>
              <a:t>aevum</a:t>
            </a:r>
            <a:r>
              <a:rPr lang="cs-CZ" sz="3800" dirty="0"/>
              <a:t> dobu 300–1500; </a:t>
            </a:r>
          </a:p>
          <a:p>
            <a:r>
              <a:rPr lang="cs-CZ" sz="3800" dirty="0" err="1"/>
              <a:t>luter</a:t>
            </a:r>
            <a:r>
              <a:rPr lang="cs-CZ" sz="3800" dirty="0"/>
              <a:t>. historik </a:t>
            </a:r>
            <a:r>
              <a:rPr lang="cs-CZ" sz="3800" b="1" dirty="0" err="1"/>
              <a:t>Christoph</a:t>
            </a:r>
            <a:r>
              <a:rPr lang="cs-CZ" sz="3800" b="1" dirty="0"/>
              <a:t> Keller</a:t>
            </a:r>
            <a:r>
              <a:rPr lang="cs-CZ" sz="3800" dirty="0"/>
              <a:t> (</a:t>
            </a:r>
            <a:r>
              <a:rPr lang="cs-CZ" sz="3800" dirty="0" err="1"/>
              <a:t>Christophorus</a:t>
            </a:r>
            <a:r>
              <a:rPr lang="cs-CZ" sz="3800" dirty="0"/>
              <a:t> Cellarius), prof. v Halle, ve své </a:t>
            </a:r>
            <a:r>
              <a:rPr lang="cs-CZ" sz="3800" i="1" dirty="0" err="1"/>
              <a:t>Historia</a:t>
            </a:r>
            <a:r>
              <a:rPr lang="cs-CZ" sz="3800" i="1" dirty="0"/>
              <a:t> </a:t>
            </a:r>
            <a:r>
              <a:rPr lang="cs-CZ" sz="3800" i="1" dirty="0" err="1"/>
              <a:t>universalis</a:t>
            </a:r>
            <a:r>
              <a:rPr lang="cs-CZ" sz="3800" dirty="0"/>
              <a:t> II (= lat. dějiny středověku, díl vyšel 1698) vymezil středověk jako periodu od </a:t>
            </a:r>
            <a:r>
              <a:rPr lang="cs-CZ" sz="3800" dirty="0" err="1"/>
              <a:t>cís</a:t>
            </a:r>
            <a:r>
              <a:rPr lang="cs-CZ" sz="3800" dirty="0"/>
              <a:t>. Konstantina po dobytí Konstantinopole. </a:t>
            </a:r>
          </a:p>
          <a:p>
            <a:r>
              <a:rPr lang="cs-CZ" sz="3800" dirty="0"/>
              <a:t>Charles </a:t>
            </a:r>
            <a:r>
              <a:rPr lang="cs-CZ" sz="3800" b="1" dirty="0" err="1"/>
              <a:t>du</a:t>
            </a:r>
            <a:r>
              <a:rPr lang="cs-CZ" sz="3800" b="1" dirty="0"/>
              <a:t> </a:t>
            </a:r>
            <a:r>
              <a:rPr lang="cs-CZ" sz="3800" b="1" dirty="0" err="1"/>
              <a:t>Cange</a:t>
            </a:r>
            <a:r>
              <a:rPr lang="cs-CZ" sz="3800" dirty="0"/>
              <a:t> vydal 1678 </a:t>
            </a:r>
            <a:r>
              <a:rPr lang="la-Latn" sz="3800" i="1" dirty="0"/>
              <a:t>Glossarium ad scriptores mediae et infimae latinitatis</a:t>
            </a:r>
            <a:r>
              <a:rPr lang="cs-CZ" sz="3800" dirty="0"/>
              <a:t>. </a:t>
            </a:r>
          </a:p>
          <a:p>
            <a:pPr marL="0" indent="0">
              <a:buNone/>
            </a:pPr>
            <a:r>
              <a:rPr lang="cs-CZ" sz="3800" dirty="0"/>
              <a:t>Původně pejorativní výraz ztrácel tento nádech, ujal se u filosofů 18. stol. a pronikl v 18. st. i do národních jazyků. </a:t>
            </a:r>
          </a:p>
          <a:p>
            <a:pPr marL="0" indent="0">
              <a:buNone/>
            </a:pPr>
            <a:endParaRPr lang="cs-CZ" sz="3800" dirty="0"/>
          </a:p>
          <a:p>
            <a:pPr marL="0" indent="0">
              <a:buNone/>
            </a:pPr>
            <a:r>
              <a:rPr lang="cs-CZ" sz="3800" dirty="0"/>
              <a:t>Humanisté naznačili, osvícenci zvýraznili trojčlenné dělení:</a:t>
            </a:r>
          </a:p>
          <a:p>
            <a:pPr marL="0" indent="0">
              <a:buNone/>
            </a:pPr>
            <a:r>
              <a:rPr lang="cs-CZ" sz="3800" b="1" i="1" dirty="0"/>
              <a:t>starověk – středověk – novověk</a:t>
            </a:r>
          </a:p>
          <a:p>
            <a:pPr marL="0" indent="0">
              <a:buNone/>
            </a:pPr>
            <a:r>
              <a:rPr lang="cs-CZ" sz="3800" dirty="0"/>
              <a:t>(zdůraznili osvícenost vlastní epochy a vítězství věku rozumu nad klerikálním tmářstvím) = </a:t>
            </a:r>
            <a:r>
              <a:rPr lang="cs-CZ" sz="3800" b="1" dirty="0" err="1"/>
              <a:t>Voltaire</a:t>
            </a:r>
            <a:r>
              <a:rPr lang="cs-CZ" sz="3800" b="1" dirty="0"/>
              <a:t>,</a:t>
            </a:r>
            <a:r>
              <a:rPr lang="cs-CZ" sz="3800" dirty="0"/>
              <a:t> </a:t>
            </a:r>
            <a:r>
              <a:rPr lang="cs-CZ" sz="3800" dirty="0" err="1"/>
              <a:t>Essai</a:t>
            </a:r>
            <a:r>
              <a:rPr lang="cs-CZ" sz="3800" dirty="0"/>
              <a:t> </a:t>
            </a:r>
            <a:r>
              <a:rPr lang="cs-CZ" sz="3800" dirty="0" err="1"/>
              <a:t>sur</a:t>
            </a:r>
            <a:r>
              <a:rPr lang="cs-CZ" sz="3800" dirty="0"/>
              <a:t> les </a:t>
            </a:r>
            <a:r>
              <a:rPr lang="cs-CZ" sz="3800" dirty="0" err="1"/>
              <a:t>moers</a:t>
            </a:r>
            <a:r>
              <a:rPr lang="cs-CZ" sz="3800" dirty="0"/>
              <a:t> 1756.</a:t>
            </a:r>
            <a:r>
              <a:rPr lang="cs-CZ" dirty="0">
                <a:effectLst/>
              </a:rPr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Spunar</a:t>
            </a:r>
            <a:r>
              <a:rPr lang="cs-CZ" dirty="0"/>
              <a:t>, Kultura českého středověku; detailněji 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Goff</a:t>
            </a:r>
            <a:r>
              <a:rPr lang="cs-CZ" dirty="0"/>
              <a:t>, O hranicích, s. 18; Ch. </a:t>
            </a:r>
            <a:r>
              <a:rPr lang="cs-CZ" dirty="0" err="1"/>
              <a:t>Amalvi</a:t>
            </a:r>
            <a:r>
              <a:rPr lang="cs-CZ" dirty="0"/>
              <a:t>, Středověk (</a:t>
            </a:r>
            <a:r>
              <a:rPr lang="cs-CZ" dirty="0" err="1"/>
              <a:t>Encyklop</a:t>
            </a:r>
            <a:r>
              <a:rPr lang="cs-CZ" dirty="0"/>
              <a:t>. </a:t>
            </a:r>
            <a:r>
              <a:rPr lang="cs-CZ" dirty="0" err="1"/>
              <a:t>středov</a:t>
            </a:r>
            <a:r>
              <a:rPr lang="cs-CZ" dirty="0"/>
              <a:t>.), s. 741.</a:t>
            </a:r>
          </a:p>
        </p:txBody>
      </p:sp>
    </p:spTree>
    <p:extLst>
      <p:ext uri="{BB962C8B-B14F-4D97-AF65-F5344CB8AC3E}">
        <p14:creationId xmlns:p14="http://schemas.microsoft.com/office/powerpoint/2010/main" val="2004693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u="sng" dirty="0"/>
              <a:t>Varianty periodizace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54461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err="1"/>
              <a:t>Goetz</a:t>
            </a:r>
            <a:r>
              <a:rPr lang="cs-CZ" dirty="0"/>
              <a:t> Hans-Werner, </a:t>
            </a:r>
            <a:r>
              <a:rPr lang="cs-CZ" dirty="0" err="1"/>
              <a:t>Proseminar</a:t>
            </a:r>
            <a:r>
              <a:rPr lang="cs-CZ" dirty="0"/>
              <a:t> </a:t>
            </a:r>
            <a:r>
              <a:rPr lang="cs-CZ" dirty="0" err="1"/>
              <a:t>Geschichte</a:t>
            </a:r>
            <a:r>
              <a:rPr lang="cs-CZ" dirty="0"/>
              <a:t>: </a:t>
            </a:r>
            <a:r>
              <a:rPr lang="cs-CZ" dirty="0" err="1"/>
              <a:t>Mittelalter</a:t>
            </a:r>
            <a:r>
              <a:rPr lang="cs-CZ" dirty="0"/>
              <a:t>, s. 32: </a:t>
            </a:r>
          </a:p>
          <a:p>
            <a:pPr marL="0" indent="0">
              <a:buNone/>
            </a:pPr>
            <a:r>
              <a:rPr lang="cs-CZ" dirty="0"/>
              <a:t>vymezení </a:t>
            </a:r>
            <a:r>
              <a:rPr lang="cs-CZ" b="1" dirty="0"/>
              <a:t>500–1500</a:t>
            </a:r>
            <a:endParaRPr lang="cs-CZ" dirty="0"/>
          </a:p>
          <a:p>
            <a:pPr marL="0" indent="0">
              <a:buNone/>
            </a:pPr>
            <a:endParaRPr lang="cs-CZ" i="1" u="sng" dirty="0"/>
          </a:p>
          <a:p>
            <a:pPr marL="0" indent="0">
              <a:buNone/>
            </a:pPr>
            <a:r>
              <a:rPr lang="cs-CZ" i="1" u="sng" dirty="0"/>
              <a:t>Počátek středověku</a:t>
            </a:r>
            <a:r>
              <a:rPr lang="cs-CZ" dirty="0"/>
              <a:t> – spojován s pádem Říše západořímské</a:t>
            </a:r>
          </a:p>
          <a:p>
            <a:pPr marL="0" indent="0">
              <a:buNone/>
            </a:pPr>
            <a:r>
              <a:rPr lang="cs-CZ" dirty="0"/>
              <a:t>Užívaná pomocná data:</a:t>
            </a:r>
          </a:p>
          <a:p>
            <a:r>
              <a:rPr lang="cs-CZ" dirty="0"/>
              <a:t>313 tzv. edikt Milánský = Konstantin, císař Západu, a (jeho spoluvladař) Licinius, </a:t>
            </a:r>
            <a:r>
              <a:rPr lang="cs-CZ" dirty="0" err="1"/>
              <a:t>cís</a:t>
            </a:r>
            <a:r>
              <a:rPr lang="cs-CZ" dirty="0"/>
              <a:t>. Východu, o právu křesťanů i ostatních obyvatel na volbu vyznání</a:t>
            </a:r>
          </a:p>
          <a:p>
            <a:r>
              <a:rPr lang="cs-CZ" dirty="0"/>
              <a:t>330 založení Konstantinopole</a:t>
            </a:r>
          </a:p>
          <a:p>
            <a:r>
              <a:rPr lang="cs-CZ" dirty="0"/>
              <a:t>375 Hunové</a:t>
            </a:r>
          </a:p>
          <a:p>
            <a:r>
              <a:rPr lang="cs-CZ" dirty="0"/>
              <a:t>395 rozdělení ŘŘ na Západní a Východní</a:t>
            </a:r>
          </a:p>
          <a:p>
            <a:r>
              <a:rPr lang="cs-CZ" dirty="0"/>
              <a:t>410 – Vizigóti vyplenili Řím </a:t>
            </a:r>
          </a:p>
          <a:p>
            <a:r>
              <a:rPr lang="cs-CZ" b="1" dirty="0"/>
              <a:t>476</a:t>
            </a:r>
            <a:r>
              <a:rPr lang="cs-CZ" dirty="0"/>
              <a:t> zánik ŘZŘ (</a:t>
            </a:r>
            <a:r>
              <a:rPr lang="cs-CZ" dirty="0" err="1"/>
              <a:t>Odoaker</a:t>
            </a:r>
            <a:r>
              <a:rPr lang="cs-CZ" dirty="0"/>
              <a:t>, král </a:t>
            </a:r>
            <a:r>
              <a:rPr lang="cs-CZ" dirty="0" err="1"/>
              <a:t>Herulů</a:t>
            </a:r>
            <a:r>
              <a:rPr lang="cs-CZ" dirty="0"/>
              <a:t>, sesadil Romula Augusta)</a:t>
            </a:r>
          </a:p>
          <a:p>
            <a:r>
              <a:rPr lang="cs-CZ" dirty="0"/>
              <a:t>482 vznik Francké říše</a:t>
            </a:r>
          </a:p>
          <a:p>
            <a:r>
              <a:rPr lang="cs-CZ" dirty="0"/>
              <a:t>přelom 5./6. stol. – christianizace Germánů</a:t>
            </a:r>
          </a:p>
          <a:p>
            <a:r>
              <a:rPr lang="cs-CZ" dirty="0"/>
              <a:t>529 uzavření filozofických škol v Athénách</a:t>
            </a:r>
          </a:p>
          <a:p>
            <a:r>
              <a:rPr lang="cs-CZ" dirty="0"/>
              <a:t>565 smrt císaře Justiniána</a:t>
            </a:r>
          </a:p>
          <a:p>
            <a:r>
              <a:rPr lang="cs-CZ" dirty="0"/>
              <a:t>2. polovina 7. stol. – přerušení námořních spojů mezi V a Z po arabské invazi</a:t>
            </a:r>
          </a:p>
          <a:p>
            <a:r>
              <a:rPr lang="cs-CZ" dirty="0"/>
              <a:t>800 korunovace Karla Velikého</a:t>
            </a:r>
          </a:p>
        </p:txBody>
      </p:sp>
    </p:spTree>
    <p:extLst>
      <p:ext uri="{BB962C8B-B14F-4D97-AF65-F5344CB8AC3E}">
        <p14:creationId xmlns:p14="http://schemas.microsoft.com/office/powerpoint/2010/main" val="4153815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u="sng" dirty="0"/>
              <a:t>Krátký nebo dlouhý středověk?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3285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i="1" u="sng" dirty="0"/>
              <a:t>Konec středověku</a:t>
            </a:r>
            <a:r>
              <a:rPr lang="cs-CZ" dirty="0"/>
              <a:t> – užívaná data:</a:t>
            </a:r>
          </a:p>
          <a:p>
            <a:r>
              <a:rPr lang="cs-CZ" dirty="0"/>
              <a:t>1453 dobytí Cařihradu Turky</a:t>
            </a:r>
          </a:p>
          <a:p>
            <a:r>
              <a:rPr lang="cs-CZ" dirty="0"/>
              <a:t>1456 vynález knihtisku Johannem </a:t>
            </a:r>
            <a:r>
              <a:rPr lang="cs-CZ" dirty="0" err="1"/>
              <a:t>Gutenbergem</a:t>
            </a:r>
            <a:endParaRPr lang="cs-CZ" dirty="0"/>
          </a:p>
          <a:p>
            <a:r>
              <a:rPr lang="cs-CZ" b="1" dirty="0"/>
              <a:t>1492</a:t>
            </a:r>
            <a:r>
              <a:rPr lang="cs-CZ" dirty="0"/>
              <a:t> objevení Nového světa + dobytí poslední arabské pevnosti na Pyrenejském poloostrově – Granady (ukončení </a:t>
            </a:r>
            <a:r>
              <a:rPr lang="cs-CZ" dirty="0" err="1"/>
              <a:t>rekonkvisty</a:t>
            </a:r>
            <a:r>
              <a:rPr lang="cs-CZ" dirty="0"/>
              <a:t>)</a:t>
            </a:r>
          </a:p>
          <a:p>
            <a:r>
              <a:rPr lang="cs-CZ" dirty="0"/>
              <a:t>1517 zveřejnění </a:t>
            </a:r>
            <a:r>
              <a:rPr lang="cs-CZ" dirty="0" err="1"/>
              <a:t>Lutherových</a:t>
            </a:r>
            <a:r>
              <a:rPr lang="cs-CZ" dirty="0"/>
              <a:t> 95 tezí (počátek reformace)</a:t>
            </a:r>
          </a:p>
          <a:p>
            <a:r>
              <a:rPr lang="cs-CZ" b="1" dirty="0"/>
              <a:t>1526</a:t>
            </a:r>
            <a:r>
              <a:rPr lang="cs-CZ" dirty="0"/>
              <a:t> pro české země – nástup Habsburků</a:t>
            </a:r>
          </a:p>
          <a:p>
            <a:r>
              <a:rPr lang="cs-CZ" dirty="0"/>
              <a:t>1648 konec třicetileté války (poslední náboženská válka)</a:t>
            </a:r>
          </a:p>
          <a:p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i="1" u="sng" dirty="0"/>
              <a:t>Dlouhý středověk</a:t>
            </a:r>
            <a:endParaRPr lang="cs-CZ" dirty="0"/>
          </a:p>
          <a:p>
            <a:r>
              <a:rPr lang="cs-CZ" dirty="0"/>
              <a:t>J. 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Goff</a:t>
            </a:r>
            <a:r>
              <a:rPr lang="cs-CZ" dirty="0"/>
              <a:t>, O hranicích dějinných období. Na příkladu středověku a renesance, Karolinum, Praha 2014.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346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u="sng" dirty="0"/>
              <a:t>Vnitřní členění středověku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54006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Obvyklé dělení na:</a:t>
            </a:r>
          </a:p>
          <a:p>
            <a:r>
              <a:rPr lang="cs-CZ" i="1" dirty="0"/>
              <a:t>raný středověk</a:t>
            </a:r>
            <a:r>
              <a:rPr lang="cs-CZ" dirty="0"/>
              <a:t> 5.–11. st. (příp. rozliš. přechodné </a:t>
            </a:r>
            <a:r>
              <a:rPr lang="cs-CZ" dirty="0" err="1"/>
              <a:t>obd</a:t>
            </a:r>
            <a:r>
              <a:rPr lang="cs-CZ" dirty="0"/>
              <a:t>. od antiky ke </a:t>
            </a:r>
            <a:r>
              <a:rPr lang="cs-CZ" dirty="0" err="1"/>
              <a:t>středov</a:t>
            </a:r>
            <a:r>
              <a:rPr lang="cs-CZ" dirty="0"/>
              <a:t>., tedy přechod 4.–8. st., a vlastní raný </a:t>
            </a:r>
            <a:r>
              <a:rPr lang="cs-CZ" dirty="0" err="1"/>
              <a:t>středov</a:t>
            </a:r>
            <a:r>
              <a:rPr lang="cs-CZ" dirty="0"/>
              <a:t>. 9.–11. st.) =</a:t>
            </a:r>
            <a:r>
              <a:rPr lang="en-US" dirty="0"/>
              <a:t>&gt;</a:t>
            </a:r>
            <a:r>
              <a:rPr lang="cs-CZ" dirty="0"/>
              <a:t> „trojí lid“; románská kultura</a:t>
            </a:r>
          </a:p>
          <a:p>
            <a:r>
              <a:rPr lang="cs-CZ" i="1" dirty="0"/>
              <a:t>vrcholný středověk</a:t>
            </a:r>
            <a:r>
              <a:rPr lang="cs-CZ" dirty="0"/>
              <a:t> 11.–14. stol. =</a:t>
            </a:r>
            <a:r>
              <a:rPr lang="en-US" dirty="0"/>
              <a:t>&gt;</a:t>
            </a:r>
            <a:r>
              <a:rPr lang="cs-CZ" dirty="0"/>
              <a:t> měšťanstvo; gotika</a:t>
            </a:r>
          </a:p>
          <a:p>
            <a:r>
              <a:rPr lang="cs-CZ" i="1" dirty="0"/>
              <a:t>pozdní středověk</a:t>
            </a:r>
            <a:r>
              <a:rPr lang="cs-CZ" dirty="0"/>
              <a:t> 14.–15. stol. (jako krize středověku; podzim – </a:t>
            </a:r>
            <a:r>
              <a:rPr lang="cs-CZ" b="1" i="1" dirty="0"/>
              <a:t>Johann </a:t>
            </a:r>
            <a:r>
              <a:rPr lang="cs-CZ" b="1" i="1" dirty="0" err="1"/>
              <a:t>Huizinga</a:t>
            </a:r>
            <a:r>
              <a:rPr lang="cs-CZ" dirty="0"/>
              <a:t>; poč. renesance a </a:t>
            </a:r>
            <a:r>
              <a:rPr lang="cs-CZ" dirty="0" err="1"/>
              <a:t>humanis</a:t>
            </a:r>
            <a:r>
              <a:rPr lang="cs-CZ" dirty="0"/>
              <a:t>.)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* jiná dělení: J. Žemlička – </a:t>
            </a:r>
            <a:r>
              <a:rPr lang="cs-CZ" i="1" dirty="0"/>
              <a:t>starší a mladší středověk</a:t>
            </a:r>
          </a:p>
          <a:p>
            <a:pPr marL="0" indent="0">
              <a:buNone/>
            </a:pPr>
            <a:r>
              <a:rPr lang="cs-CZ" dirty="0"/>
              <a:t>* situace jednotlivých zemí není shodná (</a:t>
            </a:r>
            <a:r>
              <a:rPr lang="cs-CZ" b="1" i="1" dirty="0"/>
              <a:t>dvourychlostní Evropa</a:t>
            </a:r>
            <a:r>
              <a:rPr lang="cs-CZ" dirty="0"/>
              <a:t>); příklad českých zemí: raný středověk od (9.)10. st., vrcholný spíše od 12./13. st., husitství – velké dělítko (po něm pozdní fáze)</a:t>
            </a:r>
          </a:p>
        </p:txBody>
      </p:sp>
    </p:spTree>
    <p:extLst>
      <p:ext uri="{BB962C8B-B14F-4D97-AF65-F5344CB8AC3E}">
        <p14:creationId xmlns:p14="http://schemas.microsoft.com/office/powerpoint/2010/main" val="1555430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(Raný) novověk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cs-CZ" dirty="0"/>
              <a:t>16.-18. století</a:t>
            </a:r>
          </a:p>
          <a:p>
            <a:r>
              <a:rPr lang="cs-CZ" dirty="0"/>
              <a:t>pro 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Goffa</a:t>
            </a:r>
            <a:r>
              <a:rPr lang="cs-CZ" dirty="0"/>
              <a:t> pokračování středověku</a:t>
            </a:r>
          </a:p>
          <a:p>
            <a:r>
              <a:rPr lang="cs-CZ" dirty="0"/>
              <a:t>pro jiné předehra „skutečného novověku“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dlouhý středověk – pozdní feudalismus – raný novověk</a:t>
            </a:r>
          </a:p>
        </p:txBody>
      </p:sp>
    </p:spTree>
    <p:extLst>
      <p:ext uri="{BB962C8B-B14F-4D97-AF65-F5344CB8AC3E}">
        <p14:creationId xmlns:p14="http://schemas.microsoft.com/office/powerpoint/2010/main" val="38229312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1756</Words>
  <Application>Microsoft Office PowerPoint</Application>
  <PresentationFormat>Předvádění na obrazovce (4:3)</PresentationFormat>
  <Paragraphs>161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Motiv systému Office</vt:lpstr>
      <vt:lpstr>Základní problémy studia starších českých dějin I</vt:lpstr>
      <vt:lpstr>Co je středověk</vt:lpstr>
      <vt:lpstr>Vznik pojmu (1)</vt:lpstr>
      <vt:lpstr>Vznik pojmu (2)</vt:lpstr>
      <vt:lpstr>Vznik pojmu (3)</vt:lpstr>
      <vt:lpstr>Varianty periodizace</vt:lpstr>
      <vt:lpstr>Krátký nebo dlouhý středověk?</vt:lpstr>
      <vt:lpstr>Vnitřní členění středověku</vt:lpstr>
      <vt:lpstr>(Raný) novověk</vt:lpstr>
      <vt:lpstr>Kulturní okruhy</vt:lpstr>
      <vt:lpstr>Charakteristiky středověku</vt:lpstr>
      <vt:lpstr>Prameny</vt:lpstr>
      <vt:lpstr>Znaky nastupujícího novověku</vt:lpstr>
      <vt:lpstr>Prameny</vt:lpstr>
      <vt:lpstr>Metodologie – vlastní nebo  sdílená s ostatními obory?</vt:lpstr>
      <vt:lpstr>Bibliografie: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problémy studia starších českých dějin I</dc:title>
  <dc:creator>Toshiba</dc:creator>
  <cp:lastModifiedBy>Zilynska, Blanka</cp:lastModifiedBy>
  <cp:revision>17</cp:revision>
  <dcterms:created xsi:type="dcterms:W3CDTF">2020-10-06T18:41:53Z</dcterms:created>
  <dcterms:modified xsi:type="dcterms:W3CDTF">2024-09-28T14:40:10Z</dcterms:modified>
</cp:coreProperties>
</file>