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271" r:id="rId4"/>
    <p:sldId id="293" r:id="rId5"/>
    <p:sldId id="292" r:id="rId6"/>
    <p:sldId id="289" r:id="rId7"/>
    <p:sldId id="260" r:id="rId8"/>
    <p:sldId id="294" r:id="rId9"/>
    <p:sldId id="272" r:id="rId10"/>
    <p:sldId id="291" r:id="rId11"/>
    <p:sldId id="287" r:id="rId12"/>
    <p:sldId id="282"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67" d="100"/>
          <a:sy n="67" d="100"/>
        </p:scale>
        <p:origin x="5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87072-E4B4-4CDF-9158-985AEBA97382}" type="datetimeFigureOut">
              <a:rPr lang="en-GB" smtClean="0"/>
              <a:t>21/10/2020</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747FF-E740-43D1-A45E-37AC01C1F6DD}" type="slidenum">
              <a:rPr lang="en-GB" smtClean="0"/>
              <a:t>‹#›</a:t>
            </a:fld>
            <a:endParaRPr lang="en-GB"/>
          </a:p>
        </p:txBody>
      </p:sp>
    </p:spTree>
    <p:extLst>
      <p:ext uri="{BB962C8B-B14F-4D97-AF65-F5344CB8AC3E}">
        <p14:creationId xmlns:p14="http://schemas.microsoft.com/office/powerpoint/2010/main" val="3730115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645AC-B51E-4B7D-85D8-831E7D41E1BF}"/>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45E7B27C-D9EA-4DFA-BF3C-88C3669D5948}"/>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7145AB35-C03C-4963-8D4A-CB23A7B447E2}"/>
              </a:ext>
            </a:extLst>
          </p:cNvPr>
          <p:cNvSpPr txBox="1"/>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41950A-AAD1-470C-B2F5-124CF8F0524E}" type="slidenum">
              <a:t>4</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907D9E5-3A61-4D85-96C1-0D14D55C887A}"/>
              </a:ext>
            </a:extLst>
          </p:cNvPr>
          <p:cNvSpPr txBox="1"/>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DFA9B7-F651-40E0-8469-1B25CBFD1A61}" type="slidenum">
              <a:t>5</a:t>
            </a:fld>
            <a:endParaRPr lang="en-GB" sz="1200" b="0" i="0" u="none" strike="noStrike" kern="1200" cap="none" spc="0" baseline="0">
              <a:solidFill>
                <a:srgbClr val="000000"/>
              </a:solidFill>
              <a:uFillTx/>
              <a:latin typeface="Calibri"/>
            </a:endParaRPr>
          </a:p>
        </p:txBody>
      </p:sp>
      <p:sp>
        <p:nvSpPr>
          <p:cNvPr id="3" name="Rectangle 2">
            <a:extLst>
              <a:ext uri="{FF2B5EF4-FFF2-40B4-BE49-F238E27FC236}">
                <a16:creationId xmlns:a16="http://schemas.microsoft.com/office/drawing/2014/main" id="{62E1B62D-F05C-462A-AD7D-97BDC9C25F1D}"/>
              </a:ext>
            </a:extLst>
          </p:cNvPr>
          <p:cNvSpPr>
            <a:spLocks noGrp="1" noRot="1" noChangeAspect="1"/>
          </p:cNvSpPr>
          <p:nvPr>
            <p:ph type="sldImg"/>
          </p:nvPr>
        </p:nvSpPr>
        <p:spPr>
          <a:ln w="12701">
            <a:solidFill>
              <a:srgbClr val="000000"/>
            </a:solidFill>
            <a:prstDash val="solid"/>
            <a:miter/>
          </a:ln>
        </p:spPr>
      </p:sp>
      <p:sp>
        <p:nvSpPr>
          <p:cNvPr id="4" name="Rectangle 3">
            <a:extLst>
              <a:ext uri="{FF2B5EF4-FFF2-40B4-BE49-F238E27FC236}">
                <a16:creationId xmlns:a16="http://schemas.microsoft.com/office/drawing/2014/main" id="{879FC98C-E051-4312-A555-D1FA5981E36C}"/>
              </a:ext>
            </a:extLst>
          </p:cNvPr>
          <p:cNvSpPr txBox="1">
            <a:spLocks noGrp="1"/>
          </p:cNvSpPr>
          <p:nvPr>
            <p:ph type="body" sz="quarter" idx="1"/>
          </p:nvPr>
        </p:nvSpPr>
        <p:spPr/>
        <p:txBody>
          <a:bodyPr/>
          <a:lstStyle/>
          <a:p>
            <a:pPr lvl="0"/>
            <a:r>
              <a:rPr lang="en-IE"/>
              <a:t>Contrary to the theories of Stanley Hall which saw adolescence as a time of storm and stress, theorists now believe that many adolescence pass through this period without any major stress.</a:t>
            </a:r>
            <a:endParaRPr lang="cs-CZ"/>
          </a:p>
          <a:p>
            <a:pPr lvl="0"/>
            <a:r>
              <a:rPr lang="cs-CZ"/>
              <a:t>Clinical psychologists, psychiatrists, and other mental health professionals often apply three broad criteria in defining the line between normal and abnormal behaviour and diagnosing psychological disorders:</a:t>
            </a:r>
          </a:p>
          <a:p>
            <a:pPr lvl="0"/>
            <a:r>
              <a:rPr lang="cs-CZ"/>
              <a:t>1. Statistical deviance: Doaes person´s behaviour fall outside the normal range of behaviour? By this criterion, a mild case of „blahs“ and „blues“ would not be diagnosed as clinical depression because it is so statistically common, but a more enduring, severe and persistent case might be.</a:t>
            </a:r>
          </a:p>
          <a:p>
            <a:pPr lvl="0"/>
            <a:r>
              <a:rPr lang="en-IE"/>
              <a:t> </a:t>
            </a:r>
            <a:r>
              <a:rPr lang="cs-CZ"/>
              <a:t>2. Maladaptiveness: Does the person´s behaviour interfere with personal and social adaptation or pose danger to self or others? Psychological disorders disrupt functioning and create problems for the individuals, other people, or both. </a:t>
            </a:r>
          </a:p>
          <a:p>
            <a:pPr lvl="0"/>
            <a:r>
              <a:rPr lang="cs-CZ"/>
              <a:t>3. Personal distress: Does the behaviour cause personal anguish or discomfort? Many psychological disorders involve personal suffering and are of concern for that reason alone. </a:t>
            </a:r>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FFF724D-712C-4832-9F1B-0136A980E22E}"/>
              </a:ext>
            </a:extLst>
          </p:cNvPr>
          <p:cNvSpPr txBox="1"/>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7AC4C4-A4BC-49E4-913E-BE9FDBBAE5AC}" type="slidenum">
              <a:t>6</a:t>
            </a:fld>
            <a:endParaRPr lang="en-GB" sz="1200" b="0" i="0" u="none" strike="noStrike" kern="1200" cap="none" spc="0" baseline="0">
              <a:solidFill>
                <a:srgbClr val="000000"/>
              </a:solidFill>
              <a:uFillTx/>
              <a:latin typeface="Calibri"/>
            </a:endParaRPr>
          </a:p>
        </p:txBody>
      </p:sp>
      <p:sp>
        <p:nvSpPr>
          <p:cNvPr id="3" name="Rectangle 2">
            <a:extLst>
              <a:ext uri="{FF2B5EF4-FFF2-40B4-BE49-F238E27FC236}">
                <a16:creationId xmlns:a16="http://schemas.microsoft.com/office/drawing/2014/main" id="{02D9195F-8DEE-43DA-9EB5-E2E7BA9E01D4}"/>
              </a:ext>
            </a:extLst>
          </p:cNvPr>
          <p:cNvSpPr>
            <a:spLocks noGrp="1" noRot="1" noChangeAspect="1"/>
          </p:cNvSpPr>
          <p:nvPr>
            <p:ph type="sldImg"/>
          </p:nvPr>
        </p:nvSpPr>
        <p:spPr>
          <a:ln w="12701">
            <a:solidFill>
              <a:srgbClr val="000000"/>
            </a:solidFill>
            <a:prstDash val="solid"/>
            <a:miter/>
          </a:ln>
        </p:spPr>
      </p:sp>
      <p:sp>
        <p:nvSpPr>
          <p:cNvPr id="4" name="Rectangle 3">
            <a:extLst>
              <a:ext uri="{FF2B5EF4-FFF2-40B4-BE49-F238E27FC236}">
                <a16:creationId xmlns:a16="http://schemas.microsoft.com/office/drawing/2014/main" id="{CAB77AF3-2D9A-4E23-80AF-F44810106D49}"/>
              </a:ext>
            </a:extLst>
          </p:cNvPr>
          <p:cNvSpPr txBox="1">
            <a:spLocks noGrp="1"/>
          </p:cNvSpPr>
          <p:nvPr>
            <p:ph type="body" sz="quarter" idx="1"/>
          </p:nvPr>
        </p:nvSpPr>
        <p:spPr/>
        <p:txBody>
          <a:bodyPr/>
          <a:lstStyle/>
          <a:p>
            <a:pPr lvl="0"/>
            <a:r>
              <a:rPr lang="en-IE"/>
              <a:t>Hauser and Bowlds (1990) and Rice et al (1993) classify the potential stressors young people face as falling into three categories:</a:t>
            </a:r>
            <a:endParaRPr lang="en-GB"/>
          </a:p>
          <a:p>
            <a:pPr lvl="0"/>
            <a:r>
              <a:rPr lang="en-IE" i="1"/>
              <a:t>Normative</a:t>
            </a:r>
            <a:r>
              <a:rPr lang="en-IE"/>
              <a:t> </a:t>
            </a:r>
            <a:r>
              <a:rPr lang="en-IE" i="1"/>
              <a:t>events </a:t>
            </a:r>
            <a:r>
              <a:rPr lang="en-IE"/>
              <a:t>are experienced by all young people, such as puberty, change of school aged 11-13, peer pressure, etc.  All young people have to confront these issues, usually within a predictable timescale.</a:t>
            </a:r>
            <a:endParaRPr lang="en-US"/>
          </a:p>
          <a:p>
            <a:pPr lvl="0"/>
            <a:r>
              <a:rPr lang="en-IE" i="1"/>
              <a:t>Non-normative</a:t>
            </a:r>
            <a:r>
              <a:rPr lang="en-IE"/>
              <a:t> </a:t>
            </a:r>
            <a:r>
              <a:rPr lang="en-IE" i="1"/>
              <a:t>events</a:t>
            </a:r>
            <a:r>
              <a:rPr lang="en-IE"/>
              <a:t> concern individual young people and can occur at any time.  These include illness, injury, parental break-up, breakdown in friendships, parental unemployment, etc.</a:t>
            </a:r>
            <a:endParaRPr lang="en-US"/>
          </a:p>
          <a:p>
            <a:pPr lvl="0"/>
            <a:r>
              <a:rPr lang="en-IE" i="1"/>
              <a:t>Daily hassles</a:t>
            </a:r>
            <a:r>
              <a:rPr lang="en-IE"/>
              <a:t> are relatively minor in scale but may become significant if there are enough of them or if they combine with normative / non-normative stressors.  </a:t>
            </a:r>
            <a:endParaRPr lang="en-GB"/>
          </a:p>
          <a:p>
            <a:pPr lvl="0"/>
            <a:r>
              <a:rPr lang="en-IE"/>
              <a:t>The degree to which any of these events will be stressful depends upon the number of events a young person has to contend with, the timing of the events and the synchronicity (how normative and non-normative events cluster together).  Rice et al (1993) believe that each of these variables has a contribution to make in relation to the coping process, but that the supports or buffers which are available to the young person must also be taken into account.  </a:t>
            </a:r>
          </a:p>
          <a:p>
            <a:pPr lvl="0"/>
            <a:r>
              <a:rPr lang="en-IE"/>
              <a:t>Stress parameters:  In the literature on stress, much has been made of the different parameters of a life event which will determine an individuals’ reaction to that event.  These parameters are frequency, predictability, uncertainty and control.  It is argued that any event will vary in respect of these parameters and that this will determine how the stressor is perceived by the individual responding to it.  For example, a victim of bullying will have little control over the incidents of bullying, which makes it more stressful.  Age, gender and ethnicity are also likely to influence the degree to which certain events are perceived as stressful or not.  Coleman and Hendry also point out that boredom and loneliness may also be experienced as causing difficulty during adolescence. </a:t>
            </a:r>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27DA948-88A0-40E1-AB80-DDA8EBFE0A5E}"/>
              </a:ext>
            </a:extLst>
          </p:cNvPr>
          <p:cNvSpPr txBox="1"/>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118019-3602-4FF7-BCDD-CC07C2414D79}" type="slidenum">
              <a:t>10</a:t>
            </a:fld>
            <a:endParaRPr lang="en-US" sz="1200" b="0" i="0" u="none" strike="noStrike" kern="1200" cap="none" spc="0" baseline="0">
              <a:solidFill>
                <a:srgbClr val="000000"/>
              </a:solidFill>
              <a:uFillTx/>
              <a:latin typeface="Calibri"/>
            </a:endParaRPr>
          </a:p>
        </p:txBody>
      </p:sp>
      <p:sp>
        <p:nvSpPr>
          <p:cNvPr id="3" name="Rectangle 2">
            <a:extLst>
              <a:ext uri="{FF2B5EF4-FFF2-40B4-BE49-F238E27FC236}">
                <a16:creationId xmlns:a16="http://schemas.microsoft.com/office/drawing/2014/main" id="{328813FC-9997-46E9-87E0-BFEB95871EF5}"/>
              </a:ext>
            </a:extLst>
          </p:cNvPr>
          <p:cNvSpPr>
            <a:spLocks noGrp="1" noRot="1" noChangeAspect="1"/>
          </p:cNvSpPr>
          <p:nvPr>
            <p:ph type="sldImg"/>
          </p:nvPr>
        </p:nvSpPr>
        <p:spPr>
          <a:ln w="12701">
            <a:solidFill>
              <a:srgbClr val="000000"/>
            </a:solidFill>
            <a:prstDash val="solid"/>
            <a:miter/>
          </a:ln>
        </p:spPr>
      </p:sp>
      <p:sp>
        <p:nvSpPr>
          <p:cNvPr id="4" name="Rectangle 3">
            <a:extLst>
              <a:ext uri="{FF2B5EF4-FFF2-40B4-BE49-F238E27FC236}">
                <a16:creationId xmlns:a16="http://schemas.microsoft.com/office/drawing/2014/main" id="{D821BAA3-3A09-40F1-A464-CBF72DB42645}"/>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0989D-2B6A-44FB-8C90-E7F71382C73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266D916B-A7D1-4E0C-A7C0-7FA8BF808F4A}"/>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A583E0F0-AF7A-4372-B040-35BAD3AEACA5}"/>
              </a:ext>
            </a:extLst>
          </p:cNvPr>
          <p:cNvSpPr txBox="1"/>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3ABC8F-D643-4744-8177-BC9D6CF14327}" type="slidenum">
              <a:t>11</a:t>
            </a:fld>
            <a:endParaRPr lang="en-GB"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25A4BC-DA3A-4778-A94C-FEB72FC4CC5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301E54DA-861F-4274-A395-310B92E11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7FBD2D29-4506-4071-ACE4-D23335FFF030}"/>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5" name="Zástupný symbol pro zápatí 4">
            <a:extLst>
              <a:ext uri="{FF2B5EF4-FFF2-40B4-BE49-F238E27FC236}">
                <a16:creationId xmlns:a16="http://schemas.microsoft.com/office/drawing/2014/main" id="{8A2A4D55-A625-4E46-AD71-075D9E563A92}"/>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3462582-438F-4DD5-B556-8F1A56467D8B}"/>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22951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ADA5DA-A9CE-4105-B15E-BF9ACC588DFF}"/>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0AE9CB86-1CD6-46B9-8EC6-446F2B8F5DA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5ABB384F-BCC4-4444-AC87-9536D1F401D0}"/>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5" name="Zástupný symbol pro zápatí 4">
            <a:extLst>
              <a:ext uri="{FF2B5EF4-FFF2-40B4-BE49-F238E27FC236}">
                <a16:creationId xmlns:a16="http://schemas.microsoft.com/office/drawing/2014/main" id="{85306C9B-3E2B-4477-8471-E899C00B90F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47DB12BC-9D4B-430C-B2EA-AEADA18CCEE8}"/>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346987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59CDC67-D93C-4844-BE9E-A81700CEBD0F}"/>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3C76BA69-AD87-484B-9D9F-8E4C406DD24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9B6BBAD8-8B67-4F45-962C-480F4D8FD88E}"/>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5" name="Zástupný symbol pro zápatí 4">
            <a:extLst>
              <a:ext uri="{FF2B5EF4-FFF2-40B4-BE49-F238E27FC236}">
                <a16:creationId xmlns:a16="http://schemas.microsoft.com/office/drawing/2014/main" id="{0B9BEBF5-7D9A-4192-B76D-D7A46468B6E8}"/>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864D49C3-765F-485D-B03B-8A9F36355F70}"/>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3711909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04DF7A-0E8A-4A74-A814-4FA16476C033}"/>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FA91C1AC-653B-4FA8-84C7-6C4BCA840E9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A5B6F92C-E75A-43D4-96D8-60AF4AF97DFA}"/>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5" name="Zástupný symbol pro zápatí 4">
            <a:extLst>
              <a:ext uri="{FF2B5EF4-FFF2-40B4-BE49-F238E27FC236}">
                <a16:creationId xmlns:a16="http://schemas.microsoft.com/office/drawing/2014/main" id="{55E76FAA-554C-401D-9E2F-EEA5D2E53CA0}"/>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F3874382-C020-4866-BBBE-A0D04B340685}"/>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330041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8E711-56C5-4DE7-90FC-5A225C066E4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F4BA960A-6825-4CC5-8E03-1342945D4D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7D1C997-23A9-4B4C-A8F0-DE59A66AB8F7}"/>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5" name="Zástupný symbol pro zápatí 4">
            <a:extLst>
              <a:ext uri="{FF2B5EF4-FFF2-40B4-BE49-F238E27FC236}">
                <a16:creationId xmlns:a16="http://schemas.microsoft.com/office/drawing/2014/main" id="{9A86B2A4-A561-4655-A389-4A11BD78D5DA}"/>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9A99D11A-8A06-4480-8DAF-ED59CDC3EA5D}"/>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717634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002CD9-C673-4AE5-B32F-4D04C6A437FE}"/>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F9A3F680-F030-4535-BF15-8669357AC53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74CF5007-297A-470C-A463-812076FE08D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60547BBA-6CAA-4C2F-80C6-D525371F27B2}"/>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6" name="Zástupný symbol pro zápatí 5">
            <a:extLst>
              <a:ext uri="{FF2B5EF4-FFF2-40B4-BE49-F238E27FC236}">
                <a16:creationId xmlns:a16="http://schemas.microsoft.com/office/drawing/2014/main" id="{C3637192-C35C-4D91-BFA7-6D775F5732A6}"/>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03CC6E57-8CBF-4B88-9B43-CDD7F4141209}"/>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20951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E0A214-BE58-49D0-A280-50393FE64DDA}"/>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E6B1EA3E-0B29-4DC4-A271-4F79F46D40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F724BF9-CFDA-47E9-9ECA-8BA5CE6B0F2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DBE3DFE6-E4B3-4B3A-966B-3B687F6742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A12F2EB-8443-4A40-8173-CA6B01A0ABB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7C8833C3-5341-4603-8C49-686F1C3E2C3A}"/>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8" name="Zástupný symbol pro zápatí 7">
            <a:extLst>
              <a:ext uri="{FF2B5EF4-FFF2-40B4-BE49-F238E27FC236}">
                <a16:creationId xmlns:a16="http://schemas.microsoft.com/office/drawing/2014/main" id="{13DADFDB-55EA-4C11-B1B2-C5A578CDC7C2}"/>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17AA4251-F569-4359-A30D-8BB009DA5C44}"/>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211410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7DF36-2029-4605-87C8-62044CCD73AF}"/>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ADBD3F06-6831-4175-BC56-7B46693CD5DE}"/>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4" name="Zástupný symbol pro zápatí 3">
            <a:extLst>
              <a:ext uri="{FF2B5EF4-FFF2-40B4-BE49-F238E27FC236}">
                <a16:creationId xmlns:a16="http://schemas.microsoft.com/office/drawing/2014/main" id="{D35FE7E6-F99C-416A-830D-6FF63049D16A}"/>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BAD74FB7-BB79-4866-AF4F-2A1479CF53F8}"/>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2311500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58DC945-5630-4E19-BA79-7F86B8687D68}"/>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3" name="Zástupný symbol pro zápatí 2">
            <a:extLst>
              <a:ext uri="{FF2B5EF4-FFF2-40B4-BE49-F238E27FC236}">
                <a16:creationId xmlns:a16="http://schemas.microsoft.com/office/drawing/2014/main" id="{6A305D76-955D-4A0B-997C-F8E6201FAD49}"/>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A6099337-BEF4-40E7-8701-CF4BDC8C3ED4}"/>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251653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4F77C0-49B2-4C17-8928-580561680B8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4F287D86-4206-4346-9987-8987D9440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544870EC-FC6A-40AC-9B55-8A0F33D15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50529AA-90BC-45AE-85A7-84AADB16449E}"/>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6" name="Zástupný symbol pro zápatí 5">
            <a:extLst>
              <a:ext uri="{FF2B5EF4-FFF2-40B4-BE49-F238E27FC236}">
                <a16:creationId xmlns:a16="http://schemas.microsoft.com/office/drawing/2014/main" id="{4301516A-6148-470C-B2B5-47894E524691}"/>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2D32EAD0-DAF6-4515-97EF-39F12C1CD04D}"/>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133359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72DF54-EA51-45EA-96AD-4F7FD4D2E82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7D364457-27AE-493F-BE58-CB23EF5C04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D5637262-9525-4359-AB44-51BF70667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86CFA25-C98D-4DE5-A60B-7F276BB092EC}"/>
              </a:ext>
            </a:extLst>
          </p:cNvPr>
          <p:cNvSpPr>
            <a:spLocks noGrp="1"/>
          </p:cNvSpPr>
          <p:nvPr>
            <p:ph type="dt" sz="half" idx="10"/>
          </p:nvPr>
        </p:nvSpPr>
        <p:spPr/>
        <p:txBody>
          <a:bodyPr/>
          <a:lstStyle/>
          <a:p>
            <a:fld id="{29924AC8-EF12-4270-8CEB-B801D0A86E84}" type="datetimeFigureOut">
              <a:rPr lang="en-GB" smtClean="0"/>
              <a:t>21/10/2020</a:t>
            </a:fld>
            <a:endParaRPr lang="en-GB"/>
          </a:p>
        </p:txBody>
      </p:sp>
      <p:sp>
        <p:nvSpPr>
          <p:cNvPr id="6" name="Zástupný symbol pro zápatí 5">
            <a:extLst>
              <a:ext uri="{FF2B5EF4-FFF2-40B4-BE49-F238E27FC236}">
                <a16:creationId xmlns:a16="http://schemas.microsoft.com/office/drawing/2014/main" id="{C966C618-2447-4C5C-917B-B50CE12D3B92}"/>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D48BE9B2-0BBB-45DD-87BF-4DAAE2A9159F}"/>
              </a:ext>
            </a:extLst>
          </p:cNvPr>
          <p:cNvSpPr>
            <a:spLocks noGrp="1"/>
          </p:cNvSpPr>
          <p:nvPr>
            <p:ph type="sldNum" sz="quarter" idx="12"/>
          </p:nvPr>
        </p:nvSpPr>
        <p:spPr/>
        <p:txBody>
          <a:bodyPr/>
          <a:lstStyle/>
          <a:p>
            <a:fld id="{D0296968-6C23-4E34-8435-CB5F98BD1C7A}" type="slidenum">
              <a:rPr lang="en-GB" smtClean="0"/>
              <a:t>‹#›</a:t>
            </a:fld>
            <a:endParaRPr lang="en-GB"/>
          </a:p>
        </p:txBody>
      </p:sp>
    </p:spTree>
    <p:extLst>
      <p:ext uri="{BB962C8B-B14F-4D97-AF65-F5344CB8AC3E}">
        <p14:creationId xmlns:p14="http://schemas.microsoft.com/office/powerpoint/2010/main" val="226875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EC239C8-DE7C-40E1-9BBE-14E1986EE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94A8A60-A32D-4256-BCB9-BDDAC52B1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A443B52-AD0D-4F2D-BD64-267F15B4A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24AC8-EF12-4270-8CEB-B801D0A86E84}" type="datetimeFigureOut">
              <a:rPr lang="en-GB" smtClean="0"/>
              <a:t>21/10/2020</a:t>
            </a:fld>
            <a:endParaRPr lang="en-GB"/>
          </a:p>
        </p:txBody>
      </p:sp>
      <p:sp>
        <p:nvSpPr>
          <p:cNvPr id="5" name="Zástupný symbol pro zápatí 4">
            <a:extLst>
              <a:ext uri="{FF2B5EF4-FFF2-40B4-BE49-F238E27FC236}">
                <a16:creationId xmlns:a16="http://schemas.microsoft.com/office/drawing/2014/main" id="{0405B1CF-0CD3-437C-8AB9-BD5644AEF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6828FEA9-9BBE-4A85-B5E4-346D6CF7AC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96968-6C23-4E34-8435-CB5F98BD1C7A}" type="slidenum">
              <a:rPr lang="en-GB" smtClean="0"/>
              <a:t>‹#›</a:t>
            </a:fld>
            <a:endParaRPr lang="en-GB"/>
          </a:p>
        </p:txBody>
      </p:sp>
    </p:spTree>
    <p:extLst>
      <p:ext uri="{BB962C8B-B14F-4D97-AF65-F5344CB8AC3E}">
        <p14:creationId xmlns:p14="http://schemas.microsoft.com/office/powerpoint/2010/main" val="82661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DEB2CB7C-04EB-4FAA-8F70-7CBA592A6006}"/>
              </a:ext>
            </a:extLst>
          </p:cNvPr>
          <p:cNvSpPr>
            <a:spLocks noGrp="1"/>
          </p:cNvSpPr>
          <p:nvPr>
            <p:ph type="ctrTitle"/>
          </p:nvPr>
        </p:nvSpPr>
        <p:spPr>
          <a:xfrm>
            <a:off x="1870997" y="1607809"/>
            <a:ext cx="9236026" cy="1621166"/>
          </a:xfrm>
        </p:spPr>
        <p:txBody>
          <a:bodyPr anchor="b">
            <a:normAutofit/>
          </a:bodyPr>
          <a:lstStyle/>
          <a:p>
            <a:r>
              <a:rPr lang="cs-CZ" sz="5100" dirty="0">
                <a:solidFill>
                  <a:srgbClr val="FFFFFF"/>
                </a:solidFill>
              </a:rPr>
              <a:t>Lekce 2: Kontext přirozeného a formálního mentoringu </a:t>
            </a:r>
            <a:r>
              <a:rPr lang="en-GB" sz="5100" dirty="0">
                <a:solidFill>
                  <a:srgbClr val="FFFFFF"/>
                </a:solidFill>
              </a:rPr>
              <a:t> </a:t>
            </a:r>
          </a:p>
        </p:txBody>
      </p:sp>
      <p:sp>
        <p:nvSpPr>
          <p:cNvPr id="3" name="Podnadpis 2">
            <a:extLst>
              <a:ext uri="{FF2B5EF4-FFF2-40B4-BE49-F238E27FC236}">
                <a16:creationId xmlns:a16="http://schemas.microsoft.com/office/drawing/2014/main" id="{E4BF99FA-7B1F-49ED-A5C4-AC708A540D1F}"/>
              </a:ext>
            </a:extLst>
          </p:cNvPr>
          <p:cNvSpPr>
            <a:spLocks noGrp="1"/>
          </p:cNvSpPr>
          <p:nvPr>
            <p:ph type="subTitle" idx="1"/>
          </p:nvPr>
        </p:nvSpPr>
        <p:spPr>
          <a:xfrm>
            <a:off x="1987499" y="4810308"/>
            <a:ext cx="9003022" cy="609417"/>
          </a:xfrm>
        </p:spPr>
        <p:txBody>
          <a:bodyPr>
            <a:normAutofit/>
          </a:bodyPr>
          <a:lstStyle/>
          <a:p>
            <a:r>
              <a:rPr lang="cs-CZ" dirty="0"/>
              <a:t>21.10.2020</a:t>
            </a:r>
            <a:endParaRPr lang="en-GB" dirty="0"/>
          </a:p>
        </p:txBody>
      </p:sp>
      <p:pic>
        <p:nvPicPr>
          <p:cNvPr id="4" name="Zvuk 3">
            <a:hlinkClick r:id="" action="ppaction://media"/>
            <a:extLst>
              <a:ext uri="{FF2B5EF4-FFF2-40B4-BE49-F238E27FC236}">
                <a16:creationId xmlns:a16="http://schemas.microsoft.com/office/drawing/2014/main" id="{F582B2BC-BD74-4502-8466-0C78983F0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57639767"/>
      </p:ext>
    </p:extLst>
  </p:cSld>
  <p:clrMapOvr>
    <a:masterClrMapping/>
  </p:clrMapOvr>
  <mc:AlternateContent xmlns:mc="http://schemas.openxmlformats.org/markup-compatibility/2006" xmlns:p14="http://schemas.microsoft.com/office/powerpoint/2010/main">
    <mc:Choice Requires="p14">
      <p:transition spd="slow" p14:dur="2000" advTm="19326"/>
    </mc:Choice>
    <mc:Fallback xmlns="">
      <p:transition spd="slow" advTm="1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7D6182C-7295-4591-8852-C4970BE374F7}"/>
              </a:ext>
            </a:extLst>
          </p:cNvPr>
          <p:cNvSpPr/>
          <p:nvPr/>
        </p:nvSpPr>
        <p:spPr>
          <a:xfrm>
            <a:off x="1581150" y="-1909760"/>
            <a:ext cx="9144000" cy="457200"/>
          </a:xfrm>
          <a:prstGeom prst="rect">
            <a:avLst/>
          </a:prstGeom>
          <a:noFill/>
          <a:ln>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2400">
              <a:solidFill>
                <a:srgbClr val="000000"/>
              </a:solidFill>
              <a:latin typeface="Tahoma" pitchFamily="34"/>
            </a:endParaRPr>
          </a:p>
        </p:txBody>
      </p:sp>
      <p:sp>
        <p:nvSpPr>
          <p:cNvPr id="3" name="Rectangle 3">
            <a:extLst>
              <a:ext uri="{FF2B5EF4-FFF2-40B4-BE49-F238E27FC236}">
                <a16:creationId xmlns:a16="http://schemas.microsoft.com/office/drawing/2014/main" id="{F3844B5E-4395-42A8-A3E3-20B589F85138}"/>
              </a:ext>
            </a:extLst>
          </p:cNvPr>
          <p:cNvSpPr/>
          <p:nvPr/>
        </p:nvSpPr>
        <p:spPr>
          <a:xfrm>
            <a:off x="1581150" y="1638303"/>
            <a:ext cx="9144000" cy="2231380"/>
          </a:xfrm>
          <a:prstGeom prst="rect">
            <a:avLst/>
          </a:prstGeom>
          <a:noFill/>
          <a:ln>
            <a:noFill/>
            <a:prstDash val="solid"/>
          </a:ln>
        </p:spPr>
        <p:txBody>
          <a:bodyPr vert="horz" wrap="square" lIns="91440" tIns="45720" rIns="91440" bIns="0" anchor="t" anchorCtr="0" compatLnSpc="1">
            <a:spAutoFit/>
          </a:bodyPr>
          <a:lstStyle/>
          <a:p>
            <a:pPr algn="ctr">
              <a:defRPr sz="1800" b="0" i="0" u="none" strike="noStrike" kern="0" cap="none" spc="0" baseline="0">
                <a:solidFill>
                  <a:srgbClr val="000000"/>
                </a:solidFill>
                <a:uFillTx/>
              </a:defRPr>
            </a:pPr>
            <a:endParaRPr lang="en-GB" sz="2000" b="1">
              <a:solidFill>
                <a:srgbClr val="000000"/>
              </a:solidFill>
              <a:latin typeface="Times New Roman" pitchFamily="18"/>
              <a:cs typeface="Times New Roman" pitchFamily="18"/>
            </a:endParaRPr>
          </a:p>
          <a:p>
            <a:pPr algn="ctr">
              <a:defRPr sz="1800" b="0" i="0" u="none" strike="noStrike" kern="0" cap="none" spc="0" baseline="0">
                <a:solidFill>
                  <a:srgbClr val="000000"/>
                </a:solidFill>
                <a:uFillTx/>
              </a:defRPr>
            </a:pPr>
            <a:r>
              <a:rPr lang="en-GB" sz="1400">
                <a:solidFill>
                  <a:srgbClr val="000000"/>
                </a:solidFill>
                <a:latin typeface="Tahoma" pitchFamily="34"/>
                <a:cs typeface="Times New Roman" pitchFamily="18"/>
              </a:rPr>
              <a:t> </a:t>
            </a:r>
            <a:endParaRPr lang="en-GB" sz="1200">
              <a:solidFill>
                <a:srgbClr val="000000"/>
              </a:solidFill>
              <a:latin typeface="Calibri"/>
              <a:cs typeface="Times New Roman" pitchFamily="18"/>
            </a:endParaRPr>
          </a:p>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defRPr sz="1800" b="0" i="0" u="none" strike="noStrike" kern="0" cap="none" spc="0" baseline="0">
                <a:solidFill>
                  <a:srgbClr val="000000"/>
                </a:solidFill>
                <a:uFillTx/>
              </a:defRPr>
            </a:pPr>
            <a:br>
              <a:rPr lang="en-GB" sz="1400">
                <a:solidFill>
                  <a:srgbClr val="000000"/>
                </a:solidFill>
                <a:latin typeface="Calibri"/>
              </a:rPr>
            </a:br>
            <a:endParaRPr lang="en-GB" sz="2400">
              <a:solidFill>
                <a:srgbClr val="000000"/>
              </a:solidFill>
              <a:latin typeface="Calibri"/>
            </a:endParaRPr>
          </a:p>
        </p:txBody>
      </p:sp>
      <p:sp>
        <p:nvSpPr>
          <p:cNvPr id="4" name="Rectangle 4">
            <a:extLst>
              <a:ext uri="{FF2B5EF4-FFF2-40B4-BE49-F238E27FC236}">
                <a16:creationId xmlns:a16="http://schemas.microsoft.com/office/drawing/2014/main" id="{746AE0AC-3D5C-4CAA-A4C1-D480E40EB57D}"/>
              </a:ext>
            </a:extLst>
          </p:cNvPr>
          <p:cNvSpPr/>
          <p:nvPr/>
        </p:nvSpPr>
        <p:spPr>
          <a:xfrm>
            <a:off x="1581150" y="3630616"/>
            <a:ext cx="9144000" cy="677108"/>
          </a:xfrm>
          <a:prstGeom prst="rect">
            <a:avLst/>
          </a:prstGeom>
          <a:noFill/>
          <a:ln>
            <a:noFill/>
            <a:prstDash val="solid"/>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defRPr sz="1800" b="0" i="0" u="none" strike="noStrike" kern="0" cap="none" spc="0" baseline="0">
                <a:solidFill>
                  <a:srgbClr val="000000"/>
                </a:solidFill>
                <a:uFillTx/>
              </a:defRPr>
            </a:pPr>
            <a:endParaRPr lang="en-GB" sz="2400">
              <a:solidFill>
                <a:srgbClr val="000000"/>
              </a:solidFill>
              <a:latin typeface="Calibri"/>
            </a:endParaRPr>
          </a:p>
        </p:txBody>
      </p:sp>
      <p:sp>
        <p:nvSpPr>
          <p:cNvPr id="5" name="Rectangle 5">
            <a:extLst>
              <a:ext uri="{FF2B5EF4-FFF2-40B4-BE49-F238E27FC236}">
                <a16:creationId xmlns:a16="http://schemas.microsoft.com/office/drawing/2014/main" id="{02E130D8-2287-41DA-87BB-8EFEEB9F1220}"/>
              </a:ext>
            </a:extLst>
          </p:cNvPr>
          <p:cNvSpPr/>
          <p:nvPr/>
        </p:nvSpPr>
        <p:spPr>
          <a:xfrm>
            <a:off x="1581150" y="5988048"/>
            <a:ext cx="9144000" cy="677108"/>
          </a:xfrm>
          <a:prstGeom prst="rect">
            <a:avLst/>
          </a:prstGeom>
          <a:noFill/>
          <a:ln>
            <a:noFill/>
            <a:prstDash val="solid"/>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defRPr sz="1800" b="0" i="0" u="none" strike="noStrike" kern="0" cap="none" spc="0" baseline="0">
                <a:solidFill>
                  <a:srgbClr val="000000"/>
                </a:solidFill>
                <a:uFillTx/>
              </a:defRPr>
            </a:pPr>
            <a:endParaRPr lang="en-GB" sz="2400">
              <a:solidFill>
                <a:srgbClr val="000000"/>
              </a:solidFill>
              <a:latin typeface="Calibri"/>
            </a:endParaRPr>
          </a:p>
        </p:txBody>
      </p:sp>
      <p:sp>
        <p:nvSpPr>
          <p:cNvPr id="6" name="Rectangle 6">
            <a:extLst>
              <a:ext uri="{FF2B5EF4-FFF2-40B4-BE49-F238E27FC236}">
                <a16:creationId xmlns:a16="http://schemas.microsoft.com/office/drawing/2014/main" id="{15C2A0BA-DF9E-42AD-A281-58AE06F54D0E}"/>
              </a:ext>
            </a:extLst>
          </p:cNvPr>
          <p:cNvSpPr/>
          <p:nvPr/>
        </p:nvSpPr>
        <p:spPr>
          <a:xfrm>
            <a:off x="1581150" y="9153528"/>
            <a:ext cx="9144000" cy="677108"/>
          </a:xfrm>
          <a:prstGeom prst="rect">
            <a:avLst/>
          </a:prstGeom>
          <a:noFill/>
          <a:ln>
            <a:noFill/>
            <a:prstDash val="solid"/>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n-GB" sz="1400">
                <a:solidFill>
                  <a:srgbClr val="000000"/>
                </a:solidFill>
                <a:latin typeface="Calibri"/>
                <a:cs typeface="Times New Roman" pitchFamily="18"/>
              </a:rPr>
              <a:t> </a:t>
            </a:r>
            <a:endParaRPr lang="en-GB" sz="1200">
              <a:solidFill>
                <a:srgbClr val="000000"/>
              </a:solidFill>
              <a:latin typeface="Calibri"/>
              <a:cs typeface="Times New Roman" pitchFamily="18"/>
            </a:endParaRPr>
          </a:p>
          <a:p>
            <a:pPr>
              <a:defRPr sz="1800" b="0" i="0" u="none" strike="noStrike" kern="0" cap="none" spc="0" baseline="0">
                <a:solidFill>
                  <a:srgbClr val="000000"/>
                </a:solidFill>
                <a:uFillTx/>
              </a:defRPr>
            </a:pPr>
            <a:endParaRPr lang="en-GB" sz="2400">
              <a:solidFill>
                <a:srgbClr val="000000"/>
              </a:solidFill>
              <a:latin typeface="Calibri"/>
            </a:endParaRPr>
          </a:p>
        </p:txBody>
      </p:sp>
      <p:sp>
        <p:nvSpPr>
          <p:cNvPr id="7" name="Text Box 7">
            <a:extLst>
              <a:ext uri="{FF2B5EF4-FFF2-40B4-BE49-F238E27FC236}">
                <a16:creationId xmlns:a16="http://schemas.microsoft.com/office/drawing/2014/main" id="{5E066AFD-D50D-4EC3-A2D1-9C0B4F01E1B8}"/>
              </a:ext>
            </a:extLst>
          </p:cNvPr>
          <p:cNvSpPr txBox="1"/>
          <p:nvPr/>
        </p:nvSpPr>
        <p:spPr>
          <a:xfrm>
            <a:off x="1524000" y="0"/>
            <a:ext cx="9144000" cy="6642844"/>
          </a:xfrm>
          <a:prstGeom prst="rect">
            <a:avLst/>
          </a:prstGeom>
          <a:noFill/>
          <a:ln>
            <a:noFill/>
          </a:ln>
        </p:spPr>
        <p:txBody>
          <a:bodyPr vert="horz" wrap="square" lIns="91440" tIns="45720" rIns="91440" bIns="45720" anchor="t" anchorCtr="1" compatLnSpc="1">
            <a:spAutoFit/>
          </a:bodyPr>
          <a:lstStyle/>
          <a:p>
            <a:pPr algn="ctr">
              <a:spcBef>
                <a:spcPts val="500"/>
              </a:spcBef>
              <a:defRPr sz="1800" b="0" i="0" u="none" strike="noStrike" kern="0" cap="none" spc="0" baseline="0">
                <a:solidFill>
                  <a:srgbClr val="000000"/>
                </a:solidFill>
                <a:uFillTx/>
              </a:defRPr>
            </a:pPr>
            <a:endParaRPr lang="en-IE" sz="800" b="1" u="sng">
              <a:solidFill>
                <a:srgbClr val="000000"/>
              </a:solidFill>
              <a:latin typeface="Tahoma" pitchFamily="34"/>
              <a:cs typeface="Times New Roman" pitchFamily="18"/>
            </a:endParaRPr>
          </a:p>
          <a:p>
            <a:pPr algn="ctr">
              <a:spcBef>
                <a:spcPts val="1000"/>
              </a:spcBef>
              <a:defRPr sz="1800" b="0" i="0" u="none" strike="noStrike" kern="0" cap="none" spc="0" baseline="0">
                <a:solidFill>
                  <a:srgbClr val="000000"/>
                </a:solidFill>
                <a:uFillTx/>
              </a:defRPr>
            </a:pPr>
            <a:endParaRPr lang="en-IE" sz="1600" b="1" u="sng">
              <a:solidFill>
                <a:srgbClr val="000000"/>
              </a:solidFill>
              <a:latin typeface="Tahoma" pitchFamily="34"/>
              <a:cs typeface="Times New Roman" pitchFamily="18"/>
            </a:endParaRPr>
          </a:p>
          <a:p>
            <a:pPr algn="ctr">
              <a:spcBef>
                <a:spcPts val="1000"/>
              </a:spcBef>
              <a:defRPr sz="1800" b="0" i="0" u="none" strike="noStrike" kern="0" cap="none" spc="0" baseline="0">
                <a:solidFill>
                  <a:srgbClr val="000000"/>
                </a:solidFill>
                <a:uFillTx/>
              </a:defRPr>
            </a:pPr>
            <a:r>
              <a:rPr lang="en-GB" sz="1600" b="1" u="sng">
                <a:solidFill>
                  <a:srgbClr val="000000"/>
                </a:solidFill>
                <a:latin typeface="Tahoma" pitchFamily="34"/>
                <a:cs typeface="Times New Roman" pitchFamily="18"/>
              </a:rPr>
              <a:t>A Cupped Model for Understanding </a:t>
            </a:r>
            <a:r>
              <a:rPr lang="cs-CZ" sz="1600" b="1" u="sng">
                <a:solidFill>
                  <a:srgbClr val="000000"/>
                </a:solidFill>
                <a:latin typeface="Tahoma" pitchFamily="34"/>
                <a:cs typeface="Times New Roman" pitchFamily="18"/>
              </a:rPr>
              <a:t>Mentoring </a:t>
            </a:r>
            <a:r>
              <a:rPr lang="en-GB" sz="1600" b="1" u="sng">
                <a:solidFill>
                  <a:srgbClr val="000000"/>
                </a:solidFill>
                <a:latin typeface="Tahoma" pitchFamily="34"/>
                <a:cs typeface="Times New Roman" pitchFamily="18"/>
              </a:rPr>
              <a:t>in a </a:t>
            </a:r>
            <a:r>
              <a:rPr lang="cs-CZ" sz="1600" b="1" u="sng">
                <a:solidFill>
                  <a:srgbClr val="000000"/>
                </a:solidFill>
                <a:latin typeface="Tahoma" pitchFamily="34"/>
                <a:cs typeface="Times New Roman" pitchFamily="18"/>
              </a:rPr>
              <a:t>Community </a:t>
            </a:r>
            <a:r>
              <a:rPr lang="en-GB" sz="1600" b="1" u="sng">
                <a:solidFill>
                  <a:srgbClr val="000000"/>
                </a:solidFill>
                <a:latin typeface="Tahoma" pitchFamily="34"/>
                <a:cs typeface="Times New Roman" pitchFamily="18"/>
              </a:rPr>
              <a:t>context</a:t>
            </a:r>
            <a:r>
              <a:rPr lang="en-GB" sz="1600" b="1">
                <a:solidFill>
                  <a:srgbClr val="000000"/>
                </a:solidFill>
                <a:latin typeface="Tahoma" pitchFamily="34"/>
                <a:cs typeface="Times New Roman" pitchFamily="18"/>
              </a:rPr>
              <a:t> </a:t>
            </a:r>
          </a:p>
          <a:p>
            <a:pPr algn="ctr">
              <a:spcBef>
                <a:spcPts val="500"/>
              </a:spcBef>
              <a:defRPr sz="1800" b="0" i="0" u="none" strike="noStrike" kern="0" cap="none" spc="0" baseline="0">
                <a:solidFill>
                  <a:srgbClr val="000000"/>
                </a:solidFill>
                <a:uFillTx/>
              </a:defRPr>
            </a:pPr>
            <a:r>
              <a:rPr lang="en-GB" sz="800" b="1">
                <a:solidFill>
                  <a:srgbClr val="000000"/>
                </a:solidFill>
                <a:latin typeface="Tahoma" pitchFamily="34"/>
                <a:cs typeface="Times New Roman" pitchFamily="18"/>
              </a:rPr>
              <a:t>     </a:t>
            </a:r>
            <a:endParaRPr lang="en-IE" sz="800" b="1">
              <a:solidFill>
                <a:srgbClr val="000000"/>
              </a:solidFill>
              <a:latin typeface="Tahoma" pitchFamily="34"/>
              <a:cs typeface="Times New Roman" pitchFamily="18"/>
            </a:endParaRPr>
          </a:p>
          <a:p>
            <a:pPr algn="ctr">
              <a:spcBef>
                <a:spcPts val="700"/>
              </a:spcBef>
              <a:defRPr sz="1800" b="0" i="0" u="none" strike="noStrike" kern="0" cap="none" spc="0" baseline="0">
                <a:solidFill>
                  <a:srgbClr val="000000"/>
                </a:solidFill>
                <a:uFillTx/>
              </a:defRPr>
            </a:pPr>
            <a:endParaRPr lang="en-IE" sz="1200" b="1">
              <a:solidFill>
                <a:srgbClr val="000000"/>
              </a:solidFill>
              <a:latin typeface="Tahoma" pitchFamily="34"/>
              <a:cs typeface="Times New Roman" pitchFamily="18"/>
            </a:endParaRPr>
          </a:p>
          <a:p>
            <a:pPr algn="ctr">
              <a:spcBef>
                <a:spcPts val="1100"/>
              </a:spcBef>
              <a:defRPr sz="1800" b="0" i="0" u="none" strike="noStrike" kern="0" cap="none" spc="0" baseline="0">
                <a:solidFill>
                  <a:srgbClr val="000000"/>
                </a:solidFill>
                <a:uFillTx/>
              </a:defRPr>
            </a:pPr>
            <a:r>
              <a:rPr lang="en-GB" b="1">
                <a:solidFill>
                  <a:srgbClr val="000000"/>
                </a:solidFill>
                <a:latin typeface="Tahoma" pitchFamily="34"/>
                <a:cs typeface="Times New Roman" pitchFamily="18"/>
              </a:rPr>
              <a:t>Child</a:t>
            </a: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ACHIEVING   RIGHTS / MEETING   NEEDS </a:t>
            </a: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Nuclear Family</a:t>
            </a:r>
          </a:p>
          <a:p>
            <a:pPr algn="ctr">
              <a:spcBef>
                <a:spcPts val="1200"/>
              </a:spcBef>
              <a:defRPr sz="1800" b="0" i="0" u="none" strike="noStrike" kern="0" cap="none" spc="0" baseline="0">
                <a:solidFill>
                  <a:srgbClr val="000000"/>
                </a:solidFill>
                <a:uFillTx/>
              </a:defRPr>
            </a:pPr>
            <a:r>
              <a:rPr lang="en-GB" sz="2000" b="1">
                <a:solidFill>
                  <a:srgbClr val="000000"/>
                </a:solidFill>
                <a:latin typeface="Tahoma" pitchFamily="34"/>
                <a:cs typeface="Times New Roman" pitchFamily="18"/>
              </a:rPr>
              <a:t>   </a:t>
            </a: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Other Family / Friends</a:t>
            </a: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School / Community / Leisure Interests </a:t>
            </a:r>
          </a:p>
          <a:p>
            <a:pPr algn="ctr">
              <a:spcBef>
                <a:spcPts val="1200"/>
              </a:spcBef>
              <a:defRPr sz="1800" b="0" i="0" u="none" strike="noStrike" kern="0" cap="none" spc="0" baseline="0">
                <a:solidFill>
                  <a:srgbClr val="000000"/>
                </a:solidFill>
                <a:uFillTx/>
              </a:defRPr>
            </a:pPr>
            <a:r>
              <a:rPr lang="en-GB" sz="2000" b="1">
                <a:solidFill>
                  <a:srgbClr val="000000"/>
                </a:solidFill>
                <a:latin typeface="Tahoma" pitchFamily="34"/>
                <a:cs typeface="Times New Roman" pitchFamily="18"/>
              </a:rPr>
              <a:t> </a:t>
            </a: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Formal Family Support Practitioners</a:t>
            </a:r>
          </a:p>
          <a:p>
            <a:pPr algn="ctr">
              <a:spcBef>
                <a:spcPts val="600"/>
              </a:spcBef>
              <a:defRPr sz="1800" b="0" i="0" u="none" strike="noStrike" kern="0" cap="none" spc="0" baseline="0">
                <a:solidFill>
                  <a:srgbClr val="000000"/>
                </a:solidFill>
                <a:uFillTx/>
              </a:defRPr>
            </a:pPr>
            <a:r>
              <a:rPr lang="en-GB" sz="1000" b="1">
                <a:solidFill>
                  <a:srgbClr val="000000"/>
                </a:solidFill>
                <a:latin typeface="Tahoma" pitchFamily="34"/>
                <a:cs typeface="Times New Roman" pitchFamily="18"/>
              </a:rPr>
              <a:t> </a:t>
            </a:r>
          </a:p>
          <a:p>
            <a:pPr algn="ctr">
              <a:spcBef>
                <a:spcPts val="700"/>
              </a:spcBef>
              <a:defRPr sz="1800" b="0" i="0" u="none" strike="noStrike" kern="0" cap="none" spc="0" baseline="0">
                <a:solidFill>
                  <a:srgbClr val="000000"/>
                </a:solidFill>
                <a:uFillTx/>
              </a:defRPr>
            </a:pPr>
            <a:endParaRPr lang="en-IE" sz="1200" b="1">
              <a:solidFill>
                <a:srgbClr val="000000"/>
              </a:solidFill>
              <a:latin typeface="Tahoma" pitchFamily="34"/>
              <a:cs typeface="Times New Roman" pitchFamily="18"/>
            </a:endParaRP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Community / Voluntary / Statutory</a:t>
            </a: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Agencies / Services / Organisations</a:t>
            </a:r>
            <a:endParaRPr lang="en-IE" sz="1600" b="1">
              <a:solidFill>
                <a:srgbClr val="000000"/>
              </a:solidFill>
              <a:latin typeface="Tahoma" pitchFamily="34"/>
              <a:cs typeface="Times New Roman" pitchFamily="18"/>
            </a:endParaRPr>
          </a:p>
          <a:p>
            <a:pPr algn="ctr">
              <a:spcBef>
                <a:spcPts val="1000"/>
              </a:spcBef>
              <a:defRPr sz="1800" b="0" i="0" u="none" strike="noStrike" kern="0" cap="none" spc="0" baseline="0">
                <a:solidFill>
                  <a:srgbClr val="000000"/>
                </a:solidFill>
                <a:uFillTx/>
              </a:defRPr>
            </a:pPr>
            <a:endParaRPr lang="en-GB" sz="1600" b="1">
              <a:solidFill>
                <a:srgbClr val="000000"/>
              </a:solidFill>
              <a:latin typeface="Tahoma" pitchFamily="34"/>
              <a:cs typeface="Times New Roman" pitchFamily="18"/>
            </a:endParaRPr>
          </a:p>
          <a:p>
            <a:pPr algn="ctr">
              <a:spcBef>
                <a:spcPts val="1000"/>
              </a:spcBef>
              <a:defRPr sz="1800" b="0" i="0" u="none" strike="noStrike" kern="0" cap="none" spc="0" baseline="0">
                <a:solidFill>
                  <a:srgbClr val="000000"/>
                </a:solidFill>
                <a:uFillTx/>
              </a:defRPr>
            </a:pPr>
            <a:r>
              <a:rPr lang="en-GB" sz="1600" b="1">
                <a:solidFill>
                  <a:srgbClr val="000000"/>
                </a:solidFill>
                <a:latin typeface="Tahoma" pitchFamily="34"/>
                <a:cs typeface="Times New Roman" pitchFamily="18"/>
              </a:rPr>
              <a:t> National Policy / Legislation</a:t>
            </a:r>
          </a:p>
        </p:txBody>
      </p:sp>
      <p:sp>
        <p:nvSpPr>
          <p:cNvPr id="8" name="Text Box 8">
            <a:extLst>
              <a:ext uri="{FF2B5EF4-FFF2-40B4-BE49-F238E27FC236}">
                <a16:creationId xmlns:a16="http://schemas.microsoft.com/office/drawing/2014/main" id="{8E68591A-0021-49ED-9CF9-A8724452DAE5}"/>
              </a:ext>
            </a:extLst>
          </p:cNvPr>
          <p:cNvSpPr txBox="1"/>
          <p:nvPr/>
        </p:nvSpPr>
        <p:spPr>
          <a:xfrm>
            <a:off x="3641723" y="109535"/>
            <a:ext cx="5426077" cy="45720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endParaRPr lang="en-GB" sz="2400">
              <a:solidFill>
                <a:srgbClr val="000000"/>
              </a:solidFill>
              <a:latin typeface="Tahoma" pitchFamily="34"/>
            </a:endParaRPr>
          </a:p>
        </p:txBody>
      </p:sp>
      <p:sp>
        <p:nvSpPr>
          <p:cNvPr id="9" name="AutoShape 9">
            <a:extLst>
              <a:ext uri="{FF2B5EF4-FFF2-40B4-BE49-F238E27FC236}">
                <a16:creationId xmlns:a16="http://schemas.microsoft.com/office/drawing/2014/main" id="{B5C387CD-55E5-4794-83A3-F9F993E416E3}"/>
              </a:ext>
            </a:extLst>
          </p:cNvPr>
          <p:cNvSpPr/>
          <p:nvPr/>
        </p:nvSpPr>
        <p:spPr>
          <a:xfrm rot="10799991">
            <a:off x="4953000" y="2362196"/>
            <a:ext cx="2057400" cy="457200"/>
          </a:xfrm>
          <a:custGeom>
            <a:avLst/>
            <a:gdLst>
              <a:gd name="f0" fmla="val 10800000"/>
              <a:gd name="f1" fmla="val 5400000"/>
              <a:gd name="f2" fmla="val 180"/>
              <a:gd name="f3" fmla="val w"/>
              <a:gd name="f4" fmla="val h"/>
              <a:gd name="f5" fmla="val 0"/>
              <a:gd name="f6" fmla="val 21600"/>
              <a:gd name="f7" fmla="val 5400"/>
              <a:gd name="f8" fmla="val 10800"/>
              <a:gd name="f9" fmla="val 7817"/>
              <a:gd name="f10" fmla="val 13782"/>
              <a:gd name="f11" fmla="val 5399"/>
              <a:gd name="f12" fmla="val 16199"/>
              <a:gd name="f13" fmla="val 16200"/>
              <a:gd name="f14" fmla="val 10799"/>
              <a:gd name="f15" fmla="val 4835"/>
              <a:gd name="f16" fmla="val 16764"/>
              <a:gd name="f17" fmla="+- 0 0 -90"/>
              <a:gd name="f18" fmla="*/ f3 1 21600"/>
              <a:gd name="f19" fmla="*/ f4 1 21600"/>
              <a:gd name="f20" fmla="+- f6 0 f5"/>
              <a:gd name="f21" fmla="*/ f17 f0 1"/>
              <a:gd name="f22" fmla="*/ f20 1 21600"/>
              <a:gd name="f23" fmla="*/ 2147483647 f20 1"/>
              <a:gd name="f24" fmla="*/ 0 f20 1"/>
              <a:gd name="f25" fmla="*/ 1083935803 f20 1"/>
              <a:gd name="f26" fmla="*/ 21600 f20 1"/>
              <a:gd name="f27" fmla="*/ 7713 f20 1"/>
              <a:gd name="f28" fmla="*/ f21 1 f2"/>
              <a:gd name="f29" fmla="*/ f23 1 21600"/>
              <a:gd name="f30" fmla="*/ f24 1 21600"/>
              <a:gd name="f31" fmla="*/ f25 1 21600"/>
              <a:gd name="f32" fmla="*/ f26 1 21600"/>
              <a:gd name="f33" fmla="*/ f27 1 21600"/>
              <a:gd name="f34" fmla="+- f28 0 f1"/>
              <a:gd name="f35" fmla="*/ f29 1 f22"/>
              <a:gd name="f36" fmla="*/ f30 1 f22"/>
              <a:gd name="f37" fmla="*/ f31 1 f22"/>
              <a:gd name="f38" fmla="*/ f32 1 f22"/>
              <a:gd name="f39" fmla="*/ f33 1 f22"/>
              <a:gd name="f40" fmla="*/ f36 f18 1"/>
              <a:gd name="f41" fmla="*/ f38 f18 1"/>
              <a:gd name="f42" fmla="*/ f39 f19 1"/>
              <a:gd name="f43" fmla="*/ f36 f19 1"/>
              <a:gd name="f44" fmla="*/ f35 f18 1"/>
              <a:gd name="f45" fmla="*/ f35 f19 1"/>
              <a:gd name="f46" fmla="*/ f37 f19 1"/>
            </a:gdLst>
            <a:ahLst/>
            <a:cxnLst>
              <a:cxn ang="3cd4">
                <a:pos x="hc" y="t"/>
              </a:cxn>
              <a:cxn ang="0">
                <a:pos x="r" y="vc"/>
              </a:cxn>
              <a:cxn ang="cd4">
                <a:pos x="hc" y="b"/>
              </a:cxn>
              <a:cxn ang="cd2">
                <a:pos x="l" y="vc"/>
              </a:cxn>
              <a:cxn ang="f34">
                <a:pos x="f44" y="f43"/>
              </a:cxn>
              <a:cxn ang="f34">
                <a:pos x="f44" y="f45"/>
              </a:cxn>
              <a:cxn ang="f34">
                <a:pos x="f44" y="f46"/>
              </a:cxn>
              <a:cxn ang="f34">
                <a:pos x="f44" y="f45"/>
              </a:cxn>
            </a:cxnLst>
            <a:rect l="f40" t="f43" r="f41" b="f42"/>
            <a:pathLst>
              <a:path w="21600" h="21600">
                <a:moveTo>
                  <a:pt x="f7" y="f8"/>
                </a:moveTo>
                <a:cubicBezTo>
                  <a:pt x="f7" y="f9"/>
                  <a:pt x="f9" y="f7"/>
                  <a:pt x="f8" y="f7"/>
                </a:cubicBezTo>
                <a:cubicBezTo>
                  <a:pt x="f10" y="f11"/>
                  <a:pt x="f12" y="f9"/>
                  <a:pt x="f13" y="f14"/>
                </a:cubicBezTo>
                <a:lnTo>
                  <a:pt x="f6" y="f8"/>
                </a:lnTo>
                <a:cubicBezTo>
                  <a:pt x="f6" y="f15"/>
                  <a:pt x="f16" y="f5"/>
                  <a:pt x="f8" y="f5"/>
                </a:cubicBezTo>
                <a:cubicBezTo>
                  <a:pt x="f15" y="f5"/>
                  <a:pt x="f5" y="f15"/>
                  <a:pt x="f5" y="f8"/>
                </a:cubicBezTo>
                <a:close/>
              </a:path>
            </a:pathLst>
          </a:custGeom>
          <a:solidFill>
            <a:srgbClr val="FF0000"/>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10" name="AutoShape 10">
            <a:extLst>
              <a:ext uri="{FF2B5EF4-FFF2-40B4-BE49-F238E27FC236}">
                <a16:creationId xmlns:a16="http://schemas.microsoft.com/office/drawing/2014/main" id="{FBADF97C-01FE-45DA-ADD5-87A18F811241}"/>
              </a:ext>
            </a:extLst>
          </p:cNvPr>
          <p:cNvSpPr/>
          <p:nvPr/>
        </p:nvSpPr>
        <p:spPr>
          <a:xfrm rot="10799991">
            <a:off x="4495781" y="3505196"/>
            <a:ext cx="2895603" cy="457200"/>
          </a:xfrm>
          <a:custGeom>
            <a:avLst/>
            <a:gdLst>
              <a:gd name="f0" fmla="val 10800000"/>
              <a:gd name="f1" fmla="val 5400000"/>
              <a:gd name="f2" fmla="val 180"/>
              <a:gd name="f3" fmla="val w"/>
              <a:gd name="f4" fmla="val h"/>
              <a:gd name="f5" fmla="val 0"/>
              <a:gd name="f6" fmla="val 21600"/>
              <a:gd name="f7" fmla="val 5400"/>
              <a:gd name="f8" fmla="val 10800"/>
              <a:gd name="f9" fmla="val 7817"/>
              <a:gd name="f10" fmla="val 13782"/>
              <a:gd name="f11" fmla="val 5399"/>
              <a:gd name="f12" fmla="val 16199"/>
              <a:gd name="f13" fmla="val 16200"/>
              <a:gd name="f14" fmla="val 10799"/>
              <a:gd name="f15" fmla="val 4835"/>
              <a:gd name="f16" fmla="val 16764"/>
              <a:gd name="f17" fmla="+- 0 0 -90"/>
              <a:gd name="f18" fmla="*/ f3 1 21600"/>
              <a:gd name="f19" fmla="*/ f4 1 21600"/>
              <a:gd name="f20" fmla="+- f6 0 f5"/>
              <a:gd name="f21" fmla="*/ f17 f0 1"/>
              <a:gd name="f22" fmla="*/ f20 1 21600"/>
              <a:gd name="f23" fmla="*/ 2147483647 f20 1"/>
              <a:gd name="f24" fmla="*/ 0 f20 1"/>
              <a:gd name="f25" fmla="*/ 1083935803 f20 1"/>
              <a:gd name="f26" fmla="*/ 21600 f20 1"/>
              <a:gd name="f27" fmla="*/ 7713 f20 1"/>
              <a:gd name="f28" fmla="*/ f21 1 f2"/>
              <a:gd name="f29" fmla="*/ f23 1 21600"/>
              <a:gd name="f30" fmla="*/ f24 1 21600"/>
              <a:gd name="f31" fmla="*/ f25 1 21600"/>
              <a:gd name="f32" fmla="*/ f26 1 21600"/>
              <a:gd name="f33" fmla="*/ f27 1 21600"/>
              <a:gd name="f34" fmla="+- f28 0 f1"/>
              <a:gd name="f35" fmla="*/ f29 1 f22"/>
              <a:gd name="f36" fmla="*/ f30 1 f22"/>
              <a:gd name="f37" fmla="*/ f31 1 f22"/>
              <a:gd name="f38" fmla="*/ f32 1 f22"/>
              <a:gd name="f39" fmla="*/ f33 1 f22"/>
              <a:gd name="f40" fmla="*/ f36 f18 1"/>
              <a:gd name="f41" fmla="*/ f38 f18 1"/>
              <a:gd name="f42" fmla="*/ f39 f19 1"/>
              <a:gd name="f43" fmla="*/ f36 f19 1"/>
              <a:gd name="f44" fmla="*/ f35 f18 1"/>
              <a:gd name="f45" fmla="*/ f35 f19 1"/>
              <a:gd name="f46" fmla="*/ f37 f19 1"/>
            </a:gdLst>
            <a:ahLst/>
            <a:cxnLst>
              <a:cxn ang="3cd4">
                <a:pos x="hc" y="t"/>
              </a:cxn>
              <a:cxn ang="0">
                <a:pos x="r" y="vc"/>
              </a:cxn>
              <a:cxn ang="cd4">
                <a:pos x="hc" y="b"/>
              </a:cxn>
              <a:cxn ang="cd2">
                <a:pos x="l" y="vc"/>
              </a:cxn>
              <a:cxn ang="f34">
                <a:pos x="f44" y="f43"/>
              </a:cxn>
              <a:cxn ang="f34">
                <a:pos x="f44" y="f45"/>
              </a:cxn>
              <a:cxn ang="f34">
                <a:pos x="f44" y="f46"/>
              </a:cxn>
              <a:cxn ang="f34">
                <a:pos x="f44" y="f45"/>
              </a:cxn>
            </a:cxnLst>
            <a:rect l="f40" t="f43" r="f41" b="f42"/>
            <a:pathLst>
              <a:path w="21600" h="21600">
                <a:moveTo>
                  <a:pt x="f7" y="f8"/>
                </a:moveTo>
                <a:cubicBezTo>
                  <a:pt x="f7" y="f9"/>
                  <a:pt x="f9" y="f7"/>
                  <a:pt x="f8" y="f7"/>
                </a:cubicBezTo>
                <a:cubicBezTo>
                  <a:pt x="f10" y="f11"/>
                  <a:pt x="f12" y="f9"/>
                  <a:pt x="f13" y="f14"/>
                </a:cubicBezTo>
                <a:lnTo>
                  <a:pt x="f6" y="f8"/>
                </a:lnTo>
                <a:cubicBezTo>
                  <a:pt x="f6" y="f15"/>
                  <a:pt x="f16" y="f5"/>
                  <a:pt x="f8" y="f5"/>
                </a:cubicBezTo>
                <a:cubicBezTo>
                  <a:pt x="f15" y="f5"/>
                  <a:pt x="f5" y="f15"/>
                  <a:pt x="f5" y="f8"/>
                </a:cubicBezTo>
                <a:close/>
              </a:path>
            </a:pathLst>
          </a:custGeom>
          <a:solidFill>
            <a:srgbClr val="FF0000"/>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11" name="AutoShape 11">
            <a:extLst>
              <a:ext uri="{FF2B5EF4-FFF2-40B4-BE49-F238E27FC236}">
                <a16:creationId xmlns:a16="http://schemas.microsoft.com/office/drawing/2014/main" id="{4CEDF7D3-6350-4FAB-B1F3-E21C6C75ACB1}"/>
              </a:ext>
            </a:extLst>
          </p:cNvPr>
          <p:cNvSpPr/>
          <p:nvPr/>
        </p:nvSpPr>
        <p:spPr>
          <a:xfrm rot="10799991">
            <a:off x="4114796" y="4343400"/>
            <a:ext cx="3657600" cy="457200"/>
          </a:xfrm>
          <a:custGeom>
            <a:avLst/>
            <a:gdLst>
              <a:gd name="f0" fmla="val 10800000"/>
              <a:gd name="f1" fmla="val 5400000"/>
              <a:gd name="f2" fmla="val 180"/>
              <a:gd name="f3" fmla="val w"/>
              <a:gd name="f4" fmla="val h"/>
              <a:gd name="f5" fmla="val 0"/>
              <a:gd name="f6" fmla="val 21600"/>
              <a:gd name="f7" fmla="val 5400"/>
              <a:gd name="f8" fmla="val 10800"/>
              <a:gd name="f9" fmla="val 7817"/>
              <a:gd name="f10" fmla="val 13782"/>
              <a:gd name="f11" fmla="val 5399"/>
              <a:gd name="f12" fmla="val 16199"/>
              <a:gd name="f13" fmla="val 16200"/>
              <a:gd name="f14" fmla="val 10799"/>
              <a:gd name="f15" fmla="val 4835"/>
              <a:gd name="f16" fmla="val 16764"/>
              <a:gd name="f17" fmla="+- 0 0 -90"/>
              <a:gd name="f18" fmla="*/ f3 1 21600"/>
              <a:gd name="f19" fmla="*/ f4 1 21600"/>
              <a:gd name="f20" fmla="+- f6 0 f5"/>
              <a:gd name="f21" fmla="*/ f17 f0 1"/>
              <a:gd name="f22" fmla="*/ f20 1 21600"/>
              <a:gd name="f23" fmla="*/ 2147483647 f20 1"/>
              <a:gd name="f24" fmla="*/ 0 f20 1"/>
              <a:gd name="f25" fmla="*/ 1083935803 f20 1"/>
              <a:gd name="f26" fmla="*/ 21600 f20 1"/>
              <a:gd name="f27" fmla="*/ 7713 f20 1"/>
              <a:gd name="f28" fmla="*/ f21 1 f2"/>
              <a:gd name="f29" fmla="*/ f23 1 21600"/>
              <a:gd name="f30" fmla="*/ f24 1 21600"/>
              <a:gd name="f31" fmla="*/ f25 1 21600"/>
              <a:gd name="f32" fmla="*/ f26 1 21600"/>
              <a:gd name="f33" fmla="*/ f27 1 21600"/>
              <a:gd name="f34" fmla="+- f28 0 f1"/>
              <a:gd name="f35" fmla="*/ f29 1 f22"/>
              <a:gd name="f36" fmla="*/ f30 1 f22"/>
              <a:gd name="f37" fmla="*/ f31 1 f22"/>
              <a:gd name="f38" fmla="*/ f32 1 f22"/>
              <a:gd name="f39" fmla="*/ f33 1 f22"/>
              <a:gd name="f40" fmla="*/ f36 f18 1"/>
              <a:gd name="f41" fmla="*/ f38 f18 1"/>
              <a:gd name="f42" fmla="*/ f39 f19 1"/>
              <a:gd name="f43" fmla="*/ f36 f19 1"/>
              <a:gd name="f44" fmla="*/ f35 f18 1"/>
              <a:gd name="f45" fmla="*/ f35 f19 1"/>
              <a:gd name="f46" fmla="*/ f37 f19 1"/>
            </a:gdLst>
            <a:ahLst/>
            <a:cxnLst>
              <a:cxn ang="3cd4">
                <a:pos x="hc" y="t"/>
              </a:cxn>
              <a:cxn ang="0">
                <a:pos x="r" y="vc"/>
              </a:cxn>
              <a:cxn ang="cd4">
                <a:pos x="hc" y="b"/>
              </a:cxn>
              <a:cxn ang="cd2">
                <a:pos x="l" y="vc"/>
              </a:cxn>
              <a:cxn ang="f34">
                <a:pos x="f44" y="f43"/>
              </a:cxn>
              <a:cxn ang="f34">
                <a:pos x="f44" y="f45"/>
              </a:cxn>
              <a:cxn ang="f34">
                <a:pos x="f44" y="f46"/>
              </a:cxn>
              <a:cxn ang="f34">
                <a:pos x="f44" y="f45"/>
              </a:cxn>
            </a:cxnLst>
            <a:rect l="f40" t="f43" r="f41" b="f42"/>
            <a:pathLst>
              <a:path w="21600" h="21600">
                <a:moveTo>
                  <a:pt x="f7" y="f8"/>
                </a:moveTo>
                <a:cubicBezTo>
                  <a:pt x="f7" y="f9"/>
                  <a:pt x="f9" y="f7"/>
                  <a:pt x="f8" y="f7"/>
                </a:cubicBezTo>
                <a:cubicBezTo>
                  <a:pt x="f10" y="f11"/>
                  <a:pt x="f12" y="f9"/>
                  <a:pt x="f13" y="f14"/>
                </a:cubicBezTo>
                <a:lnTo>
                  <a:pt x="f6" y="f8"/>
                </a:lnTo>
                <a:cubicBezTo>
                  <a:pt x="f6" y="f15"/>
                  <a:pt x="f16" y="f5"/>
                  <a:pt x="f8" y="f5"/>
                </a:cubicBezTo>
                <a:cubicBezTo>
                  <a:pt x="f15" y="f5"/>
                  <a:pt x="f5" y="f15"/>
                  <a:pt x="f5" y="f8"/>
                </a:cubicBezTo>
                <a:close/>
              </a:path>
            </a:pathLst>
          </a:custGeom>
          <a:solidFill>
            <a:srgbClr val="FF0000"/>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12" name="AutoShape 12">
            <a:extLst>
              <a:ext uri="{FF2B5EF4-FFF2-40B4-BE49-F238E27FC236}">
                <a16:creationId xmlns:a16="http://schemas.microsoft.com/office/drawing/2014/main" id="{43DC9D79-BA65-473A-B9D0-BAF8AB12CEA8}"/>
              </a:ext>
            </a:extLst>
          </p:cNvPr>
          <p:cNvSpPr/>
          <p:nvPr/>
        </p:nvSpPr>
        <p:spPr>
          <a:xfrm rot="10799991">
            <a:off x="3733793" y="5562596"/>
            <a:ext cx="4648196" cy="457200"/>
          </a:xfrm>
          <a:custGeom>
            <a:avLst/>
            <a:gdLst>
              <a:gd name="f0" fmla="val 10800000"/>
              <a:gd name="f1" fmla="val 5400000"/>
              <a:gd name="f2" fmla="val 180"/>
              <a:gd name="f3" fmla="val w"/>
              <a:gd name="f4" fmla="val h"/>
              <a:gd name="f5" fmla="val 0"/>
              <a:gd name="f6" fmla="val 21600"/>
              <a:gd name="f7" fmla="val 5400"/>
              <a:gd name="f8" fmla="val 10800"/>
              <a:gd name="f9" fmla="val 7817"/>
              <a:gd name="f10" fmla="val 13782"/>
              <a:gd name="f11" fmla="val 5399"/>
              <a:gd name="f12" fmla="val 16199"/>
              <a:gd name="f13" fmla="val 16200"/>
              <a:gd name="f14" fmla="val 10799"/>
              <a:gd name="f15" fmla="val 4835"/>
              <a:gd name="f16" fmla="val 16764"/>
              <a:gd name="f17" fmla="+- 0 0 -90"/>
              <a:gd name="f18" fmla="*/ f3 1 21600"/>
              <a:gd name="f19" fmla="*/ f4 1 21600"/>
              <a:gd name="f20" fmla="+- f6 0 f5"/>
              <a:gd name="f21" fmla="*/ f17 f0 1"/>
              <a:gd name="f22" fmla="*/ f20 1 21600"/>
              <a:gd name="f23" fmla="*/ 2147483647 f20 1"/>
              <a:gd name="f24" fmla="*/ 0 f20 1"/>
              <a:gd name="f25" fmla="*/ 1083935803 f20 1"/>
              <a:gd name="f26" fmla="*/ 21600 f20 1"/>
              <a:gd name="f27" fmla="*/ 7713 f20 1"/>
              <a:gd name="f28" fmla="*/ f21 1 f2"/>
              <a:gd name="f29" fmla="*/ f23 1 21600"/>
              <a:gd name="f30" fmla="*/ f24 1 21600"/>
              <a:gd name="f31" fmla="*/ f25 1 21600"/>
              <a:gd name="f32" fmla="*/ f26 1 21600"/>
              <a:gd name="f33" fmla="*/ f27 1 21600"/>
              <a:gd name="f34" fmla="+- f28 0 f1"/>
              <a:gd name="f35" fmla="*/ f29 1 f22"/>
              <a:gd name="f36" fmla="*/ f30 1 f22"/>
              <a:gd name="f37" fmla="*/ f31 1 f22"/>
              <a:gd name="f38" fmla="*/ f32 1 f22"/>
              <a:gd name="f39" fmla="*/ f33 1 f22"/>
              <a:gd name="f40" fmla="*/ f36 f18 1"/>
              <a:gd name="f41" fmla="*/ f38 f18 1"/>
              <a:gd name="f42" fmla="*/ f39 f19 1"/>
              <a:gd name="f43" fmla="*/ f36 f19 1"/>
              <a:gd name="f44" fmla="*/ f35 f18 1"/>
              <a:gd name="f45" fmla="*/ f35 f19 1"/>
              <a:gd name="f46" fmla="*/ f37 f19 1"/>
            </a:gdLst>
            <a:ahLst/>
            <a:cxnLst>
              <a:cxn ang="3cd4">
                <a:pos x="hc" y="t"/>
              </a:cxn>
              <a:cxn ang="0">
                <a:pos x="r" y="vc"/>
              </a:cxn>
              <a:cxn ang="cd4">
                <a:pos x="hc" y="b"/>
              </a:cxn>
              <a:cxn ang="cd2">
                <a:pos x="l" y="vc"/>
              </a:cxn>
              <a:cxn ang="f34">
                <a:pos x="f44" y="f43"/>
              </a:cxn>
              <a:cxn ang="f34">
                <a:pos x="f44" y="f45"/>
              </a:cxn>
              <a:cxn ang="f34">
                <a:pos x="f44" y="f46"/>
              </a:cxn>
              <a:cxn ang="f34">
                <a:pos x="f44" y="f45"/>
              </a:cxn>
            </a:cxnLst>
            <a:rect l="f40" t="f43" r="f41" b="f42"/>
            <a:pathLst>
              <a:path w="21600" h="21600">
                <a:moveTo>
                  <a:pt x="f7" y="f8"/>
                </a:moveTo>
                <a:cubicBezTo>
                  <a:pt x="f7" y="f9"/>
                  <a:pt x="f9" y="f7"/>
                  <a:pt x="f8" y="f7"/>
                </a:cubicBezTo>
                <a:cubicBezTo>
                  <a:pt x="f10" y="f11"/>
                  <a:pt x="f12" y="f9"/>
                  <a:pt x="f13" y="f14"/>
                </a:cubicBezTo>
                <a:lnTo>
                  <a:pt x="f6" y="f8"/>
                </a:lnTo>
                <a:cubicBezTo>
                  <a:pt x="f6" y="f15"/>
                  <a:pt x="f16" y="f5"/>
                  <a:pt x="f8" y="f5"/>
                </a:cubicBezTo>
                <a:cubicBezTo>
                  <a:pt x="f15" y="f5"/>
                  <a:pt x="f5" y="f15"/>
                  <a:pt x="f5" y="f8"/>
                </a:cubicBezTo>
                <a:close/>
              </a:path>
            </a:pathLst>
          </a:custGeom>
          <a:solidFill>
            <a:srgbClr val="FF0000"/>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13" name="AutoShape 13">
            <a:extLst>
              <a:ext uri="{FF2B5EF4-FFF2-40B4-BE49-F238E27FC236}">
                <a16:creationId xmlns:a16="http://schemas.microsoft.com/office/drawing/2014/main" id="{1AECA3F6-3054-466E-9BC7-32A330A16336}"/>
              </a:ext>
            </a:extLst>
          </p:cNvPr>
          <p:cNvSpPr/>
          <p:nvPr/>
        </p:nvSpPr>
        <p:spPr>
          <a:xfrm rot="10799991">
            <a:off x="3048003" y="6248387"/>
            <a:ext cx="5943600" cy="609603"/>
          </a:xfrm>
          <a:custGeom>
            <a:avLst/>
            <a:gdLst>
              <a:gd name="f0" fmla="val 10800000"/>
              <a:gd name="f1" fmla="val 5400000"/>
              <a:gd name="f2" fmla="val 180"/>
              <a:gd name="f3" fmla="val w"/>
              <a:gd name="f4" fmla="val h"/>
              <a:gd name="f5" fmla="val 0"/>
              <a:gd name="f6" fmla="val 21600"/>
              <a:gd name="f7" fmla="val 5400"/>
              <a:gd name="f8" fmla="val 10800"/>
              <a:gd name="f9" fmla="val 7817"/>
              <a:gd name="f10" fmla="val 13782"/>
              <a:gd name="f11" fmla="val 5399"/>
              <a:gd name="f12" fmla="val 16199"/>
              <a:gd name="f13" fmla="val 16200"/>
              <a:gd name="f14" fmla="val 10799"/>
              <a:gd name="f15" fmla="val 4835"/>
              <a:gd name="f16" fmla="val 16764"/>
              <a:gd name="f17" fmla="+- 0 0 -90"/>
              <a:gd name="f18" fmla="*/ f3 1 21600"/>
              <a:gd name="f19" fmla="*/ f4 1 21600"/>
              <a:gd name="f20" fmla="+- f6 0 f5"/>
              <a:gd name="f21" fmla="*/ f17 f0 1"/>
              <a:gd name="f22" fmla="*/ f20 1 21600"/>
              <a:gd name="f23" fmla="*/ 2147483647 f20 1"/>
              <a:gd name="f24" fmla="*/ 0 f20 1"/>
              <a:gd name="f25" fmla="*/ 21600 f20 1"/>
              <a:gd name="f26" fmla="*/ 7713 f20 1"/>
              <a:gd name="f27" fmla="*/ f21 1 f2"/>
              <a:gd name="f28" fmla="*/ f23 1 21600"/>
              <a:gd name="f29" fmla="*/ f24 1 21600"/>
              <a:gd name="f30" fmla="*/ f25 1 21600"/>
              <a:gd name="f31" fmla="*/ f26 1 21600"/>
              <a:gd name="f32" fmla="+- f27 0 f1"/>
              <a:gd name="f33" fmla="*/ f28 1 f22"/>
              <a:gd name="f34" fmla="*/ f29 1 f22"/>
              <a:gd name="f35" fmla="*/ f30 1 f22"/>
              <a:gd name="f36" fmla="*/ f31 1 f22"/>
              <a:gd name="f37" fmla="*/ f34 f18 1"/>
              <a:gd name="f38" fmla="*/ f35 f18 1"/>
              <a:gd name="f39" fmla="*/ f36 f19 1"/>
              <a:gd name="f40" fmla="*/ f34 f19 1"/>
              <a:gd name="f41" fmla="*/ f33 f18 1"/>
              <a:gd name="f42" fmla="*/ f33 f19 1"/>
            </a:gdLst>
            <a:ahLst/>
            <a:cxnLst>
              <a:cxn ang="3cd4">
                <a:pos x="hc" y="t"/>
              </a:cxn>
              <a:cxn ang="0">
                <a:pos x="r" y="vc"/>
              </a:cxn>
              <a:cxn ang="cd4">
                <a:pos x="hc" y="b"/>
              </a:cxn>
              <a:cxn ang="cd2">
                <a:pos x="l" y="vc"/>
              </a:cxn>
              <a:cxn ang="f32">
                <a:pos x="f41" y="f40"/>
              </a:cxn>
              <a:cxn ang="f32">
                <a:pos x="f41" y="f42"/>
              </a:cxn>
              <a:cxn ang="f32">
                <a:pos x="f41" y="f42"/>
              </a:cxn>
              <a:cxn ang="f32">
                <a:pos x="f41" y="f42"/>
              </a:cxn>
            </a:cxnLst>
            <a:rect l="f37" t="f40" r="f38" b="f39"/>
            <a:pathLst>
              <a:path w="21600" h="21600">
                <a:moveTo>
                  <a:pt x="f7" y="f8"/>
                </a:moveTo>
                <a:cubicBezTo>
                  <a:pt x="f7" y="f9"/>
                  <a:pt x="f9" y="f7"/>
                  <a:pt x="f8" y="f7"/>
                </a:cubicBezTo>
                <a:cubicBezTo>
                  <a:pt x="f10" y="f11"/>
                  <a:pt x="f12" y="f9"/>
                  <a:pt x="f13" y="f14"/>
                </a:cubicBezTo>
                <a:lnTo>
                  <a:pt x="f6" y="f8"/>
                </a:lnTo>
                <a:cubicBezTo>
                  <a:pt x="f6" y="f15"/>
                  <a:pt x="f16" y="f5"/>
                  <a:pt x="f8" y="f5"/>
                </a:cubicBezTo>
                <a:cubicBezTo>
                  <a:pt x="f15" y="f5"/>
                  <a:pt x="f5" y="f15"/>
                  <a:pt x="f5" y="f8"/>
                </a:cubicBezTo>
                <a:close/>
              </a:path>
            </a:pathLst>
          </a:custGeom>
          <a:solidFill>
            <a:srgbClr val="FF0000"/>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14" name="Text Box 14">
            <a:extLst>
              <a:ext uri="{FF2B5EF4-FFF2-40B4-BE49-F238E27FC236}">
                <a16:creationId xmlns:a16="http://schemas.microsoft.com/office/drawing/2014/main" id="{38FE3BB9-2D80-4981-AC2E-42066FE17DC9}"/>
              </a:ext>
            </a:extLst>
          </p:cNvPr>
          <p:cNvSpPr txBox="1"/>
          <p:nvPr/>
        </p:nvSpPr>
        <p:spPr>
          <a:xfrm>
            <a:off x="2346330" y="2393955"/>
            <a:ext cx="1234633" cy="646331"/>
          </a:xfrm>
          <a:prstGeom prst="rect">
            <a:avLst/>
          </a:prstGeom>
          <a:noFill/>
          <a:ln>
            <a:noFill/>
          </a:ln>
        </p:spPr>
        <p:txBody>
          <a:bodyPr vert="horz" wrap="none" lIns="91440" tIns="45720" rIns="91440" bIns="45720" anchor="t" anchorCtr="0" compatLnSpc="1">
            <a:spAutoFit/>
          </a:bodyPr>
          <a:lstStyle/>
          <a:p>
            <a:pPr>
              <a:defRPr sz="1800" b="0" i="0" u="none" strike="noStrike" kern="0" cap="none" spc="0" baseline="0">
                <a:solidFill>
                  <a:srgbClr val="000000"/>
                </a:solidFill>
                <a:uFillTx/>
              </a:defRPr>
            </a:pPr>
            <a:r>
              <a:rPr lang="en-US">
                <a:solidFill>
                  <a:srgbClr val="000000"/>
                </a:solidFill>
                <a:latin typeface="Calibri" pitchFamily="34"/>
              </a:rPr>
              <a:t>Mentoring </a:t>
            </a:r>
          </a:p>
          <a:p>
            <a:pPr>
              <a:defRPr sz="1800" b="0" i="0" u="none" strike="noStrike" kern="0" cap="none" spc="0" baseline="0">
                <a:solidFill>
                  <a:srgbClr val="000000"/>
                </a:solidFill>
                <a:uFillTx/>
              </a:defRPr>
            </a:pPr>
            <a:r>
              <a:rPr lang="en-US">
                <a:solidFill>
                  <a:srgbClr val="000000"/>
                </a:solidFill>
                <a:latin typeface="Calibri" pitchFamily="34"/>
              </a:rPr>
              <a:t>Arena</a:t>
            </a:r>
          </a:p>
        </p:txBody>
      </p:sp>
      <p:sp>
        <p:nvSpPr>
          <p:cNvPr id="15" name="Line 16">
            <a:extLst>
              <a:ext uri="{FF2B5EF4-FFF2-40B4-BE49-F238E27FC236}">
                <a16:creationId xmlns:a16="http://schemas.microsoft.com/office/drawing/2014/main" id="{E0111AE7-8F74-42A0-86D7-40390F8FC8AA}"/>
              </a:ext>
            </a:extLst>
          </p:cNvPr>
          <p:cNvSpPr/>
          <p:nvPr/>
        </p:nvSpPr>
        <p:spPr>
          <a:xfrm>
            <a:off x="3200396" y="2971800"/>
            <a:ext cx="1447796" cy="5333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a:solidFill>
              <a:srgbClr val="000000"/>
            </a:solidFill>
            <a:prstDash val="solid"/>
            <a:round/>
            <a:tailEnd type="arrow"/>
          </a:ln>
        </p:spPr>
        <p:txBody>
          <a:bodyPr vert="horz" wrap="none" lIns="91440" tIns="45720" rIns="91440" bIns="45720" anchor="ctr"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16" name="Line 17">
            <a:extLst>
              <a:ext uri="{FF2B5EF4-FFF2-40B4-BE49-F238E27FC236}">
                <a16:creationId xmlns:a16="http://schemas.microsoft.com/office/drawing/2014/main" id="{2C086EDF-C1A3-472C-8F60-F280F684D5AE}"/>
              </a:ext>
            </a:extLst>
          </p:cNvPr>
          <p:cNvSpPr/>
          <p:nvPr/>
        </p:nvSpPr>
        <p:spPr>
          <a:xfrm flipV="1">
            <a:off x="3581400" y="2286000"/>
            <a:ext cx="1371600" cy="30479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76196">
            <a:solidFill>
              <a:srgbClr val="000000"/>
            </a:solidFill>
            <a:prstDash val="solid"/>
            <a:round/>
            <a:tailEnd type="arrow"/>
          </a:ln>
        </p:spPr>
        <p:txBody>
          <a:bodyPr vert="horz" wrap="none" lIns="91440" tIns="45720" rIns="91440" bIns="45720" anchor="ctr"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pic>
        <p:nvPicPr>
          <p:cNvPr id="17" name="Zvuk 16">
            <a:hlinkClick r:id="" action="ppaction://media"/>
            <a:extLst>
              <a:ext uri="{FF2B5EF4-FFF2-40B4-BE49-F238E27FC236}">
                <a16:creationId xmlns:a16="http://schemas.microsoft.com/office/drawing/2014/main" id="{D95795B4-AF8E-4BC8-9795-506D3BB74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989"/>
    </mc:Choice>
    <mc:Fallback xmlns="">
      <p:transition spd="slow" advTm="110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římá spojovací čára 26">
            <a:extLst>
              <a:ext uri="{FF2B5EF4-FFF2-40B4-BE49-F238E27FC236}">
                <a16:creationId xmlns:a16="http://schemas.microsoft.com/office/drawing/2014/main" id="{8C6A325D-DE60-4AE0-8892-E3FE7C650148}"/>
              </a:ext>
            </a:extLst>
          </p:cNvPr>
          <p:cNvCxnSpPr/>
          <p:nvPr/>
        </p:nvCxnSpPr>
        <p:spPr>
          <a:xfrm>
            <a:off x="1524000" y="0"/>
            <a:ext cx="914400" cy="0"/>
          </a:xfrm>
          <a:prstGeom prst="straightConnector1">
            <a:avLst/>
          </a:prstGeom>
          <a:noFill/>
          <a:ln w="0">
            <a:solidFill>
              <a:srgbClr val="FBFFFF"/>
            </a:solidFill>
            <a:prstDash val="solid"/>
            <a:round/>
          </a:ln>
        </p:spPr>
      </p:cxnSp>
      <p:sp>
        <p:nvSpPr>
          <p:cNvPr id="3" name="Rectangle 2">
            <a:extLst>
              <a:ext uri="{FF2B5EF4-FFF2-40B4-BE49-F238E27FC236}">
                <a16:creationId xmlns:a16="http://schemas.microsoft.com/office/drawing/2014/main" id="{B9E7DE62-17FD-4CAF-A5F2-A64FD7F75C00}"/>
              </a:ext>
            </a:extLst>
          </p:cNvPr>
          <p:cNvSpPr txBox="1">
            <a:spLocks noGrp="1"/>
          </p:cNvSpPr>
          <p:nvPr>
            <p:ph type="title"/>
          </p:nvPr>
        </p:nvSpPr>
        <p:spPr/>
        <p:txBody>
          <a:bodyPr/>
          <a:lstStyle/>
          <a:p>
            <a:pPr lvl="0"/>
            <a:r>
              <a:rPr lang="en-GB"/>
              <a:t>Policy and societal drivers</a:t>
            </a:r>
            <a:r>
              <a:rPr lang="cs-CZ"/>
              <a:t> </a:t>
            </a:r>
            <a:endParaRPr lang="en-GB"/>
          </a:p>
        </p:txBody>
      </p:sp>
      <p:sp>
        <p:nvSpPr>
          <p:cNvPr id="4" name="Rectangle 3">
            <a:extLst>
              <a:ext uri="{FF2B5EF4-FFF2-40B4-BE49-F238E27FC236}">
                <a16:creationId xmlns:a16="http://schemas.microsoft.com/office/drawing/2014/main" id="{649EEAC3-5118-4D1A-9B0A-3E7CECF60BCB}"/>
              </a:ext>
            </a:extLst>
          </p:cNvPr>
          <p:cNvSpPr/>
          <p:nvPr/>
        </p:nvSpPr>
        <p:spPr>
          <a:xfrm>
            <a:off x="1524001" y="1015484"/>
            <a:ext cx="184731" cy="369332"/>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5" name="Rectangle 4">
            <a:extLst>
              <a:ext uri="{FF2B5EF4-FFF2-40B4-BE49-F238E27FC236}">
                <a16:creationId xmlns:a16="http://schemas.microsoft.com/office/drawing/2014/main" id="{5ECFD06B-A342-4971-9679-3298566E204C}"/>
              </a:ext>
            </a:extLst>
          </p:cNvPr>
          <p:cNvSpPr/>
          <p:nvPr/>
        </p:nvSpPr>
        <p:spPr>
          <a:xfrm>
            <a:off x="1524001" y="5473183"/>
            <a:ext cx="184731" cy="369332"/>
          </a:xfrm>
          <a:prstGeom prst="rect">
            <a:avLst/>
          </a:prstGeom>
          <a:noFill/>
          <a:ln>
            <a:noFill/>
            <a:prstDash val="solid"/>
          </a:ln>
        </p:spPr>
        <p:txBody>
          <a:bodyPr vert="horz" wrap="none" lIns="91440" tIns="45720" rIns="91440" bIns="45720" anchor="ctr" anchorCtr="0" compatLnSpc="1">
            <a:sp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grpSp>
        <p:nvGrpSpPr>
          <p:cNvPr id="6" name="Group 5">
            <a:extLst>
              <a:ext uri="{FF2B5EF4-FFF2-40B4-BE49-F238E27FC236}">
                <a16:creationId xmlns:a16="http://schemas.microsoft.com/office/drawing/2014/main" id="{21B8CA45-033A-4323-8000-AFC1CEF38F05}"/>
              </a:ext>
            </a:extLst>
          </p:cNvPr>
          <p:cNvGrpSpPr/>
          <p:nvPr/>
        </p:nvGrpSpPr>
        <p:grpSpPr>
          <a:xfrm>
            <a:off x="1919286" y="1341434"/>
            <a:ext cx="8532815" cy="4895853"/>
            <a:chOff x="395285" y="1341433"/>
            <a:chExt cx="8532815" cy="4895853"/>
          </a:xfrm>
        </p:grpSpPr>
        <p:sp>
          <p:nvSpPr>
            <p:cNvPr id="7" name="AutoShape 6">
              <a:extLst>
                <a:ext uri="{FF2B5EF4-FFF2-40B4-BE49-F238E27FC236}">
                  <a16:creationId xmlns:a16="http://schemas.microsoft.com/office/drawing/2014/main" id="{59DE1833-4EB2-40D7-A640-FD4C5FDF7DC1}"/>
                </a:ext>
              </a:extLst>
            </p:cNvPr>
            <p:cNvSpPr/>
            <p:nvPr/>
          </p:nvSpPr>
          <p:spPr>
            <a:xfrm>
              <a:off x="395285" y="1341433"/>
              <a:ext cx="8532815" cy="4895853"/>
            </a:xfrm>
            <a:prstGeom prst="rect">
              <a:avLst/>
            </a:prstGeom>
            <a:solidFill>
              <a:srgbClr val="99CCFF"/>
            </a:solidFill>
            <a:ln>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pitchFamily="34"/>
              </a:endParaRPr>
            </a:p>
          </p:txBody>
        </p:sp>
        <p:sp>
          <p:nvSpPr>
            <p:cNvPr id="8" name="Text Box 7">
              <a:extLst>
                <a:ext uri="{FF2B5EF4-FFF2-40B4-BE49-F238E27FC236}">
                  <a16:creationId xmlns:a16="http://schemas.microsoft.com/office/drawing/2014/main" id="{2A588F54-13AA-4D9C-9A1A-FABAF209AD66}"/>
                </a:ext>
              </a:extLst>
            </p:cNvPr>
            <p:cNvSpPr txBox="1"/>
            <p:nvPr/>
          </p:nvSpPr>
          <p:spPr>
            <a:xfrm>
              <a:off x="3453816" y="3349995"/>
              <a:ext cx="2573112" cy="376604"/>
            </a:xfrm>
            <a:prstGeom prst="rect">
              <a:avLst/>
            </a:prstGeom>
            <a:solidFill>
              <a:srgbClr val="FFFFFF"/>
            </a:solidFill>
            <a:ln w="9528">
              <a:solidFill>
                <a:srgbClr val="000000"/>
              </a:solidFill>
              <a:prstDash val="solid"/>
              <a:miter/>
            </a:ln>
          </p:spPr>
          <p:txBody>
            <a:bodyPr vert="horz" wrap="square" lIns="91440" tIns="45720" rIns="91440" bIns="45720" anchor="t" anchorCtr="1" compatLnSpc="1">
              <a:noAutofit/>
            </a:bodyPr>
            <a:lstStyle/>
            <a:p>
              <a:pPr algn="ctr">
                <a:defRPr sz="1800" b="0" i="0" u="none" strike="noStrike" kern="0" cap="none" spc="0" baseline="0">
                  <a:solidFill>
                    <a:srgbClr val="000000"/>
                  </a:solidFill>
                  <a:uFillTx/>
                </a:defRPr>
              </a:pPr>
              <a:r>
                <a:rPr lang="en-US" sz="1400" b="1">
                  <a:solidFill>
                    <a:srgbClr val="000000"/>
                  </a:solidFill>
                  <a:latin typeface="Calibri"/>
                </a:rPr>
                <a:t>Youth mentoring</a:t>
              </a:r>
              <a:endParaRPr lang="en-GB">
                <a:solidFill>
                  <a:srgbClr val="000000"/>
                </a:solidFill>
                <a:latin typeface="Calibri"/>
              </a:endParaRPr>
            </a:p>
          </p:txBody>
        </p:sp>
        <p:sp>
          <p:nvSpPr>
            <p:cNvPr id="9" name="Text Box 8">
              <a:extLst>
                <a:ext uri="{FF2B5EF4-FFF2-40B4-BE49-F238E27FC236}">
                  <a16:creationId xmlns:a16="http://schemas.microsoft.com/office/drawing/2014/main" id="{D73F21F3-34B3-4DCC-B469-25FC8EC41716}"/>
                </a:ext>
              </a:extLst>
            </p:cNvPr>
            <p:cNvSpPr txBox="1"/>
            <p:nvPr/>
          </p:nvSpPr>
          <p:spPr>
            <a:xfrm>
              <a:off x="1200543" y="2220181"/>
              <a:ext cx="1770945" cy="878738"/>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Targeted  / managerialist approaches in youth services</a:t>
              </a:r>
              <a:endParaRPr lang="en-GB">
                <a:solidFill>
                  <a:srgbClr val="000000"/>
                </a:solidFill>
                <a:latin typeface="Calibri"/>
              </a:endParaRPr>
            </a:p>
          </p:txBody>
        </p:sp>
        <p:sp>
          <p:nvSpPr>
            <p:cNvPr id="10" name="Text Box 9">
              <a:extLst>
                <a:ext uri="{FF2B5EF4-FFF2-40B4-BE49-F238E27FC236}">
                  <a16:creationId xmlns:a16="http://schemas.microsoft.com/office/drawing/2014/main" id="{C1681DCA-E119-4AA2-886C-734D0CF640EC}"/>
                </a:ext>
              </a:extLst>
            </p:cNvPr>
            <p:cNvSpPr txBox="1"/>
            <p:nvPr/>
          </p:nvSpPr>
          <p:spPr>
            <a:xfrm>
              <a:off x="6513362" y="3852129"/>
              <a:ext cx="1769912"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Emphasis on children’s rights and agency</a:t>
              </a:r>
              <a:endParaRPr lang="en-GB">
                <a:solidFill>
                  <a:srgbClr val="000000"/>
                </a:solidFill>
                <a:latin typeface="Calibri"/>
              </a:endParaRPr>
            </a:p>
          </p:txBody>
        </p:sp>
        <p:sp>
          <p:nvSpPr>
            <p:cNvPr id="11" name="Text Box 10">
              <a:extLst>
                <a:ext uri="{FF2B5EF4-FFF2-40B4-BE49-F238E27FC236}">
                  <a16:creationId xmlns:a16="http://schemas.microsoft.com/office/drawing/2014/main" id="{ABE79AA9-390D-4E22-AC95-32D32F9DA9C8}"/>
                </a:ext>
              </a:extLst>
            </p:cNvPr>
            <p:cNvSpPr txBox="1"/>
            <p:nvPr/>
          </p:nvSpPr>
          <p:spPr>
            <a:xfrm>
              <a:off x="4580961" y="2220181"/>
              <a:ext cx="1609481"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Increased state involvement in family life</a:t>
              </a:r>
              <a:endParaRPr lang="en-GB">
                <a:solidFill>
                  <a:srgbClr val="000000"/>
                </a:solidFill>
                <a:latin typeface="Calibri"/>
              </a:endParaRPr>
            </a:p>
          </p:txBody>
        </p:sp>
        <p:sp>
          <p:nvSpPr>
            <p:cNvPr id="12" name="Text Box 11">
              <a:extLst>
                <a:ext uri="{FF2B5EF4-FFF2-40B4-BE49-F238E27FC236}">
                  <a16:creationId xmlns:a16="http://schemas.microsoft.com/office/drawing/2014/main" id="{D23C8C3D-DC13-47E0-9F4D-59502543BF36}"/>
                </a:ext>
              </a:extLst>
            </p:cNvPr>
            <p:cNvSpPr txBox="1"/>
            <p:nvPr/>
          </p:nvSpPr>
          <p:spPr>
            <a:xfrm>
              <a:off x="6351907" y="2220181"/>
              <a:ext cx="1769912"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Ecological frameworks of prevention</a:t>
              </a:r>
              <a:endParaRPr lang="en-GB">
                <a:solidFill>
                  <a:srgbClr val="000000"/>
                </a:solidFill>
                <a:latin typeface="Calibri"/>
              </a:endParaRPr>
            </a:p>
          </p:txBody>
        </p:sp>
        <p:sp>
          <p:nvSpPr>
            <p:cNvPr id="13" name="Text Box 12">
              <a:extLst>
                <a:ext uri="{FF2B5EF4-FFF2-40B4-BE49-F238E27FC236}">
                  <a16:creationId xmlns:a16="http://schemas.microsoft.com/office/drawing/2014/main" id="{1F9D8D9A-26CD-47B4-9D4B-0ABC0C91A5F3}"/>
                </a:ext>
              </a:extLst>
            </p:cNvPr>
            <p:cNvSpPr txBox="1"/>
            <p:nvPr/>
          </p:nvSpPr>
          <p:spPr>
            <a:xfrm>
              <a:off x="3131920" y="2220181"/>
              <a:ext cx="1288609"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Crisis in social work services</a:t>
              </a:r>
            </a:p>
            <a:p>
              <a:pPr>
                <a:defRPr sz="1800" b="0" i="0" u="none" strike="noStrike" kern="0" cap="none" spc="0" baseline="0">
                  <a:solidFill>
                    <a:srgbClr val="000000"/>
                  </a:solidFill>
                  <a:uFillTx/>
                </a:defRPr>
              </a:pPr>
              <a:endParaRPr lang="en-GB">
                <a:solidFill>
                  <a:srgbClr val="000000"/>
                </a:solidFill>
                <a:latin typeface="Calibri"/>
              </a:endParaRPr>
            </a:p>
          </p:txBody>
        </p:sp>
        <p:sp>
          <p:nvSpPr>
            <p:cNvPr id="14" name="Text Box 13">
              <a:extLst>
                <a:ext uri="{FF2B5EF4-FFF2-40B4-BE49-F238E27FC236}">
                  <a16:creationId xmlns:a16="http://schemas.microsoft.com/office/drawing/2014/main" id="{D7F91639-0A4F-4B38-A68C-F1E11F002AE4}"/>
                </a:ext>
              </a:extLst>
            </p:cNvPr>
            <p:cNvSpPr txBox="1"/>
            <p:nvPr/>
          </p:nvSpPr>
          <p:spPr>
            <a:xfrm>
              <a:off x="1200543" y="3224457"/>
              <a:ext cx="1770945" cy="753209"/>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Emphasis on volunteering and active citizenship</a:t>
              </a:r>
              <a:endParaRPr lang="en-GB">
                <a:solidFill>
                  <a:srgbClr val="000000"/>
                </a:solidFill>
                <a:latin typeface="Calibri"/>
              </a:endParaRPr>
            </a:p>
          </p:txBody>
        </p:sp>
        <p:sp>
          <p:nvSpPr>
            <p:cNvPr id="15" name="Text Box 14">
              <a:extLst>
                <a:ext uri="{FF2B5EF4-FFF2-40B4-BE49-F238E27FC236}">
                  <a16:creationId xmlns:a16="http://schemas.microsoft.com/office/drawing/2014/main" id="{0EBE50E4-CE5E-4FA0-B0C6-BBC012B57B57}"/>
                </a:ext>
              </a:extLst>
            </p:cNvPr>
            <p:cNvSpPr txBox="1"/>
            <p:nvPr/>
          </p:nvSpPr>
          <p:spPr>
            <a:xfrm>
              <a:off x="1200543" y="4103196"/>
              <a:ext cx="1609481" cy="502133"/>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Globalisation &amp; Philanthropy</a:t>
              </a:r>
              <a:endParaRPr lang="en-GB">
                <a:solidFill>
                  <a:srgbClr val="000000"/>
                </a:solidFill>
                <a:latin typeface="Calibri"/>
              </a:endParaRPr>
            </a:p>
          </p:txBody>
        </p:sp>
        <p:sp>
          <p:nvSpPr>
            <p:cNvPr id="16" name="Text Box 15">
              <a:extLst>
                <a:ext uri="{FF2B5EF4-FFF2-40B4-BE49-F238E27FC236}">
                  <a16:creationId xmlns:a16="http://schemas.microsoft.com/office/drawing/2014/main" id="{B63A076C-06B5-4766-A897-086BDCA284A0}"/>
                </a:ext>
              </a:extLst>
            </p:cNvPr>
            <p:cNvSpPr txBox="1"/>
            <p:nvPr/>
          </p:nvSpPr>
          <p:spPr>
            <a:xfrm>
              <a:off x="4098633" y="4605339"/>
              <a:ext cx="1929319"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dirty="0">
                  <a:solidFill>
                    <a:srgbClr val="000000"/>
                  </a:solidFill>
                  <a:latin typeface="Calibri"/>
                </a:rPr>
                <a:t>A desire to help youth through ‘storm and stress’</a:t>
              </a:r>
              <a:endParaRPr lang="en-GB" dirty="0">
                <a:solidFill>
                  <a:srgbClr val="000000"/>
                </a:solidFill>
                <a:latin typeface="Calibri"/>
              </a:endParaRPr>
            </a:p>
          </p:txBody>
        </p:sp>
        <p:sp>
          <p:nvSpPr>
            <p:cNvPr id="17" name="Text Box 16">
              <a:extLst>
                <a:ext uri="{FF2B5EF4-FFF2-40B4-BE49-F238E27FC236}">
                  <a16:creationId xmlns:a16="http://schemas.microsoft.com/office/drawing/2014/main" id="{1946FE88-16CC-49D0-A87C-941E3E176797}"/>
                </a:ext>
              </a:extLst>
            </p:cNvPr>
            <p:cNvSpPr txBox="1"/>
            <p:nvPr/>
          </p:nvSpPr>
          <p:spPr>
            <a:xfrm>
              <a:off x="6513362" y="2973391"/>
              <a:ext cx="1769912"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Culture of evidence-based practice</a:t>
              </a:r>
              <a:endParaRPr lang="en-GB">
                <a:solidFill>
                  <a:srgbClr val="000000"/>
                </a:solidFill>
                <a:latin typeface="Calibri"/>
              </a:endParaRPr>
            </a:p>
          </p:txBody>
        </p:sp>
        <p:sp>
          <p:nvSpPr>
            <p:cNvPr id="18" name="Text Box 17">
              <a:extLst>
                <a:ext uri="{FF2B5EF4-FFF2-40B4-BE49-F238E27FC236}">
                  <a16:creationId xmlns:a16="http://schemas.microsoft.com/office/drawing/2014/main" id="{AB53A447-DBAA-420B-8742-51BF7EC296A0}"/>
                </a:ext>
              </a:extLst>
            </p:cNvPr>
            <p:cNvSpPr txBox="1"/>
            <p:nvPr/>
          </p:nvSpPr>
          <p:spPr>
            <a:xfrm>
              <a:off x="2488128" y="5358548"/>
              <a:ext cx="5311795" cy="376604"/>
            </a:xfrm>
            <a:prstGeom prst="rect">
              <a:avLst/>
            </a:prstGeom>
            <a:solidFill>
              <a:srgbClr val="FFFFFF"/>
            </a:solidFill>
            <a:ln w="9528">
              <a:solidFill>
                <a:srgbClr val="000000"/>
              </a:solidFill>
              <a:prstDash val="solid"/>
              <a:miter/>
            </a:ln>
          </p:spPr>
          <p:txBody>
            <a:bodyPr vert="horz" wrap="square" lIns="91440" tIns="45720" rIns="91440" bIns="45720" anchor="t" anchorCtr="1" compatLnSpc="1">
              <a:noAutofit/>
            </a:bodyPr>
            <a:lstStyle/>
            <a:p>
              <a:pPr algn="ctr">
                <a:defRPr sz="1800" b="0" i="0" u="none" strike="noStrike" kern="0" cap="none" spc="0" baseline="0">
                  <a:solidFill>
                    <a:srgbClr val="000000"/>
                  </a:solidFill>
                  <a:uFillTx/>
                </a:defRPr>
              </a:pPr>
              <a:r>
                <a:rPr lang="en-US" sz="1200" b="1" i="1">
                  <a:solidFill>
                    <a:srgbClr val="000000"/>
                  </a:solidFill>
                  <a:latin typeface="Calibri"/>
                </a:rPr>
                <a:t>Societal drivers</a:t>
              </a:r>
              <a:endParaRPr lang="en-GB">
                <a:solidFill>
                  <a:srgbClr val="000000"/>
                </a:solidFill>
                <a:latin typeface="Calibri"/>
              </a:endParaRPr>
            </a:p>
          </p:txBody>
        </p:sp>
        <p:sp>
          <p:nvSpPr>
            <p:cNvPr id="19" name="Text Box 18">
              <a:extLst>
                <a:ext uri="{FF2B5EF4-FFF2-40B4-BE49-F238E27FC236}">
                  <a16:creationId xmlns:a16="http://schemas.microsoft.com/office/drawing/2014/main" id="{D3FF56B1-8EE3-40AE-B184-D8BE80596326}"/>
                </a:ext>
              </a:extLst>
            </p:cNvPr>
            <p:cNvSpPr txBox="1"/>
            <p:nvPr/>
          </p:nvSpPr>
          <p:spPr>
            <a:xfrm>
              <a:off x="1844335" y="1592509"/>
              <a:ext cx="5956621" cy="376604"/>
            </a:xfrm>
            <a:prstGeom prst="rect">
              <a:avLst/>
            </a:prstGeom>
            <a:solidFill>
              <a:srgbClr val="FFFFFF"/>
            </a:solidFill>
            <a:ln w="9528">
              <a:solidFill>
                <a:srgbClr val="000000"/>
              </a:solidFill>
              <a:prstDash val="solid"/>
              <a:miter/>
            </a:ln>
          </p:spPr>
          <p:txBody>
            <a:bodyPr vert="horz" wrap="square" lIns="91440" tIns="45720" rIns="91440" bIns="45720" anchor="t" anchorCtr="1" compatLnSpc="1">
              <a:noAutofit/>
            </a:bodyPr>
            <a:lstStyle/>
            <a:p>
              <a:pPr algn="ctr">
                <a:defRPr sz="1800" b="0" i="0" u="none" strike="noStrike" kern="0" cap="none" spc="0" baseline="0">
                  <a:solidFill>
                    <a:srgbClr val="000000"/>
                  </a:solidFill>
                  <a:uFillTx/>
                </a:defRPr>
              </a:pPr>
              <a:r>
                <a:rPr lang="en-US" sz="1200" b="1" i="1">
                  <a:solidFill>
                    <a:srgbClr val="000000"/>
                  </a:solidFill>
                  <a:latin typeface="Calibri"/>
                </a:rPr>
                <a:t>Policy Drivers</a:t>
              </a:r>
              <a:endParaRPr lang="en-GB">
                <a:solidFill>
                  <a:srgbClr val="000000"/>
                </a:solidFill>
                <a:latin typeface="Calibri"/>
              </a:endParaRPr>
            </a:p>
          </p:txBody>
        </p:sp>
        <p:sp>
          <p:nvSpPr>
            <p:cNvPr id="20" name="Text Box 19">
              <a:extLst>
                <a:ext uri="{FF2B5EF4-FFF2-40B4-BE49-F238E27FC236}">
                  <a16:creationId xmlns:a16="http://schemas.microsoft.com/office/drawing/2014/main" id="{18DC968A-A28A-4BD8-A63C-A8260AF798FF}"/>
                </a:ext>
              </a:extLst>
            </p:cNvPr>
            <p:cNvSpPr txBox="1"/>
            <p:nvPr/>
          </p:nvSpPr>
          <p:spPr>
            <a:xfrm>
              <a:off x="6351907" y="4605339"/>
              <a:ext cx="1448016" cy="627671"/>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Fragmentation in family and community</a:t>
              </a:r>
              <a:endParaRPr lang="en-GB">
                <a:solidFill>
                  <a:srgbClr val="000000"/>
                </a:solidFill>
                <a:latin typeface="Calibri"/>
              </a:endParaRPr>
            </a:p>
          </p:txBody>
        </p:sp>
        <p:sp>
          <p:nvSpPr>
            <p:cNvPr id="21" name="Line 20">
              <a:extLst>
                <a:ext uri="{FF2B5EF4-FFF2-40B4-BE49-F238E27FC236}">
                  <a16:creationId xmlns:a16="http://schemas.microsoft.com/office/drawing/2014/main" id="{C337D4BE-249D-48F7-9894-B148D223C37B}"/>
                </a:ext>
              </a:extLst>
            </p:cNvPr>
            <p:cNvSpPr/>
            <p:nvPr/>
          </p:nvSpPr>
          <p:spPr>
            <a:xfrm flipV="1">
              <a:off x="3615272" y="3977667"/>
              <a:ext cx="322920" cy="50213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a:solidFill>
                <a:srgbClr val="000000"/>
              </a:solidFill>
              <a:prstDash val="solid"/>
              <a:round/>
              <a:tailEnd type="arrow"/>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22" name="Line 21">
              <a:extLst>
                <a:ext uri="{FF2B5EF4-FFF2-40B4-BE49-F238E27FC236}">
                  <a16:creationId xmlns:a16="http://schemas.microsoft.com/office/drawing/2014/main" id="{7C1F812E-E30E-4FA7-9FE5-A5F884B627A2}"/>
                </a:ext>
              </a:extLst>
            </p:cNvPr>
            <p:cNvSpPr/>
            <p:nvPr/>
          </p:nvSpPr>
          <p:spPr>
            <a:xfrm flipH="1" flipV="1">
              <a:off x="5064322" y="3977667"/>
              <a:ext cx="321896" cy="50213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a:solidFill>
                <a:srgbClr val="000000"/>
              </a:solidFill>
              <a:prstDash val="solid"/>
              <a:round/>
              <a:tailEnd type="arrow"/>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23" name="Line 22">
              <a:extLst>
                <a:ext uri="{FF2B5EF4-FFF2-40B4-BE49-F238E27FC236}">
                  <a16:creationId xmlns:a16="http://schemas.microsoft.com/office/drawing/2014/main" id="{CC87181A-2BBE-4578-BF7D-CDBD3D26C9B3}"/>
                </a:ext>
              </a:extLst>
            </p:cNvPr>
            <p:cNvSpPr/>
            <p:nvPr/>
          </p:nvSpPr>
          <p:spPr>
            <a:xfrm>
              <a:off x="3937168" y="3098919"/>
              <a:ext cx="320862" cy="1255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a:solidFill>
                <a:srgbClr val="000000"/>
              </a:solidFill>
              <a:prstDash val="solid"/>
              <a:round/>
              <a:tailEnd type="arrow"/>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24" name="Line 23">
              <a:extLst>
                <a:ext uri="{FF2B5EF4-FFF2-40B4-BE49-F238E27FC236}">
                  <a16:creationId xmlns:a16="http://schemas.microsoft.com/office/drawing/2014/main" id="{41E7E926-3E20-484F-AE43-8AAAE61DA672}"/>
                </a:ext>
              </a:extLst>
            </p:cNvPr>
            <p:cNvSpPr/>
            <p:nvPr/>
          </p:nvSpPr>
          <p:spPr>
            <a:xfrm flipH="1">
              <a:off x="5547683" y="3098919"/>
              <a:ext cx="481303" cy="1255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a:solidFill>
                <a:srgbClr val="000000"/>
              </a:solidFill>
              <a:prstDash val="solid"/>
              <a:round/>
              <a:tailEnd type="arrow"/>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25" name="Text Box 24">
              <a:extLst>
                <a:ext uri="{FF2B5EF4-FFF2-40B4-BE49-F238E27FC236}">
                  <a16:creationId xmlns:a16="http://schemas.microsoft.com/office/drawing/2014/main" id="{622A2B62-A8BC-4C04-8070-F33799F8F9D6}"/>
                </a:ext>
              </a:extLst>
            </p:cNvPr>
            <p:cNvSpPr txBox="1"/>
            <p:nvPr/>
          </p:nvSpPr>
          <p:spPr>
            <a:xfrm>
              <a:off x="2649583" y="4730877"/>
              <a:ext cx="1126120" cy="502133"/>
            </a:xfrm>
            <a:prstGeom prst="rect">
              <a:avLst/>
            </a:prstGeom>
            <a:solidFill>
              <a:srgbClr val="FFFFFF"/>
            </a:solidFill>
            <a:ln w="9528">
              <a:solidFill>
                <a:srgbClr val="000000"/>
              </a:solidFill>
              <a:prstDash val="solid"/>
              <a:miter/>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r>
                <a:rPr lang="en-US" sz="1100">
                  <a:solidFill>
                    <a:srgbClr val="000000"/>
                  </a:solidFill>
                  <a:latin typeface="Calibri"/>
                </a:rPr>
                <a:t>Popular appeal</a:t>
              </a:r>
              <a:endParaRPr lang="en-GB">
                <a:solidFill>
                  <a:srgbClr val="000000"/>
                </a:solidFill>
                <a:latin typeface="Calibri"/>
              </a:endParaRPr>
            </a:p>
          </p:txBody>
        </p:sp>
        <p:sp>
          <p:nvSpPr>
            <p:cNvPr id="26" name="Line 25">
              <a:extLst>
                <a:ext uri="{FF2B5EF4-FFF2-40B4-BE49-F238E27FC236}">
                  <a16:creationId xmlns:a16="http://schemas.microsoft.com/office/drawing/2014/main" id="{46C6EEDD-3A40-4366-8D3C-0B851349D0CD}"/>
                </a:ext>
              </a:extLst>
            </p:cNvPr>
            <p:cNvSpPr/>
            <p:nvPr/>
          </p:nvSpPr>
          <p:spPr>
            <a:xfrm>
              <a:off x="718215" y="1592509"/>
              <a:ext cx="0" cy="401710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a:solidFill>
                <a:srgbClr val="000000"/>
              </a:solidFill>
              <a:prstDash val="solid"/>
              <a:round/>
              <a:headEnd type="arrow"/>
              <a:tailEnd type="arrow"/>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27" name="Line 26">
              <a:extLst>
                <a:ext uri="{FF2B5EF4-FFF2-40B4-BE49-F238E27FC236}">
                  <a16:creationId xmlns:a16="http://schemas.microsoft.com/office/drawing/2014/main" id="{E3FD96DF-0577-4159-8F53-C61306C4BA42}"/>
                </a:ext>
              </a:extLst>
            </p:cNvPr>
            <p:cNvSpPr/>
            <p:nvPr/>
          </p:nvSpPr>
          <p:spPr>
            <a:xfrm>
              <a:off x="8606204" y="1592509"/>
              <a:ext cx="1024" cy="401710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9528">
              <a:solidFill>
                <a:srgbClr val="000000"/>
              </a:solidFill>
              <a:prstDash val="solid"/>
              <a:round/>
              <a:headEnd type="arrow"/>
              <a:tailEnd type="arrow"/>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grpSp>
      <p:pic>
        <p:nvPicPr>
          <p:cNvPr id="28" name="Zvuk 27">
            <a:hlinkClick r:id="" action="ppaction://media"/>
            <a:extLst>
              <a:ext uri="{FF2B5EF4-FFF2-40B4-BE49-F238E27FC236}">
                <a16:creationId xmlns:a16="http://schemas.microsoft.com/office/drawing/2014/main" id="{0B9CB654-14BF-4331-BBBF-DB5D7398F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882"/>
    </mc:Choice>
    <mc:Fallback xmlns="">
      <p:transition spd="slow" advTm="68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20" name="Picture 19">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1" name="Oval 20">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a:extLst>
              <a:ext uri="{FF2B5EF4-FFF2-40B4-BE49-F238E27FC236}">
                <a16:creationId xmlns:a16="http://schemas.microsoft.com/office/drawing/2014/main" id="{FE03119D-3FCA-4FA4-80CC-D4EF4220577D}"/>
              </a:ext>
            </a:extLst>
          </p:cNvPr>
          <p:cNvSpPr>
            <a:spLocks noGrp="1"/>
          </p:cNvSpPr>
          <p:nvPr>
            <p:ph type="title"/>
          </p:nvPr>
        </p:nvSpPr>
        <p:spPr>
          <a:xfrm>
            <a:off x="209549" y="180975"/>
            <a:ext cx="11810999" cy="1809749"/>
          </a:xfrm>
        </p:spPr>
        <p:txBody>
          <a:bodyPr>
            <a:normAutofit/>
          </a:bodyPr>
          <a:lstStyle/>
          <a:p>
            <a:pPr algn="ctr"/>
            <a:r>
              <a:rPr lang="cs-CZ" sz="4000" dirty="0">
                <a:solidFill>
                  <a:srgbClr val="3F3F3F"/>
                </a:solidFill>
              </a:rPr>
              <a:t>Esej č. 2: Otázka</a:t>
            </a:r>
            <a:endParaRPr lang="en-GB" sz="4000" dirty="0">
              <a:solidFill>
                <a:srgbClr val="3F3F3F"/>
              </a:solidFill>
            </a:endParaRPr>
          </a:p>
        </p:txBody>
      </p:sp>
      <p:sp>
        <p:nvSpPr>
          <p:cNvPr id="3" name="Zástupný obsah 2">
            <a:extLst>
              <a:ext uri="{FF2B5EF4-FFF2-40B4-BE49-F238E27FC236}">
                <a16:creationId xmlns:a16="http://schemas.microsoft.com/office/drawing/2014/main" id="{B8740AD8-E505-430B-8B10-3045657A5086}"/>
              </a:ext>
            </a:extLst>
          </p:cNvPr>
          <p:cNvSpPr>
            <a:spLocks noGrp="1"/>
          </p:cNvSpPr>
          <p:nvPr>
            <p:ph idx="1"/>
          </p:nvPr>
        </p:nvSpPr>
        <p:spPr>
          <a:xfrm>
            <a:off x="209550" y="1581150"/>
            <a:ext cx="11811000" cy="5095875"/>
          </a:xfrm>
        </p:spPr>
        <p:txBody>
          <a:bodyPr anchor="ctr">
            <a:normAutofit/>
          </a:bodyPr>
          <a:lstStyle/>
          <a:p>
            <a:r>
              <a:rPr lang="cs-CZ" sz="2400" dirty="0">
                <a:solidFill>
                  <a:srgbClr val="FFFFFF"/>
                </a:solidFill>
              </a:rPr>
              <a:t>Přečtěte si literaturu z knihy (Učebnice) Mentoring: Výchova k profesionálnímu </a:t>
            </a:r>
            <a:r>
              <a:rPr lang="cs-CZ" sz="2400" dirty="0" err="1">
                <a:solidFill>
                  <a:srgbClr val="FFFFFF"/>
                </a:solidFill>
              </a:rPr>
              <a:t>dobrovolnictv</a:t>
            </a:r>
            <a:r>
              <a:rPr lang="cs-CZ" sz="2400" dirty="0">
                <a:solidFill>
                  <a:srgbClr val="FFFFFF"/>
                </a:solidFill>
              </a:rPr>
              <a:t> od kapitoly Myšlenková východiska. Přečtěte si výše zmíněnou literaturu – články a syntézu literatury na téma přínosů přirozeného mentoringu. </a:t>
            </a:r>
          </a:p>
          <a:p>
            <a:r>
              <a:rPr lang="cs-CZ" sz="2400" dirty="0">
                <a:solidFill>
                  <a:srgbClr val="FFFFFF"/>
                </a:solidFill>
              </a:rPr>
              <a:t>Diskutujte na 1 stranu textu jednu z následujících otázek (Max. 500 Slov):</a:t>
            </a:r>
          </a:p>
          <a:p>
            <a:r>
              <a:rPr lang="cs-CZ" sz="2400" dirty="0">
                <a:solidFill>
                  <a:srgbClr val="FFFFFF"/>
                </a:solidFill>
              </a:rPr>
              <a:t>1. Jaké jsou podle literatury přínosy přirozeného mentoringu? O jakých oblastech vývoje dítěte a v jakých konkrétních přínosech se literatura konkrétně zmiňuje?</a:t>
            </a:r>
          </a:p>
          <a:p>
            <a:r>
              <a:rPr lang="cs-CZ" sz="2400" dirty="0">
                <a:solidFill>
                  <a:srgbClr val="FFFFFF"/>
                </a:solidFill>
              </a:rPr>
              <a:t>2. Vyberte si jeden z diskutovaných teoretických konceptů, který vysvětluje přínosy mentoringu. Diskutujte, jak jsou vybrané přínosy mentoringu tímto konceptem vysvětleny? </a:t>
            </a:r>
          </a:p>
        </p:txBody>
      </p:sp>
      <p:pic>
        <p:nvPicPr>
          <p:cNvPr id="4" name="Zvuk 3">
            <a:hlinkClick r:id="" action="ppaction://media"/>
            <a:extLst>
              <a:ext uri="{FF2B5EF4-FFF2-40B4-BE49-F238E27FC236}">
                <a16:creationId xmlns:a16="http://schemas.microsoft.com/office/drawing/2014/main" id="{2E0E36F5-6C14-4C97-9908-23EF24EF52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03629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4291"/>
    </mc:Choice>
    <mc:Fallback xmlns="">
      <p:transition spd="slow" advTm="16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FE1AD3-B2BC-4567-8B4A-DCB8F9080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DE75AAD-F4A4-4ED2-9A2F-B2412F936C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Nadpis 1">
            <a:extLst>
              <a:ext uri="{FF2B5EF4-FFF2-40B4-BE49-F238E27FC236}">
                <a16:creationId xmlns:a16="http://schemas.microsoft.com/office/drawing/2014/main" id="{81FA1B95-314F-4948-B9AD-F3BE834FA7BD}"/>
              </a:ext>
            </a:extLst>
          </p:cNvPr>
          <p:cNvSpPr>
            <a:spLocks noGrp="1"/>
          </p:cNvSpPr>
          <p:nvPr>
            <p:ph type="title"/>
          </p:nvPr>
        </p:nvSpPr>
        <p:spPr>
          <a:xfrm>
            <a:off x="152401" y="1276351"/>
            <a:ext cx="11896724" cy="1644773"/>
          </a:xfrm>
        </p:spPr>
        <p:txBody>
          <a:bodyPr vert="horz" lIns="91440" tIns="45720" rIns="91440" bIns="45720" rtlCol="0" anchor="b">
            <a:normAutofit/>
          </a:bodyPr>
          <a:lstStyle/>
          <a:p>
            <a:pPr algn="ctr"/>
            <a:r>
              <a:rPr lang="cs-CZ" sz="4000" kern="1200" dirty="0" err="1">
                <a:solidFill>
                  <a:srgbClr val="FFFFFF"/>
                </a:solidFill>
                <a:latin typeface="+mj-lt"/>
                <a:ea typeface="+mj-ea"/>
                <a:cs typeface="+mj-cs"/>
              </a:rPr>
              <a:t>Deadline</a:t>
            </a:r>
            <a:r>
              <a:rPr lang="cs-CZ" sz="4000" kern="1200" dirty="0">
                <a:solidFill>
                  <a:srgbClr val="FFFFFF"/>
                </a:solidFill>
                <a:latin typeface="+mj-lt"/>
                <a:ea typeface="+mj-ea"/>
                <a:cs typeface="+mj-cs"/>
              </a:rPr>
              <a:t> pro esej: 3.11.2020 do </a:t>
            </a:r>
            <a:r>
              <a:rPr lang="cs-CZ" sz="4000" kern="1200" dirty="0" err="1">
                <a:solidFill>
                  <a:srgbClr val="FFFFFF"/>
                </a:solidFill>
                <a:latin typeface="+mj-lt"/>
                <a:ea typeface="+mj-ea"/>
                <a:cs typeface="+mj-cs"/>
              </a:rPr>
              <a:t>pulnoci</a:t>
            </a:r>
            <a:br>
              <a:rPr lang="cs-CZ" sz="4000" kern="1200" dirty="0">
                <a:solidFill>
                  <a:srgbClr val="FFFFFF"/>
                </a:solidFill>
                <a:latin typeface="+mj-lt"/>
                <a:ea typeface="+mj-ea"/>
                <a:cs typeface="+mj-cs"/>
              </a:rPr>
            </a:br>
            <a:r>
              <a:rPr lang="cs-CZ" sz="4000" kern="1200" dirty="0">
                <a:solidFill>
                  <a:srgbClr val="FFFFFF"/>
                </a:solidFill>
                <a:latin typeface="+mj-lt"/>
                <a:ea typeface="+mj-ea"/>
                <a:cs typeface="+mj-cs"/>
              </a:rPr>
              <a:t>Příští setkání je WEBINÁŘ 4.11.2020 v 9.30 na MS </a:t>
            </a:r>
            <a:r>
              <a:rPr lang="cs-CZ" sz="4000" kern="1200" dirty="0" err="1">
                <a:solidFill>
                  <a:srgbClr val="FFFFFF"/>
                </a:solidFill>
                <a:latin typeface="+mj-lt"/>
                <a:ea typeface="+mj-ea"/>
                <a:cs typeface="+mj-cs"/>
              </a:rPr>
              <a:t>Teams</a:t>
            </a:r>
            <a:endParaRPr lang="en-US" sz="4000" kern="1200" dirty="0">
              <a:solidFill>
                <a:srgbClr val="FFFFFF"/>
              </a:solidFill>
              <a:latin typeface="+mj-lt"/>
              <a:ea typeface="+mj-ea"/>
              <a:cs typeface="+mj-cs"/>
            </a:endParaRPr>
          </a:p>
        </p:txBody>
      </p:sp>
      <p:pic>
        <p:nvPicPr>
          <p:cNvPr id="21" name="Picture 20">
            <a:extLst>
              <a:ext uri="{FF2B5EF4-FFF2-40B4-BE49-F238E27FC236}">
                <a16:creationId xmlns:a16="http://schemas.microsoft.com/office/drawing/2014/main" id="{DA20CE0B-92EC-45FD-8F68-38003D6D8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pic>
        <p:nvPicPr>
          <p:cNvPr id="4" name="Zvuk 3">
            <a:hlinkClick r:id="" action="ppaction://media"/>
            <a:extLst>
              <a:ext uri="{FF2B5EF4-FFF2-40B4-BE49-F238E27FC236}">
                <a16:creationId xmlns:a16="http://schemas.microsoft.com/office/drawing/2014/main" id="{DA0906D8-8E4E-4936-A3F2-1B470E049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9175725"/>
      </p:ext>
    </p:extLst>
  </p:cSld>
  <p:clrMapOvr>
    <a:masterClrMapping/>
  </p:clrMapOvr>
  <mc:AlternateContent xmlns:mc="http://schemas.openxmlformats.org/markup-compatibility/2006" xmlns:p14="http://schemas.microsoft.com/office/powerpoint/2010/main">
    <mc:Choice Requires="p14">
      <p:transition spd="slow" p14:dur="2000" advTm="119895"/>
    </mc:Choice>
    <mc:Fallback xmlns="">
      <p:transition spd="slow" advTm="11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FE03119D-3FCA-4FA4-80CC-D4EF4220577D}"/>
              </a:ext>
            </a:extLst>
          </p:cNvPr>
          <p:cNvSpPr>
            <a:spLocks noGrp="1"/>
          </p:cNvSpPr>
          <p:nvPr>
            <p:ph type="title"/>
          </p:nvPr>
        </p:nvSpPr>
        <p:spPr>
          <a:xfrm>
            <a:off x="123825" y="1228725"/>
            <a:ext cx="5162550" cy="4229100"/>
          </a:xfrm>
        </p:spPr>
        <p:txBody>
          <a:bodyPr>
            <a:normAutofit/>
          </a:bodyPr>
          <a:lstStyle/>
          <a:p>
            <a:pPr algn="l"/>
            <a:r>
              <a:rPr lang="en-GB" dirty="0">
                <a:solidFill>
                  <a:srgbClr val="FFFFFF"/>
                </a:solidFill>
              </a:rPr>
              <a:t>P</a:t>
            </a:r>
            <a:r>
              <a:rPr lang="cs-CZ" dirty="0" err="1">
                <a:solidFill>
                  <a:srgbClr val="FFFFFF"/>
                </a:solidFill>
              </a:rPr>
              <a:t>řínosy</a:t>
            </a:r>
            <a:r>
              <a:rPr lang="cs-CZ" dirty="0">
                <a:solidFill>
                  <a:srgbClr val="FFFFFF"/>
                </a:solidFill>
              </a:rPr>
              <a:t> přirozeného mentoringu</a:t>
            </a:r>
            <a:br>
              <a:rPr lang="cs-CZ" dirty="0">
                <a:solidFill>
                  <a:srgbClr val="FFFFFF"/>
                </a:solidFill>
              </a:rPr>
            </a:br>
            <a:br>
              <a:rPr lang="cs-CZ" dirty="0">
                <a:solidFill>
                  <a:srgbClr val="FFFFFF"/>
                </a:solidFill>
              </a:rPr>
            </a:br>
            <a:r>
              <a:rPr lang="cs-CZ" dirty="0">
                <a:solidFill>
                  <a:srgbClr val="FFFFFF"/>
                </a:solidFill>
              </a:rPr>
              <a:t>Literatura</a:t>
            </a:r>
            <a:br>
              <a:rPr lang="cs-CZ" dirty="0">
                <a:solidFill>
                  <a:srgbClr val="FFFFFF"/>
                </a:solidFill>
              </a:rPr>
            </a:br>
            <a:br>
              <a:rPr lang="en-GB" sz="1800" b="0" i="0" u="none" strike="noStrike" baseline="0" dirty="0">
                <a:solidFill>
                  <a:schemeClr val="accent6">
                    <a:lumMod val="60000"/>
                    <a:lumOff val="40000"/>
                  </a:schemeClr>
                </a:solidFill>
                <a:latin typeface="Calibri" panose="020F0502020204030204" pitchFamily="34" charset="0"/>
              </a:rPr>
            </a:br>
            <a:r>
              <a:rPr lang="en-GB" sz="1800" b="0" i="0" u="none" strike="noStrike" baseline="0" dirty="0">
                <a:solidFill>
                  <a:schemeClr val="accent6">
                    <a:lumMod val="60000"/>
                    <a:lumOff val="40000"/>
                  </a:schemeClr>
                </a:solidFill>
                <a:latin typeface="Calibri" panose="020F0502020204030204" pitchFamily="34" charset="0"/>
              </a:rPr>
              <a:t> </a:t>
            </a:r>
            <a:endParaRPr lang="en-GB" dirty="0">
              <a:solidFill>
                <a:schemeClr val="accent4"/>
              </a:solidFill>
            </a:endParaRPr>
          </a:p>
        </p:txBody>
      </p:sp>
      <p:sp>
        <p:nvSpPr>
          <p:cNvPr id="3" name="Zástupný obsah 2">
            <a:extLst>
              <a:ext uri="{FF2B5EF4-FFF2-40B4-BE49-F238E27FC236}">
                <a16:creationId xmlns:a16="http://schemas.microsoft.com/office/drawing/2014/main" id="{B8740AD8-E505-430B-8B10-3045657A5086}"/>
              </a:ext>
            </a:extLst>
          </p:cNvPr>
          <p:cNvSpPr>
            <a:spLocks noGrp="1"/>
          </p:cNvSpPr>
          <p:nvPr>
            <p:ph idx="1"/>
          </p:nvPr>
        </p:nvSpPr>
        <p:spPr>
          <a:xfrm>
            <a:off x="5286375" y="180975"/>
            <a:ext cx="6667499" cy="6419849"/>
          </a:xfrm>
        </p:spPr>
        <p:txBody>
          <a:bodyPr anchor="ctr">
            <a:normAutofit fontScale="92500" lnSpcReduction="10000"/>
          </a:bodyPr>
          <a:lstStyle/>
          <a:p>
            <a:r>
              <a:rPr lang="en-GB" sz="2400" b="0" i="0" u="none" strike="noStrike" baseline="0" dirty="0">
                <a:latin typeface="Calibri" panose="020F0502020204030204" pitchFamily="34" charset="0"/>
              </a:rPr>
              <a:t>Hurd, N. and Zimmerman, M. (2014). An analysis of natural mentoring relationship profiles and associations with mentees’ mental health: Considering links via support from important others. </a:t>
            </a:r>
            <a:r>
              <a:rPr lang="en-GB" sz="2400" b="0" i="1" u="none" strike="noStrike" baseline="0" dirty="0">
                <a:latin typeface="Calibri" panose="020F0502020204030204" pitchFamily="34" charset="0"/>
              </a:rPr>
              <a:t>Am J Community Psychol</a:t>
            </a:r>
            <a:r>
              <a:rPr lang="en-GB" sz="2400" b="0" i="0" u="none" strike="noStrike" baseline="0" dirty="0">
                <a:latin typeface="Calibri" panose="020F0502020204030204" pitchFamily="34" charset="0"/>
              </a:rPr>
              <a:t>. 2014 March; 53: 25–36. </a:t>
            </a:r>
            <a:br>
              <a:rPr lang="cs-CZ" sz="2400" b="0" i="0" u="none" strike="noStrike" baseline="0" dirty="0">
                <a:latin typeface="Calibri" panose="020F0502020204030204" pitchFamily="34" charset="0"/>
              </a:rPr>
            </a:br>
            <a:br>
              <a:rPr lang="cs-CZ" sz="2400" b="0" i="0" u="none" strike="noStrike" baseline="0" dirty="0">
                <a:latin typeface="Calibri" panose="020F0502020204030204" pitchFamily="34" charset="0"/>
              </a:rPr>
            </a:br>
            <a:r>
              <a:rPr lang="en-GB" sz="2400" b="0" i="0" u="none" strike="noStrike" baseline="0" dirty="0">
                <a:latin typeface="Calibri" panose="020F0502020204030204" pitchFamily="34" charset="0"/>
              </a:rPr>
              <a:t>Van Dam, L., Smit, D., Wildschut, B., </a:t>
            </a:r>
            <a:r>
              <a:rPr lang="en-GB" sz="2400" b="0" i="0" u="none" strike="noStrike" baseline="0" dirty="0" err="1">
                <a:latin typeface="Calibri" panose="020F0502020204030204" pitchFamily="34" charset="0"/>
              </a:rPr>
              <a:t>Branje</a:t>
            </a:r>
            <a:r>
              <a:rPr lang="en-GB" sz="2400" b="0" i="0" u="none" strike="noStrike" baseline="0" dirty="0">
                <a:latin typeface="Calibri" panose="020F0502020204030204" pitchFamily="34" charset="0"/>
              </a:rPr>
              <a:t>, S.J.T., Rhodes, J.E., </a:t>
            </a:r>
            <a:r>
              <a:rPr lang="en-GB" sz="2400" b="0" i="0" u="none" strike="noStrike" baseline="0" dirty="0" err="1">
                <a:latin typeface="Calibri" panose="020F0502020204030204" pitchFamily="34" charset="0"/>
              </a:rPr>
              <a:t>Assink</a:t>
            </a:r>
            <a:r>
              <a:rPr lang="en-GB" sz="2400" b="0" i="0" u="none" strike="noStrike" baseline="0" dirty="0">
                <a:latin typeface="Calibri" panose="020F0502020204030204" pitchFamily="34" charset="0"/>
              </a:rPr>
              <a:t>, M. and </a:t>
            </a:r>
            <a:r>
              <a:rPr lang="en-GB" sz="2400" b="0" i="0" u="none" strike="noStrike" baseline="0" dirty="0" err="1">
                <a:latin typeface="Calibri" panose="020F0502020204030204" pitchFamily="34" charset="0"/>
              </a:rPr>
              <a:t>Stams</a:t>
            </a:r>
            <a:r>
              <a:rPr lang="en-GB" sz="2400" b="0" i="0" u="none" strike="noStrike" baseline="0" dirty="0">
                <a:latin typeface="Calibri" panose="020F0502020204030204" pitchFamily="34" charset="0"/>
              </a:rPr>
              <a:t>, G. (2018). Does natural mentoring matter? A multilevel meta‐analysis on the association between natural mentoring and youth outcomes. </a:t>
            </a:r>
            <a:r>
              <a:rPr lang="en-GB" sz="2400" b="0" i="1" u="none" strike="noStrike" baseline="0" dirty="0">
                <a:latin typeface="Calibri" panose="020F0502020204030204" pitchFamily="34" charset="0"/>
              </a:rPr>
              <a:t>Am J Community Psychol</a:t>
            </a:r>
            <a:r>
              <a:rPr lang="en-GB" sz="2400" b="0" i="0" u="none" strike="noStrike" baseline="0" dirty="0">
                <a:latin typeface="Calibri" panose="020F0502020204030204" pitchFamily="34" charset="0"/>
              </a:rPr>
              <a:t>. 2018 Sep; 62(1–2): 203–220. </a:t>
            </a:r>
            <a:br>
              <a:rPr lang="cs-CZ" sz="2400" b="0" i="0" u="none" strike="noStrike" baseline="0" dirty="0">
                <a:latin typeface="Calibri" panose="020F0502020204030204" pitchFamily="34" charset="0"/>
              </a:rPr>
            </a:br>
            <a:br>
              <a:rPr lang="en-GB" sz="2400" b="0" i="0" u="none" strike="noStrike" baseline="0" dirty="0">
                <a:latin typeface="Calibri" panose="020F0502020204030204" pitchFamily="34" charset="0"/>
              </a:rPr>
            </a:br>
            <a:r>
              <a:rPr lang="en-GB" sz="2400" b="0" i="0" u="none" strike="noStrike" baseline="0" dirty="0">
                <a:latin typeface="Calibri" panose="020F0502020204030204" pitchFamily="34" charset="0"/>
              </a:rPr>
              <a:t>DuBois, D.L. and Silverthorne, N. (2005). Natural mentoring relationships and adolescent health: Evidence from a national study, </a:t>
            </a:r>
            <a:r>
              <a:rPr lang="en-GB" sz="2400" b="0" i="1" u="none" strike="noStrike" baseline="0" dirty="0">
                <a:latin typeface="Calibri" panose="020F0502020204030204" pitchFamily="34" charset="0"/>
              </a:rPr>
              <a:t>American Journal of Public Health</a:t>
            </a:r>
            <a:r>
              <a:rPr lang="en-GB" sz="2400" b="0" i="0" u="none" strike="noStrike" baseline="0" dirty="0">
                <a:latin typeface="Calibri" panose="020F0502020204030204" pitchFamily="34" charset="0"/>
              </a:rPr>
              <a:t>, 95, 518–524. </a:t>
            </a:r>
            <a:br>
              <a:rPr lang="cs-CZ" sz="2400" b="0" i="0" u="none" strike="noStrike" baseline="0" dirty="0">
                <a:latin typeface="Calibri" panose="020F0502020204030204" pitchFamily="34" charset="0"/>
              </a:rPr>
            </a:br>
            <a:br>
              <a:rPr lang="en-GB" sz="2400" b="0" i="0" u="none" strike="noStrike" baseline="0" dirty="0">
                <a:latin typeface="Calibri" panose="020F0502020204030204" pitchFamily="34" charset="0"/>
              </a:rPr>
            </a:br>
            <a:r>
              <a:rPr lang="en-GB" sz="2400" b="0" i="0" u="none" strike="noStrike" baseline="0" dirty="0">
                <a:latin typeface="Calibri" panose="020F0502020204030204" pitchFamily="34" charset="0"/>
              </a:rPr>
              <a:t> Meltzer, A., Muir, K. and Craig, L. (2018). The role of trusted adults in young people’s social and economic lives. </a:t>
            </a:r>
            <a:r>
              <a:rPr lang="en-GB" sz="2400" b="0" i="1" u="none" strike="noStrike" baseline="0" dirty="0">
                <a:latin typeface="Calibri" panose="020F0502020204030204" pitchFamily="34" charset="0"/>
              </a:rPr>
              <a:t>Youth &amp; Society</a:t>
            </a:r>
            <a:r>
              <a:rPr lang="en-GB" sz="2400" b="0" i="0" u="none" strike="noStrike" baseline="0" dirty="0">
                <a:latin typeface="Calibri" panose="020F0502020204030204" pitchFamily="34" charset="0"/>
              </a:rPr>
              <a:t>. </a:t>
            </a:r>
          </a:p>
          <a:p>
            <a:endParaRPr lang="en-GB" sz="2400" dirty="0"/>
          </a:p>
        </p:txBody>
      </p:sp>
      <p:pic>
        <p:nvPicPr>
          <p:cNvPr id="4" name="Zvuk 3">
            <a:hlinkClick r:id="" action="ppaction://media"/>
            <a:extLst>
              <a:ext uri="{FF2B5EF4-FFF2-40B4-BE49-F238E27FC236}">
                <a16:creationId xmlns:a16="http://schemas.microsoft.com/office/drawing/2014/main" id="{E24F25CB-0D03-4E38-B3DF-27324EFF39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35504069"/>
      </p:ext>
    </p:extLst>
  </p:cSld>
  <p:clrMapOvr>
    <a:masterClrMapping/>
  </p:clrMapOvr>
  <mc:AlternateContent xmlns:mc="http://schemas.openxmlformats.org/markup-compatibility/2006" xmlns:p14="http://schemas.microsoft.com/office/powerpoint/2010/main">
    <mc:Choice Requires="p14">
      <p:transition spd="slow" p14:dur="2000" advTm="232581"/>
    </mc:Choice>
    <mc:Fallback xmlns="">
      <p:transition spd="slow" advTm="23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FE03119D-3FCA-4FA4-80CC-D4EF4220577D}"/>
              </a:ext>
            </a:extLst>
          </p:cNvPr>
          <p:cNvSpPr>
            <a:spLocks noGrp="1"/>
          </p:cNvSpPr>
          <p:nvPr>
            <p:ph type="title"/>
          </p:nvPr>
        </p:nvSpPr>
        <p:spPr>
          <a:xfrm>
            <a:off x="123825" y="1228725"/>
            <a:ext cx="5162550" cy="4229100"/>
          </a:xfrm>
        </p:spPr>
        <p:txBody>
          <a:bodyPr>
            <a:normAutofit/>
          </a:bodyPr>
          <a:lstStyle/>
          <a:p>
            <a:pPr algn="l"/>
            <a:r>
              <a:rPr lang="en-GB" dirty="0">
                <a:solidFill>
                  <a:srgbClr val="FFFFFF"/>
                </a:solidFill>
              </a:rPr>
              <a:t>P</a:t>
            </a:r>
            <a:r>
              <a:rPr lang="cs-CZ" dirty="0" err="1">
                <a:solidFill>
                  <a:srgbClr val="FFFFFF"/>
                </a:solidFill>
              </a:rPr>
              <a:t>řínosy</a:t>
            </a:r>
            <a:r>
              <a:rPr lang="cs-CZ" dirty="0">
                <a:solidFill>
                  <a:srgbClr val="FFFFFF"/>
                </a:solidFill>
              </a:rPr>
              <a:t> přirozeného mentoringu</a:t>
            </a:r>
            <a:br>
              <a:rPr lang="cs-CZ" dirty="0">
                <a:solidFill>
                  <a:srgbClr val="FFFFFF"/>
                </a:solidFill>
              </a:rPr>
            </a:br>
            <a:br>
              <a:rPr lang="cs-CZ" dirty="0">
                <a:solidFill>
                  <a:srgbClr val="FFFFFF"/>
                </a:solidFill>
              </a:rPr>
            </a:br>
            <a:r>
              <a:rPr lang="cs-CZ" dirty="0">
                <a:solidFill>
                  <a:srgbClr val="FFFFFF"/>
                </a:solidFill>
              </a:rPr>
              <a:t>Shrnutí výzkumu</a:t>
            </a:r>
            <a:br>
              <a:rPr lang="cs-CZ" dirty="0">
                <a:solidFill>
                  <a:srgbClr val="FFFFFF"/>
                </a:solidFill>
              </a:rPr>
            </a:br>
            <a:br>
              <a:rPr lang="en-GB" sz="1800" b="0" i="0" u="none" strike="noStrike" baseline="0" dirty="0">
                <a:solidFill>
                  <a:schemeClr val="accent6">
                    <a:lumMod val="60000"/>
                    <a:lumOff val="40000"/>
                  </a:schemeClr>
                </a:solidFill>
                <a:latin typeface="Calibri" panose="020F0502020204030204" pitchFamily="34" charset="0"/>
              </a:rPr>
            </a:br>
            <a:r>
              <a:rPr lang="en-GB" sz="1800" b="0" i="0" u="none" strike="noStrike" baseline="0" dirty="0">
                <a:solidFill>
                  <a:schemeClr val="accent6">
                    <a:lumMod val="60000"/>
                    <a:lumOff val="40000"/>
                  </a:schemeClr>
                </a:solidFill>
                <a:latin typeface="Calibri" panose="020F0502020204030204" pitchFamily="34" charset="0"/>
              </a:rPr>
              <a:t> </a:t>
            </a:r>
            <a:endParaRPr lang="en-GB" dirty="0">
              <a:solidFill>
                <a:schemeClr val="accent4"/>
              </a:solidFill>
            </a:endParaRPr>
          </a:p>
        </p:txBody>
      </p:sp>
      <p:sp>
        <p:nvSpPr>
          <p:cNvPr id="3" name="Zástupný obsah 2">
            <a:extLst>
              <a:ext uri="{FF2B5EF4-FFF2-40B4-BE49-F238E27FC236}">
                <a16:creationId xmlns:a16="http://schemas.microsoft.com/office/drawing/2014/main" id="{B8740AD8-E505-430B-8B10-3045657A5086}"/>
              </a:ext>
            </a:extLst>
          </p:cNvPr>
          <p:cNvSpPr>
            <a:spLocks noGrp="1"/>
          </p:cNvSpPr>
          <p:nvPr>
            <p:ph idx="1"/>
          </p:nvPr>
        </p:nvSpPr>
        <p:spPr>
          <a:xfrm>
            <a:off x="5286375" y="180975"/>
            <a:ext cx="6667499" cy="6419849"/>
          </a:xfrm>
        </p:spPr>
        <p:txBody>
          <a:bodyPr anchor="ctr">
            <a:normAutofit/>
          </a:bodyPr>
          <a:lstStyle/>
          <a:p>
            <a:pPr marL="0" indent="0">
              <a:buNone/>
            </a:pPr>
            <a:r>
              <a:rPr lang="cs-CZ" sz="2400" b="1" dirty="0"/>
              <a:t>Tradičně: </a:t>
            </a:r>
            <a:r>
              <a:rPr lang="cs-CZ" sz="2400" dirty="0"/>
              <a:t>Prevence sociálně-patologických jevů u dospívajících</a:t>
            </a:r>
          </a:p>
          <a:p>
            <a:pPr marL="0" indent="0">
              <a:buNone/>
            </a:pPr>
            <a:r>
              <a:rPr lang="cs-CZ" sz="2400" b="1" dirty="0"/>
              <a:t>Rozvoj osobnosti </a:t>
            </a:r>
            <a:r>
              <a:rPr lang="cs-CZ" sz="2400" dirty="0"/>
              <a:t>– individuálních </a:t>
            </a:r>
            <a:r>
              <a:rPr lang="cs-CZ" sz="2400" dirty="0" err="1"/>
              <a:t>zajnmů</a:t>
            </a:r>
            <a:r>
              <a:rPr lang="cs-CZ" sz="2400" dirty="0"/>
              <a:t> a talentů</a:t>
            </a:r>
          </a:p>
          <a:p>
            <a:pPr marL="0" indent="0">
              <a:buNone/>
            </a:pPr>
            <a:r>
              <a:rPr lang="cs-CZ" sz="2400" b="1" dirty="0"/>
              <a:t>Socio-emotivní rozvoj </a:t>
            </a:r>
            <a:r>
              <a:rPr lang="cs-CZ" sz="2400" dirty="0"/>
              <a:t>– zlepšení vztahů s rodiči a sourozenci, vyšší důvěra, zlepšení vztahů s vrstevníky</a:t>
            </a:r>
          </a:p>
          <a:p>
            <a:pPr marL="0" indent="0">
              <a:buNone/>
            </a:pPr>
            <a:r>
              <a:rPr lang="cs-CZ" sz="2400" b="1" dirty="0"/>
              <a:t>Kognitivní rozvoj </a:t>
            </a:r>
            <a:r>
              <a:rPr lang="cs-CZ" sz="2400" dirty="0"/>
              <a:t>– nové dovednosti, nácvik řešení problémových situací, mentor poskytuje vzor chování v mnoha situacích, kdy dvojice společně řeší nějaký úkol – osvojení funkčních vzorců chování</a:t>
            </a:r>
          </a:p>
          <a:p>
            <a:pPr marL="0" indent="0">
              <a:buNone/>
            </a:pPr>
            <a:r>
              <a:rPr lang="cs-CZ" sz="2400" b="1" dirty="0" err="1"/>
              <a:t>Empowerment</a:t>
            </a:r>
            <a:r>
              <a:rPr lang="cs-CZ" sz="2400" b="1" dirty="0"/>
              <a:t> </a:t>
            </a:r>
            <a:r>
              <a:rPr lang="cs-CZ" sz="2400" dirty="0"/>
              <a:t>– podpora autonomie dítěte, bytí v souladu se sebou samým a naučit se o sobě, svých způsobech prožívání, svých zájmech a talentech, ve kterých se cítí dobře, směřování k autentickému bytí v souladu se svým </a:t>
            </a:r>
            <a:r>
              <a:rPr lang="cs-CZ" sz="2400" dirty="0" err="1"/>
              <a:t>self</a:t>
            </a:r>
            <a:r>
              <a:rPr lang="cs-CZ" sz="2400" dirty="0"/>
              <a:t> (pravým já)</a:t>
            </a:r>
            <a:endParaRPr lang="en-GB" sz="2400" dirty="0"/>
          </a:p>
        </p:txBody>
      </p:sp>
      <p:pic>
        <p:nvPicPr>
          <p:cNvPr id="5" name="Zvuk 4">
            <a:hlinkClick r:id="" action="ppaction://media"/>
            <a:extLst>
              <a:ext uri="{FF2B5EF4-FFF2-40B4-BE49-F238E27FC236}">
                <a16:creationId xmlns:a16="http://schemas.microsoft.com/office/drawing/2014/main" id="{B2EC17B2-6CF8-4BB8-9FC5-4E2F49F53C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4902742"/>
      </p:ext>
    </p:extLst>
  </p:cSld>
  <p:clrMapOvr>
    <a:masterClrMapping/>
  </p:clrMapOvr>
  <mc:AlternateContent xmlns:mc="http://schemas.openxmlformats.org/markup-compatibility/2006" xmlns:p14="http://schemas.microsoft.com/office/powerpoint/2010/main">
    <mc:Choice Requires="p14">
      <p:transition spd="slow" p14:dur="2000" advTm="344295"/>
    </mc:Choice>
    <mc:Fallback xmlns="">
      <p:transition spd="slow" advTm="34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římá spojovací čára 4">
            <a:extLst>
              <a:ext uri="{FF2B5EF4-FFF2-40B4-BE49-F238E27FC236}">
                <a16:creationId xmlns:a16="http://schemas.microsoft.com/office/drawing/2014/main" id="{AA9FBE70-02B5-4FBE-A9FD-66932D3D81DA}"/>
              </a:ext>
            </a:extLst>
          </p:cNvPr>
          <p:cNvCxnSpPr/>
          <p:nvPr/>
        </p:nvCxnSpPr>
        <p:spPr>
          <a:xfrm>
            <a:off x="1524000" y="0"/>
            <a:ext cx="914400" cy="0"/>
          </a:xfrm>
          <a:prstGeom prst="straightConnector1">
            <a:avLst/>
          </a:prstGeom>
          <a:noFill/>
          <a:ln w="0">
            <a:solidFill>
              <a:srgbClr val="FBFFFF"/>
            </a:solidFill>
            <a:prstDash val="solid"/>
            <a:round/>
          </a:ln>
        </p:spPr>
      </p:cxnSp>
      <p:sp>
        <p:nvSpPr>
          <p:cNvPr id="3" name="Title 1">
            <a:extLst>
              <a:ext uri="{FF2B5EF4-FFF2-40B4-BE49-F238E27FC236}">
                <a16:creationId xmlns:a16="http://schemas.microsoft.com/office/drawing/2014/main" id="{E13BE323-2E70-4C00-9C3A-D66D0B7C2C8B}"/>
              </a:ext>
            </a:extLst>
          </p:cNvPr>
          <p:cNvSpPr txBox="1">
            <a:spLocks noGrp="1"/>
          </p:cNvSpPr>
          <p:nvPr>
            <p:ph type="title"/>
          </p:nvPr>
        </p:nvSpPr>
        <p:spPr>
          <a:xfrm>
            <a:off x="95250" y="2"/>
            <a:ext cx="12096750" cy="1017709"/>
          </a:xfrm>
        </p:spPr>
        <p:txBody>
          <a:bodyPr/>
          <a:lstStyle/>
          <a:p>
            <a:pPr lvl="0" algn="ctr"/>
            <a:r>
              <a:rPr lang="cs-CZ" dirty="0" err="1"/>
              <a:t>Empowerment</a:t>
            </a:r>
            <a:r>
              <a:rPr lang="cs-CZ" dirty="0"/>
              <a:t> </a:t>
            </a:r>
            <a:r>
              <a:rPr lang="cs-CZ" dirty="0" err="1"/>
              <a:t>baseline</a:t>
            </a:r>
            <a:endParaRPr lang="en-US" dirty="0"/>
          </a:p>
        </p:txBody>
      </p:sp>
      <p:grpSp>
        <p:nvGrpSpPr>
          <p:cNvPr id="4" name="Zástupný symbol pro obsah 5">
            <a:extLst>
              <a:ext uri="{FF2B5EF4-FFF2-40B4-BE49-F238E27FC236}">
                <a16:creationId xmlns:a16="http://schemas.microsoft.com/office/drawing/2014/main" id="{FD40E5C4-106A-43E5-8278-6E2F3E812270}"/>
              </a:ext>
            </a:extLst>
          </p:cNvPr>
          <p:cNvGrpSpPr/>
          <p:nvPr/>
        </p:nvGrpSpPr>
        <p:grpSpPr>
          <a:xfrm>
            <a:off x="215900" y="752475"/>
            <a:ext cx="11760200" cy="6033605"/>
            <a:chOff x="-9" y="1196748"/>
            <a:chExt cx="9144018" cy="5661251"/>
          </a:xfrm>
        </p:grpSpPr>
        <p:sp>
          <p:nvSpPr>
            <p:cNvPr id="5" name="Volný tvar 4">
              <a:extLst>
                <a:ext uri="{FF2B5EF4-FFF2-40B4-BE49-F238E27FC236}">
                  <a16:creationId xmlns:a16="http://schemas.microsoft.com/office/drawing/2014/main" id="{EDB4BF4F-2AC3-4A70-9246-833E69D6B790}"/>
                </a:ext>
              </a:extLst>
            </p:cNvPr>
            <p:cNvSpPr/>
            <p:nvPr/>
          </p:nvSpPr>
          <p:spPr>
            <a:xfrm>
              <a:off x="1741374" y="1196748"/>
              <a:ext cx="5661251" cy="5661251"/>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D0D8E8"/>
            </a:solidFill>
            <a:ln>
              <a:noFill/>
              <a:prstDash val="solid"/>
            </a:ln>
          </p:spPr>
          <p:txBody>
            <a:bodyPr vert="horz" wrap="square" lIns="0" tIns="0" rIns="0" bIns="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6" name="Volný tvar 5">
              <a:extLst>
                <a:ext uri="{FF2B5EF4-FFF2-40B4-BE49-F238E27FC236}">
                  <a16:creationId xmlns:a16="http://schemas.microsoft.com/office/drawing/2014/main" id="{B360F129-C0E5-4454-A97C-32A3C4F93C01}"/>
                </a:ext>
              </a:extLst>
            </p:cNvPr>
            <p:cNvSpPr/>
            <p:nvPr/>
          </p:nvSpPr>
          <p:spPr>
            <a:xfrm>
              <a:off x="-9" y="1196748"/>
              <a:ext cx="9144009" cy="1919846"/>
            </a:xfrm>
            <a:custGeom>
              <a:avLst/>
              <a:gdLst>
                <a:gd name="f0" fmla="val 10800000"/>
                <a:gd name="f1" fmla="val 5400000"/>
                <a:gd name="f2" fmla="val 180"/>
                <a:gd name="f3" fmla="val w"/>
                <a:gd name="f4" fmla="val h"/>
                <a:gd name="f5" fmla="val 0"/>
                <a:gd name="f6" fmla="val 9144007"/>
                <a:gd name="f7" fmla="val 1919845"/>
                <a:gd name="f8" fmla="val 319981"/>
                <a:gd name="f9" fmla="val 143260"/>
                <a:gd name="f10" fmla="val 8824026"/>
                <a:gd name="f11" fmla="val 9000747"/>
                <a:gd name="f12" fmla="val 1599864"/>
                <a:gd name="f13" fmla="val 1776585"/>
                <a:gd name="f14" fmla="+- 0 0 -90"/>
                <a:gd name="f15" fmla="*/ f3 1 9144007"/>
                <a:gd name="f16" fmla="*/ f4 1 1919845"/>
                <a:gd name="f17" fmla="+- f7 0 f5"/>
                <a:gd name="f18" fmla="+- f6 0 f5"/>
                <a:gd name="f19" fmla="*/ f14 f0 1"/>
                <a:gd name="f20" fmla="*/ f18 1 9144007"/>
                <a:gd name="f21" fmla="*/ f17 1 1919845"/>
                <a:gd name="f22" fmla="*/ 0 f18 1"/>
                <a:gd name="f23" fmla="*/ 319981 f17 1"/>
                <a:gd name="f24" fmla="*/ 319981 f18 1"/>
                <a:gd name="f25" fmla="*/ 0 f17 1"/>
                <a:gd name="f26" fmla="*/ 8824026 f18 1"/>
                <a:gd name="f27" fmla="*/ 9144007 f18 1"/>
                <a:gd name="f28" fmla="*/ 1599864 f17 1"/>
                <a:gd name="f29" fmla="*/ 1919845 f17 1"/>
                <a:gd name="f30" fmla="*/ f19 1 f2"/>
                <a:gd name="f31" fmla="*/ f22 1 9144007"/>
                <a:gd name="f32" fmla="*/ f23 1 1919845"/>
                <a:gd name="f33" fmla="*/ f24 1 9144007"/>
                <a:gd name="f34" fmla="*/ f25 1 1919845"/>
                <a:gd name="f35" fmla="*/ f26 1 9144007"/>
                <a:gd name="f36" fmla="*/ f27 1 9144007"/>
                <a:gd name="f37" fmla="*/ f28 1 1919845"/>
                <a:gd name="f38" fmla="*/ f29 1 191984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9144007" h="191984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F81BD"/>
            </a:solidFill>
            <a:ln w="25402">
              <a:solidFill>
                <a:srgbClr val="FFFFFF"/>
              </a:solidFill>
              <a:prstDash val="solid"/>
            </a:ln>
          </p:spPr>
          <p:txBody>
            <a:bodyPr vert="horz" wrap="square" lIns="215642" tIns="215642" rIns="215642" bIns="215642" anchor="ctr" anchorCtr="1" compatLnSpc="1">
              <a:noAutofit/>
            </a:bodyPr>
            <a:lstStyle/>
            <a:p>
              <a:pPr algn="ctr" defTabSz="1422404">
                <a:lnSpc>
                  <a:spcPct val="90000"/>
                </a:lnSpc>
                <a:spcAft>
                  <a:spcPts val="1300"/>
                </a:spcAft>
                <a:defRPr sz="1800" b="0" i="0" u="none" strike="noStrike" kern="0" cap="none" spc="0" baseline="0">
                  <a:solidFill>
                    <a:srgbClr val="000000"/>
                  </a:solidFill>
                  <a:uFillTx/>
                </a:defRPr>
              </a:pPr>
              <a:r>
                <a:rPr lang="en-GB" sz="3200" dirty="0">
                  <a:solidFill>
                    <a:srgbClr val="FF0000"/>
                  </a:solidFill>
                  <a:latin typeface="Calibri"/>
                </a:rPr>
                <a:t>‘</a:t>
              </a:r>
              <a:r>
                <a:rPr lang="cs-CZ" sz="3200" dirty="0">
                  <a:solidFill>
                    <a:srgbClr val="FF0000"/>
                  </a:solidFill>
                  <a:latin typeface="Calibri"/>
                </a:rPr>
                <a:t>M</a:t>
              </a:r>
              <a:r>
                <a:rPr lang="en-GB" sz="3200" dirty="0">
                  <a:solidFill>
                    <a:srgbClr val="FF0000"/>
                  </a:solidFill>
                  <a:latin typeface="Calibri"/>
                </a:rPr>
                <a:t>any who study adolescent development and work with young people have increasingly come to believe that </a:t>
              </a:r>
              <a:r>
                <a:rPr lang="en-GB" sz="3200" dirty="0">
                  <a:solidFill>
                    <a:srgbClr val="000000"/>
                  </a:solidFill>
                  <a:latin typeface="Calibri"/>
                </a:rPr>
                <a:t>being problem-free is not fully prepared</a:t>
              </a:r>
              <a:endParaRPr lang="en-US" sz="3200" dirty="0">
                <a:solidFill>
                  <a:srgbClr val="FF0000"/>
                </a:solidFill>
                <a:latin typeface="Calibri"/>
              </a:endParaRPr>
            </a:p>
          </p:txBody>
        </p:sp>
        <p:sp>
          <p:nvSpPr>
            <p:cNvPr id="7" name="Volný tvar 6">
              <a:extLst>
                <a:ext uri="{FF2B5EF4-FFF2-40B4-BE49-F238E27FC236}">
                  <a16:creationId xmlns:a16="http://schemas.microsoft.com/office/drawing/2014/main" id="{BA6A8DB6-3540-4C02-9C66-9A1877D34AC8}"/>
                </a:ext>
              </a:extLst>
            </p:cNvPr>
            <p:cNvSpPr/>
            <p:nvPr/>
          </p:nvSpPr>
          <p:spPr>
            <a:xfrm>
              <a:off x="0" y="2934291"/>
              <a:ext cx="9144009" cy="2079052"/>
            </a:xfrm>
            <a:custGeom>
              <a:avLst/>
              <a:gdLst>
                <a:gd name="f0" fmla="val 10800000"/>
                <a:gd name="f1" fmla="val 5400000"/>
                <a:gd name="f2" fmla="val 180"/>
                <a:gd name="f3" fmla="val w"/>
                <a:gd name="f4" fmla="val h"/>
                <a:gd name="f5" fmla="val 0"/>
                <a:gd name="f6" fmla="val 9144007"/>
                <a:gd name="f7" fmla="val 2079056"/>
                <a:gd name="f8" fmla="val 346516"/>
                <a:gd name="f9" fmla="val 155140"/>
                <a:gd name="f10" fmla="val 8797491"/>
                <a:gd name="f11" fmla="val 8988867"/>
                <a:gd name="f12" fmla="val 1732540"/>
                <a:gd name="f13" fmla="val 1923916"/>
                <a:gd name="f14" fmla="+- 0 0 -90"/>
                <a:gd name="f15" fmla="*/ f3 1 9144007"/>
                <a:gd name="f16" fmla="*/ f4 1 2079056"/>
                <a:gd name="f17" fmla="+- f7 0 f5"/>
                <a:gd name="f18" fmla="+- f6 0 f5"/>
                <a:gd name="f19" fmla="*/ f14 f0 1"/>
                <a:gd name="f20" fmla="*/ f18 1 9144007"/>
                <a:gd name="f21" fmla="*/ f17 1 2079056"/>
                <a:gd name="f22" fmla="*/ 0 f18 1"/>
                <a:gd name="f23" fmla="*/ 346516 f17 1"/>
                <a:gd name="f24" fmla="*/ 346516 f18 1"/>
                <a:gd name="f25" fmla="*/ 0 f17 1"/>
                <a:gd name="f26" fmla="*/ 8797491 f18 1"/>
                <a:gd name="f27" fmla="*/ 9144007 f18 1"/>
                <a:gd name="f28" fmla="*/ 1732540 f17 1"/>
                <a:gd name="f29" fmla="*/ 2079056 f17 1"/>
                <a:gd name="f30" fmla="*/ f19 1 f2"/>
                <a:gd name="f31" fmla="*/ f22 1 9144007"/>
                <a:gd name="f32" fmla="*/ f23 1 2079056"/>
                <a:gd name="f33" fmla="*/ f24 1 9144007"/>
                <a:gd name="f34" fmla="*/ f25 1 2079056"/>
                <a:gd name="f35" fmla="*/ f26 1 9144007"/>
                <a:gd name="f36" fmla="*/ f27 1 9144007"/>
                <a:gd name="f37" fmla="*/ f28 1 2079056"/>
                <a:gd name="f38" fmla="*/ f29 1 20790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9144007" h="20790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F81BD"/>
            </a:solidFill>
            <a:ln w="25402">
              <a:solidFill>
                <a:srgbClr val="FFFFFF"/>
              </a:solidFill>
              <a:prstDash val="solid"/>
            </a:ln>
          </p:spPr>
          <p:txBody>
            <a:bodyPr vert="horz" wrap="square" lIns="211985" tIns="211985" rIns="211985" bIns="211985" anchor="ctr" anchorCtr="1" compatLnSpc="1">
              <a:noAutofit/>
            </a:bodyPr>
            <a:lstStyle/>
            <a:p>
              <a:pPr algn="ctr" defTabSz="1289047">
                <a:lnSpc>
                  <a:spcPct val="90000"/>
                </a:lnSpc>
                <a:spcAft>
                  <a:spcPts val="1200"/>
                </a:spcAft>
                <a:defRPr sz="1800" b="0" i="0" u="none" strike="noStrike" kern="0" cap="none" spc="0" baseline="0">
                  <a:solidFill>
                    <a:srgbClr val="000000"/>
                  </a:solidFill>
                  <a:uFillTx/>
                </a:defRPr>
              </a:pPr>
              <a:r>
                <a:rPr lang="en-GB" sz="2900">
                  <a:solidFill>
                    <a:srgbClr val="FFFFFF"/>
                  </a:solidFill>
                  <a:latin typeface="Calibri"/>
                </a:rPr>
                <a:t>Beyond eliminating problems, </a:t>
              </a:r>
              <a:r>
                <a:rPr lang="en-GB" sz="2900">
                  <a:solidFill>
                    <a:srgbClr val="000000"/>
                  </a:solidFill>
                  <a:latin typeface="Calibri"/>
                </a:rPr>
                <a:t>one needs skills, knowledge and a variety of other personal and social assets </a:t>
              </a:r>
              <a:r>
                <a:rPr lang="en-GB" sz="2900">
                  <a:solidFill>
                    <a:srgbClr val="FFFFFF"/>
                  </a:solidFill>
                  <a:latin typeface="Calibri"/>
                </a:rPr>
                <a:t>to function well during adolescence and adulthood. </a:t>
              </a:r>
              <a:endParaRPr lang="en-US" sz="2900">
                <a:solidFill>
                  <a:srgbClr val="FFFFFF"/>
                </a:solidFill>
                <a:latin typeface="Calibri"/>
              </a:endParaRPr>
            </a:p>
          </p:txBody>
        </p:sp>
        <p:sp>
          <p:nvSpPr>
            <p:cNvPr id="8" name="Volný tvar 7">
              <a:extLst>
                <a:ext uri="{FF2B5EF4-FFF2-40B4-BE49-F238E27FC236}">
                  <a16:creationId xmlns:a16="http://schemas.microsoft.com/office/drawing/2014/main" id="{3766316B-31D1-496D-83D4-66D042BA611E}"/>
                </a:ext>
              </a:extLst>
            </p:cNvPr>
            <p:cNvSpPr/>
            <p:nvPr/>
          </p:nvSpPr>
          <p:spPr>
            <a:xfrm>
              <a:off x="-9" y="4650117"/>
              <a:ext cx="9144009" cy="2207882"/>
            </a:xfrm>
            <a:custGeom>
              <a:avLst/>
              <a:gdLst>
                <a:gd name="f0" fmla="val 10800000"/>
                <a:gd name="f1" fmla="val 5400000"/>
                <a:gd name="f2" fmla="val 180"/>
                <a:gd name="f3" fmla="val w"/>
                <a:gd name="f4" fmla="val h"/>
                <a:gd name="f5" fmla="val 0"/>
                <a:gd name="f6" fmla="val 9144007"/>
                <a:gd name="f7" fmla="val 2207886"/>
                <a:gd name="f8" fmla="val 367988"/>
                <a:gd name="f9" fmla="val 164754"/>
                <a:gd name="f10" fmla="val 8776019"/>
                <a:gd name="f11" fmla="val 8979253"/>
                <a:gd name="f12" fmla="val 1839898"/>
                <a:gd name="f13" fmla="val 2043132"/>
                <a:gd name="f14" fmla="+- 0 0 -90"/>
                <a:gd name="f15" fmla="*/ f3 1 9144007"/>
                <a:gd name="f16" fmla="*/ f4 1 2207886"/>
                <a:gd name="f17" fmla="+- f7 0 f5"/>
                <a:gd name="f18" fmla="+- f6 0 f5"/>
                <a:gd name="f19" fmla="*/ f14 f0 1"/>
                <a:gd name="f20" fmla="*/ f18 1 9144007"/>
                <a:gd name="f21" fmla="*/ f17 1 2207886"/>
                <a:gd name="f22" fmla="*/ 0 f18 1"/>
                <a:gd name="f23" fmla="*/ 367988 f17 1"/>
                <a:gd name="f24" fmla="*/ 367988 f18 1"/>
                <a:gd name="f25" fmla="*/ 0 f17 1"/>
                <a:gd name="f26" fmla="*/ 8776019 f18 1"/>
                <a:gd name="f27" fmla="*/ 9144007 f18 1"/>
                <a:gd name="f28" fmla="*/ 1839898 f17 1"/>
                <a:gd name="f29" fmla="*/ 2207886 f17 1"/>
                <a:gd name="f30" fmla="*/ f19 1 f2"/>
                <a:gd name="f31" fmla="*/ f22 1 9144007"/>
                <a:gd name="f32" fmla="*/ f23 1 2207886"/>
                <a:gd name="f33" fmla="*/ f24 1 9144007"/>
                <a:gd name="f34" fmla="*/ f25 1 2207886"/>
                <a:gd name="f35" fmla="*/ f26 1 9144007"/>
                <a:gd name="f36" fmla="*/ f27 1 9144007"/>
                <a:gd name="f37" fmla="*/ f28 1 2207886"/>
                <a:gd name="f38" fmla="*/ f29 1 220788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9144007" h="220788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F81BD"/>
            </a:solidFill>
            <a:ln w="25402">
              <a:solidFill>
                <a:srgbClr val="FFFFFF"/>
              </a:solidFill>
              <a:prstDash val="solid"/>
            </a:ln>
          </p:spPr>
          <p:txBody>
            <a:bodyPr vert="horz" wrap="square" lIns="229697" tIns="229697" rIns="229697" bIns="229697" anchor="ctr" anchorCtr="1" compatLnSpc="1">
              <a:noAutofit/>
            </a:bodyPr>
            <a:lstStyle/>
            <a:p>
              <a:pPr algn="ctr" defTabSz="1422404">
                <a:lnSpc>
                  <a:spcPct val="90000"/>
                </a:lnSpc>
                <a:spcAft>
                  <a:spcPts val="1300"/>
                </a:spcAft>
                <a:defRPr sz="1800" b="0" i="0" u="none" strike="noStrike" kern="0" cap="none" spc="0" baseline="0">
                  <a:solidFill>
                    <a:srgbClr val="000000"/>
                  </a:solidFill>
                  <a:uFillTx/>
                </a:defRPr>
              </a:pPr>
              <a:r>
                <a:rPr lang="en-GB" sz="3200" dirty="0">
                  <a:solidFill>
                    <a:srgbClr val="FF0000"/>
                  </a:solidFill>
                  <a:latin typeface="Calibri"/>
                </a:rPr>
                <a:t>Thus a broader, more holistic view of helping youth </a:t>
              </a:r>
              <a:r>
                <a:rPr lang="en-GB" sz="3200" dirty="0">
                  <a:solidFill>
                    <a:srgbClr val="000000"/>
                  </a:solidFill>
                  <a:latin typeface="Calibri"/>
                </a:rPr>
                <a:t>to realise their full potential </a:t>
              </a:r>
              <a:r>
                <a:rPr lang="en-GB" sz="3200" dirty="0">
                  <a:solidFill>
                    <a:srgbClr val="FF0000"/>
                  </a:solidFill>
                  <a:latin typeface="Calibri"/>
                </a:rPr>
                <a:t>is gaining wider credence in the world of </a:t>
              </a:r>
              <a:r>
                <a:rPr lang="en-GB" sz="3200" dirty="0">
                  <a:solidFill>
                    <a:srgbClr val="000000"/>
                  </a:solidFill>
                  <a:latin typeface="Calibri"/>
                </a:rPr>
                <a:t>policy and practice</a:t>
              </a:r>
              <a:r>
                <a:rPr lang="en-GB" sz="3200" dirty="0">
                  <a:solidFill>
                    <a:srgbClr val="FF0000"/>
                  </a:solidFill>
                  <a:latin typeface="Calibri"/>
                </a:rPr>
                <a:t>’ (Eccles and </a:t>
              </a:r>
              <a:r>
                <a:rPr lang="en-GB" sz="3200" dirty="0" err="1">
                  <a:solidFill>
                    <a:srgbClr val="FF0000"/>
                  </a:solidFill>
                  <a:latin typeface="Calibri"/>
                </a:rPr>
                <a:t>Gootman</a:t>
              </a:r>
              <a:r>
                <a:rPr lang="en-GB" sz="3200" dirty="0">
                  <a:solidFill>
                    <a:srgbClr val="FF0000"/>
                  </a:solidFill>
                  <a:latin typeface="Calibri"/>
                </a:rPr>
                <a:t>, 2002)</a:t>
              </a:r>
              <a:r>
                <a:rPr lang="cs-CZ" sz="3200" dirty="0">
                  <a:solidFill>
                    <a:srgbClr val="FF0000"/>
                  </a:solidFill>
                  <a:latin typeface="Calibri"/>
                </a:rPr>
                <a:t>.</a:t>
              </a:r>
              <a:endParaRPr lang="en-US" sz="3200" dirty="0">
                <a:solidFill>
                  <a:srgbClr val="FF0000"/>
                </a:solidFill>
                <a:latin typeface="Calibri"/>
              </a:endParaRPr>
            </a:p>
          </p:txBody>
        </p:sp>
      </p:grpSp>
      <p:pic>
        <p:nvPicPr>
          <p:cNvPr id="9" name="Zvuk 8">
            <a:hlinkClick r:id="" action="ppaction://media"/>
            <a:extLst>
              <a:ext uri="{FF2B5EF4-FFF2-40B4-BE49-F238E27FC236}">
                <a16:creationId xmlns:a16="http://schemas.microsoft.com/office/drawing/2014/main" id="{5E57DA28-6519-46ED-A3D8-6F7D77BC9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613"/>
    </mc:Choice>
    <mc:Fallback xmlns="">
      <p:transition spd="slow" advTm="31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římá spojovací čára 3">
            <a:extLst>
              <a:ext uri="{FF2B5EF4-FFF2-40B4-BE49-F238E27FC236}">
                <a16:creationId xmlns:a16="http://schemas.microsoft.com/office/drawing/2014/main" id="{DB9B4A2F-70D1-4FF7-A4C6-4FC6232392E1}"/>
              </a:ext>
            </a:extLst>
          </p:cNvPr>
          <p:cNvCxnSpPr/>
          <p:nvPr/>
        </p:nvCxnSpPr>
        <p:spPr>
          <a:xfrm>
            <a:off x="1524000" y="0"/>
            <a:ext cx="914400" cy="0"/>
          </a:xfrm>
          <a:prstGeom prst="straightConnector1">
            <a:avLst/>
          </a:prstGeom>
          <a:noFill/>
          <a:ln w="0">
            <a:solidFill>
              <a:srgbClr val="FBFFFF"/>
            </a:solidFill>
            <a:prstDash val="solid"/>
            <a:round/>
          </a:ln>
        </p:spPr>
      </p:cxnSp>
      <p:sp>
        <p:nvSpPr>
          <p:cNvPr id="3" name="Rectangle 2">
            <a:extLst>
              <a:ext uri="{FF2B5EF4-FFF2-40B4-BE49-F238E27FC236}">
                <a16:creationId xmlns:a16="http://schemas.microsoft.com/office/drawing/2014/main" id="{3B75B524-044B-4474-A31F-AFE733AEF046}"/>
              </a:ext>
            </a:extLst>
          </p:cNvPr>
          <p:cNvSpPr txBox="1">
            <a:spLocks noGrp="1"/>
          </p:cNvSpPr>
          <p:nvPr>
            <p:ph type="title"/>
          </p:nvPr>
        </p:nvSpPr>
        <p:spPr/>
        <p:txBody>
          <a:bodyPr/>
          <a:lstStyle/>
          <a:p>
            <a:pPr lvl="0"/>
            <a:r>
              <a:rPr lang="cs-CZ"/>
              <a:t>Beck´s Individualization Thesis</a:t>
            </a:r>
            <a:endParaRPr lang="en-GB"/>
          </a:p>
        </p:txBody>
      </p:sp>
      <p:grpSp>
        <p:nvGrpSpPr>
          <p:cNvPr id="4" name="Diagram 4">
            <a:extLst>
              <a:ext uri="{FF2B5EF4-FFF2-40B4-BE49-F238E27FC236}">
                <a16:creationId xmlns:a16="http://schemas.microsoft.com/office/drawing/2014/main" id="{5BD284FC-314B-48D2-9FE7-900E34B71C34}"/>
              </a:ext>
            </a:extLst>
          </p:cNvPr>
          <p:cNvGrpSpPr/>
          <p:nvPr/>
        </p:nvGrpSpPr>
        <p:grpSpPr>
          <a:xfrm>
            <a:off x="428625" y="1196749"/>
            <a:ext cx="11544300" cy="5400601"/>
            <a:chOff x="458233" y="1196748"/>
            <a:chExt cx="8134822" cy="5400601"/>
          </a:xfrm>
        </p:grpSpPr>
        <p:sp>
          <p:nvSpPr>
            <p:cNvPr id="5" name="Volný tvar 4">
              <a:extLst>
                <a:ext uri="{FF2B5EF4-FFF2-40B4-BE49-F238E27FC236}">
                  <a16:creationId xmlns:a16="http://schemas.microsoft.com/office/drawing/2014/main" id="{429C82AA-D52C-496B-AEB0-D00E9B1DF56C}"/>
                </a:ext>
              </a:extLst>
            </p:cNvPr>
            <p:cNvSpPr/>
            <p:nvPr/>
          </p:nvSpPr>
          <p:spPr>
            <a:xfrm>
              <a:off x="1074420" y="1196748"/>
              <a:ext cx="6995159" cy="5400601"/>
            </a:xfrm>
            <a:custGeom>
              <a:avLst>
                <a:gd name="f0" fmla="val 1326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D0D8E8"/>
            </a:solidFill>
            <a:ln>
              <a:noFill/>
              <a:prstDash val="solid"/>
            </a:ln>
          </p:spPr>
          <p:txBody>
            <a:bodyPr vert="horz" wrap="square" lIns="0" tIns="0" rIns="0" bIns="0" anchor="t" anchorCtr="0" compatLnSpc="1">
              <a:noAutofit/>
            </a:bodyPr>
            <a:lstStyle/>
            <a:p>
              <a:pPr>
                <a:defRPr sz="1800" b="0" i="0" u="none" strike="noStrike" kern="0" cap="none" spc="0" baseline="0">
                  <a:solidFill>
                    <a:srgbClr val="000000"/>
                  </a:solidFill>
                  <a:uFillTx/>
                </a:defRPr>
              </a:pPr>
              <a:endParaRPr lang="cs-CZ">
                <a:solidFill>
                  <a:srgbClr val="000000"/>
                </a:solidFill>
                <a:latin typeface="Calibri"/>
              </a:endParaRPr>
            </a:p>
          </p:txBody>
        </p:sp>
        <p:sp>
          <p:nvSpPr>
            <p:cNvPr id="6" name="Volný tvar 5">
              <a:extLst>
                <a:ext uri="{FF2B5EF4-FFF2-40B4-BE49-F238E27FC236}">
                  <a16:creationId xmlns:a16="http://schemas.microsoft.com/office/drawing/2014/main" id="{6273FEA7-C2E6-42F0-9747-DBF70C398C4C}"/>
                </a:ext>
              </a:extLst>
            </p:cNvPr>
            <p:cNvSpPr/>
            <p:nvPr/>
          </p:nvSpPr>
          <p:spPr>
            <a:xfrm>
              <a:off x="458233" y="1196748"/>
              <a:ext cx="2511472" cy="5400601"/>
            </a:xfrm>
            <a:custGeom>
              <a:avLst/>
              <a:gdLst>
                <a:gd name="f0" fmla="val 10800000"/>
                <a:gd name="f1" fmla="val 5400000"/>
                <a:gd name="f2" fmla="val 180"/>
                <a:gd name="f3" fmla="val w"/>
                <a:gd name="f4" fmla="val h"/>
                <a:gd name="f5" fmla="val 0"/>
                <a:gd name="f6" fmla="val 2511474"/>
                <a:gd name="f7" fmla="val 5400600"/>
                <a:gd name="f8" fmla="val 418587"/>
                <a:gd name="f9" fmla="val 187408"/>
                <a:gd name="f10" fmla="val 2092887"/>
                <a:gd name="f11" fmla="val 2324066"/>
                <a:gd name="f12" fmla="val 4982013"/>
                <a:gd name="f13" fmla="val 5213192"/>
                <a:gd name="f14" fmla="+- 0 0 -90"/>
                <a:gd name="f15" fmla="*/ f3 1 2511474"/>
                <a:gd name="f16" fmla="*/ f4 1 5400600"/>
                <a:gd name="f17" fmla="+- f7 0 f5"/>
                <a:gd name="f18" fmla="+- f6 0 f5"/>
                <a:gd name="f19" fmla="*/ f14 f0 1"/>
                <a:gd name="f20" fmla="*/ f18 1 2511474"/>
                <a:gd name="f21" fmla="*/ f17 1 5400600"/>
                <a:gd name="f22" fmla="*/ 0 f18 1"/>
                <a:gd name="f23" fmla="*/ 418587 f17 1"/>
                <a:gd name="f24" fmla="*/ 418587 f18 1"/>
                <a:gd name="f25" fmla="*/ 0 f17 1"/>
                <a:gd name="f26" fmla="*/ 2092887 f18 1"/>
                <a:gd name="f27" fmla="*/ 2511474 f18 1"/>
                <a:gd name="f28" fmla="*/ 4982013 f17 1"/>
                <a:gd name="f29" fmla="*/ 5400600 f17 1"/>
                <a:gd name="f30" fmla="*/ f19 1 f2"/>
                <a:gd name="f31" fmla="*/ f22 1 2511474"/>
                <a:gd name="f32" fmla="*/ f23 1 5400600"/>
                <a:gd name="f33" fmla="*/ f24 1 2511474"/>
                <a:gd name="f34" fmla="*/ f25 1 5400600"/>
                <a:gd name="f35" fmla="*/ f26 1 2511474"/>
                <a:gd name="f36" fmla="*/ f27 1 2511474"/>
                <a:gd name="f37" fmla="*/ f28 1 5400600"/>
                <a:gd name="f38" fmla="*/ f29 1 54006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11474" h="54006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F81BD"/>
            </a:solidFill>
            <a:ln w="25402">
              <a:solidFill>
                <a:srgbClr val="FFFFFF"/>
              </a:solidFill>
              <a:prstDash val="solid"/>
            </a:ln>
          </p:spPr>
          <p:txBody>
            <a:bodyPr vert="horz" wrap="square" lIns="229276" tIns="229276" rIns="229276" bIns="229276" anchor="ctr" anchorCtr="1" compatLnSpc="1">
              <a:noAutofit/>
            </a:bodyPr>
            <a:lstStyle/>
            <a:p>
              <a:pPr algn="ctr" defTabSz="1244598">
                <a:lnSpc>
                  <a:spcPct val="90000"/>
                </a:lnSpc>
                <a:spcAft>
                  <a:spcPts val="1200"/>
                </a:spcAft>
                <a:defRPr sz="1800" b="0" i="0" u="none" strike="noStrike" kern="0" cap="none" spc="0" baseline="0">
                  <a:solidFill>
                    <a:srgbClr val="000000"/>
                  </a:solidFill>
                  <a:uFillTx/>
                </a:defRPr>
              </a:pPr>
              <a:r>
                <a:rPr lang="en-GB" sz="2800" dirty="0">
                  <a:solidFill>
                    <a:srgbClr val="FFFFFF"/>
                  </a:solidFill>
                  <a:latin typeface="Calibri"/>
                </a:rPr>
                <a:t>“</a:t>
              </a:r>
              <a:r>
                <a:rPr lang="en-GB" sz="2800" i="1" dirty="0">
                  <a:solidFill>
                    <a:srgbClr val="FFFFFF"/>
                  </a:solidFill>
                  <a:latin typeface="Calibri"/>
                </a:rPr>
                <a:t>The traditional structures of education, the family and the work have become fragmented and this fact has lead to blurring the social roles. </a:t>
              </a:r>
              <a:endParaRPr lang="cs-CZ" sz="2800" dirty="0">
                <a:solidFill>
                  <a:srgbClr val="FFFFFF"/>
                </a:solidFill>
                <a:latin typeface="Calibri"/>
              </a:endParaRPr>
            </a:p>
          </p:txBody>
        </p:sp>
        <p:sp>
          <p:nvSpPr>
            <p:cNvPr id="7" name="Volný tvar 6">
              <a:extLst>
                <a:ext uri="{FF2B5EF4-FFF2-40B4-BE49-F238E27FC236}">
                  <a16:creationId xmlns:a16="http://schemas.microsoft.com/office/drawing/2014/main" id="{017E12FC-276B-42B1-93A0-44111E0B75BA}"/>
                </a:ext>
              </a:extLst>
            </p:cNvPr>
            <p:cNvSpPr/>
            <p:nvPr/>
          </p:nvSpPr>
          <p:spPr>
            <a:xfrm>
              <a:off x="3059829" y="1196748"/>
              <a:ext cx="2884026" cy="5400601"/>
            </a:xfrm>
            <a:custGeom>
              <a:avLst/>
              <a:gdLst>
                <a:gd name="f0" fmla="val 10800000"/>
                <a:gd name="f1" fmla="val 5400000"/>
                <a:gd name="f2" fmla="val 180"/>
                <a:gd name="f3" fmla="val w"/>
                <a:gd name="f4" fmla="val h"/>
                <a:gd name="f5" fmla="val 0"/>
                <a:gd name="f6" fmla="val 2884026"/>
                <a:gd name="f7" fmla="val 5400600"/>
                <a:gd name="f8" fmla="val 480681"/>
                <a:gd name="f9" fmla="val 215208"/>
                <a:gd name="f10" fmla="val 2403345"/>
                <a:gd name="f11" fmla="val 2668818"/>
                <a:gd name="f12" fmla="val 4919919"/>
                <a:gd name="f13" fmla="val 5185392"/>
                <a:gd name="f14" fmla="+- 0 0 -90"/>
                <a:gd name="f15" fmla="*/ f3 1 2884026"/>
                <a:gd name="f16" fmla="*/ f4 1 5400600"/>
                <a:gd name="f17" fmla="+- f7 0 f5"/>
                <a:gd name="f18" fmla="+- f6 0 f5"/>
                <a:gd name="f19" fmla="*/ f14 f0 1"/>
                <a:gd name="f20" fmla="*/ f18 1 2884026"/>
                <a:gd name="f21" fmla="*/ f17 1 5400600"/>
                <a:gd name="f22" fmla="*/ 0 f18 1"/>
                <a:gd name="f23" fmla="*/ 480681 f17 1"/>
                <a:gd name="f24" fmla="*/ 480681 f18 1"/>
                <a:gd name="f25" fmla="*/ 0 f17 1"/>
                <a:gd name="f26" fmla="*/ 2403345 f18 1"/>
                <a:gd name="f27" fmla="*/ 2884026 f18 1"/>
                <a:gd name="f28" fmla="*/ 4919919 f17 1"/>
                <a:gd name="f29" fmla="*/ 5400600 f17 1"/>
                <a:gd name="f30" fmla="*/ f19 1 f2"/>
                <a:gd name="f31" fmla="*/ f22 1 2884026"/>
                <a:gd name="f32" fmla="*/ f23 1 5400600"/>
                <a:gd name="f33" fmla="*/ f24 1 2884026"/>
                <a:gd name="f34" fmla="*/ f25 1 5400600"/>
                <a:gd name="f35" fmla="*/ f26 1 2884026"/>
                <a:gd name="f36" fmla="*/ f27 1 2884026"/>
                <a:gd name="f37" fmla="*/ f28 1 5400600"/>
                <a:gd name="f38" fmla="*/ f29 1 54006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884026" h="54006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F81BD"/>
            </a:solidFill>
            <a:ln w="25402">
              <a:solidFill>
                <a:srgbClr val="FFFFFF"/>
              </a:solidFill>
              <a:prstDash val="solid"/>
            </a:ln>
          </p:spPr>
          <p:txBody>
            <a:bodyPr vert="horz" wrap="square" lIns="216987" tIns="216987" rIns="216987" bIns="216987" anchor="ctr" anchorCtr="1" compatLnSpc="1">
              <a:noAutofit/>
            </a:bodyPr>
            <a:lstStyle/>
            <a:p>
              <a:pPr algn="ctr" defTabSz="888997">
                <a:lnSpc>
                  <a:spcPct val="90000"/>
                </a:lnSpc>
                <a:spcAft>
                  <a:spcPts val="800"/>
                </a:spcAft>
                <a:defRPr sz="1800" b="0" i="0" u="none" strike="noStrike" kern="0" cap="none" spc="0" baseline="0">
                  <a:solidFill>
                    <a:srgbClr val="000000"/>
                  </a:solidFill>
                  <a:uFillTx/>
                </a:defRPr>
              </a:pPr>
              <a:r>
                <a:rPr lang="en-GB" sz="2000" i="1" dirty="0">
                  <a:solidFill>
                    <a:srgbClr val="FFFFFF"/>
                  </a:solidFill>
                  <a:latin typeface="Calibri"/>
                </a:rPr>
                <a:t>Thus young people face simultaneously a </a:t>
              </a:r>
              <a:r>
                <a:rPr lang="en-GB" sz="2000" i="1" dirty="0">
                  <a:solidFill>
                    <a:srgbClr val="FF0000"/>
                  </a:solidFill>
                  <a:latin typeface="Calibri"/>
                </a:rPr>
                <a:t>range of choices and risks </a:t>
              </a:r>
              <a:r>
                <a:rPr lang="en-GB" sz="2000" i="1" dirty="0">
                  <a:solidFill>
                    <a:srgbClr val="FFFFFF"/>
                  </a:solidFill>
                  <a:latin typeface="Calibri"/>
                </a:rPr>
                <a:t>in relation to </a:t>
              </a:r>
              <a:r>
                <a:rPr lang="en-GB" sz="2000" i="1" dirty="0">
                  <a:solidFill>
                    <a:srgbClr val="FF0000"/>
                  </a:solidFill>
                  <a:latin typeface="Calibri"/>
                </a:rPr>
                <a:t>relationships, education and work</a:t>
              </a:r>
              <a:r>
                <a:rPr lang="en-GB" sz="2000" i="1" dirty="0">
                  <a:solidFill>
                    <a:srgbClr val="FFFFFF"/>
                  </a:solidFill>
                  <a:latin typeface="Calibri"/>
                </a:rPr>
                <a:t>. Since traditional networks of support within family or neighbourhood can no longer offer the guidance, young people have to develop individual strategies and while this may open up the new opportunities, there are few safety nets in place. </a:t>
              </a:r>
              <a:endParaRPr lang="en-IE" sz="2000" dirty="0">
                <a:solidFill>
                  <a:srgbClr val="FFFFFF"/>
                </a:solidFill>
                <a:latin typeface="Calibri"/>
              </a:endParaRPr>
            </a:p>
          </p:txBody>
        </p:sp>
        <p:sp>
          <p:nvSpPr>
            <p:cNvPr id="8" name="Volný tvar 7">
              <a:extLst>
                <a:ext uri="{FF2B5EF4-FFF2-40B4-BE49-F238E27FC236}">
                  <a16:creationId xmlns:a16="http://schemas.microsoft.com/office/drawing/2014/main" id="{5BBCB8E5-B00E-4EF0-85EE-533D6140CE31}"/>
                </a:ext>
              </a:extLst>
            </p:cNvPr>
            <p:cNvSpPr/>
            <p:nvPr/>
          </p:nvSpPr>
          <p:spPr>
            <a:xfrm>
              <a:off x="6012161" y="1268766"/>
              <a:ext cx="2580894" cy="5256574"/>
            </a:xfrm>
            <a:custGeom>
              <a:avLst/>
              <a:gdLst>
                <a:gd name="f0" fmla="val 10800000"/>
                <a:gd name="f1" fmla="val 5400000"/>
                <a:gd name="f2" fmla="val 180"/>
                <a:gd name="f3" fmla="val w"/>
                <a:gd name="f4" fmla="val h"/>
                <a:gd name="f5" fmla="val 0"/>
                <a:gd name="f6" fmla="val 2580891"/>
                <a:gd name="f7" fmla="val 5256576"/>
                <a:gd name="f8" fmla="val 430157"/>
                <a:gd name="f9" fmla="val 192588"/>
                <a:gd name="f10" fmla="val 2150734"/>
                <a:gd name="f11" fmla="val 2388303"/>
                <a:gd name="f12" fmla="val 4826419"/>
                <a:gd name="f13" fmla="val 5063988"/>
                <a:gd name="f14" fmla="+- 0 0 -90"/>
                <a:gd name="f15" fmla="*/ f3 1 2580891"/>
                <a:gd name="f16" fmla="*/ f4 1 5256576"/>
                <a:gd name="f17" fmla="+- f7 0 f5"/>
                <a:gd name="f18" fmla="+- f6 0 f5"/>
                <a:gd name="f19" fmla="*/ f14 f0 1"/>
                <a:gd name="f20" fmla="*/ f18 1 2580891"/>
                <a:gd name="f21" fmla="*/ f17 1 5256576"/>
                <a:gd name="f22" fmla="*/ 0 f18 1"/>
                <a:gd name="f23" fmla="*/ 430157 f17 1"/>
                <a:gd name="f24" fmla="*/ 430157 f18 1"/>
                <a:gd name="f25" fmla="*/ 0 f17 1"/>
                <a:gd name="f26" fmla="*/ 2150734 f18 1"/>
                <a:gd name="f27" fmla="*/ 2580891 f18 1"/>
                <a:gd name="f28" fmla="*/ 4826419 f17 1"/>
                <a:gd name="f29" fmla="*/ 5256576 f17 1"/>
                <a:gd name="f30" fmla="*/ f19 1 f2"/>
                <a:gd name="f31" fmla="*/ f22 1 2580891"/>
                <a:gd name="f32" fmla="*/ f23 1 5256576"/>
                <a:gd name="f33" fmla="*/ f24 1 2580891"/>
                <a:gd name="f34" fmla="*/ f25 1 5256576"/>
                <a:gd name="f35" fmla="*/ f26 1 2580891"/>
                <a:gd name="f36" fmla="*/ f27 1 2580891"/>
                <a:gd name="f37" fmla="*/ f28 1 5256576"/>
                <a:gd name="f38" fmla="*/ f29 1 525657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2580891" h="525657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F81BD"/>
            </a:solidFill>
            <a:ln w="25402">
              <a:solidFill>
                <a:srgbClr val="FFFFFF"/>
              </a:solidFill>
              <a:prstDash val="solid"/>
            </a:ln>
          </p:spPr>
          <p:txBody>
            <a:bodyPr vert="horz" wrap="square" lIns="213622" tIns="213622" rIns="213622" bIns="213622" anchor="ctr" anchorCtr="1" compatLnSpc="1">
              <a:noAutofit/>
            </a:bodyPr>
            <a:lstStyle/>
            <a:p>
              <a:pPr algn="ctr" defTabSz="1022354">
                <a:lnSpc>
                  <a:spcPct val="90000"/>
                </a:lnSpc>
                <a:spcAft>
                  <a:spcPts val="1000"/>
                </a:spcAft>
                <a:defRPr sz="1800" b="0" i="0" u="none" strike="noStrike" kern="0" cap="none" spc="0" baseline="0">
                  <a:solidFill>
                    <a:srgbClr val="000000"/>
                  </a:solidFill>
                  <a:uFillTx/>
                </a:defRPr>
              </a:pPr>
              <a:r>
                <a:rPr lang="en-GB" sz="2300" i="1" dirty="0">
                  <a:solidFill>
                    <a:srgbClr val="FFFFFF"/>
                  </a:solidFill>
                  <a:latin typeface="Calibri"/>
                </a:rPr>
                <a:t>The attendant risk of downward mobility, stress and uncertainty may cut across traditional lines of class, race and gender. A number of problems arise in relation to these facts</a:t>
              </a:r>
              <a:r>
                <a:rPr lang="en-GB" sz="2300" dirty="0">
                  <a:solidFill>
                    <a:srgbClr val="FFFFFF"/>
                  </a:solidFill>
                  <a:latin typeface="Calibri"/>
                </a:rPr>
                <a:t>.” (Philip and Hendry, 2000: 212) </a:t>
              </a:r>
              <a:endParaRPr lang="en-IE" sz="2300" dirty="0">
                <a:solidFill>
                  <a:srgbClr val="FFFFFF"/>
                </a:solidFill>
                <a:latin typeface="Calibri"/>
              </a:endParaRPr>
            </a:p>
          </p:txBody>
        </p:sp>
      </p:grpSp>
      <p:pic>
        <p:nvPicPr>
          <p:cNvPr id="9" name="Zvuk 8">
            <a:hlinkClick r:id="" action="ppaction://media"/>
            <a:extLst>
              <a:ext uri="{FF2B5EF4-FFF2-40B4-BE49-F238E27FC236}">
                <a16:creationId xmlns:a16="http://schemas.microsoft.com/office/drawing/2014/main" id="{D90F2D43-8C52-43C5-B955-5077A6C78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951"/>
    </mc:Choice>
    <mc:Fallback xmlns="">
      <p:transition spd="slow" advTm="23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Přímá spojovací čára 3">
            <a:extLst>
              <a:ext uri="{FF2B5EF4-FFF2-40B4-BE49-F238E27FC236}">
                <a16:creationId xmlns:a16="http://schemas.microsoft.com/office/drawing/2014/main" id="{0B8370B9-0B37-4F11-B2F0-F5932C7E6052}"/>
              </a:ext>
            </a:extLst>
          </p:cNvPr>
          <p:cNvCxnSpPr/>
          <p:nvPr/>
        </p:nvCxnSpPr>
        <p:spPr>
          <a:xfrm>
            <a:off x="1524000" y="0"/>
            <a:ext cx="914400" cy="0"/>
          </a:xfrm>
          <a:prstGeom prst="straightConnector1">
            <a:avLst/>
          </a:prstGeom>
          <a:noFill/>
          <a:ln w="0">
            <a:solidFill>
              <a:srgbClr val="FBFFFF"/>
            </a:solidFill>
            <a:prstDash val="solid"/>
            <a:round/>
          </a:ln>
        </p:spPr>
      </p:cxnSp>
      <p:sp>
        <p:nvSpPr>
          <p:cNvPr id="3" name="Rectangle 2">
            <a:extLst>
              <a:ext uri="{FF2B5EF4-FFF2-40B4-BE49-F238E27FC236}">
                <a16:creationId xmlns:a16="http://schemas.microsoft.com/office/drawing/2014/main" id="{F05E67C9-8046-4FF0-B12E-10ACC1898927}"/>
              </a:ext>
            </a:extLst>
          </p:cNvPr>
          <p:cNvSpPr txBox="1">
            <a:spLocks noGrp="1"/>
          </p:cNvSpPr>
          <p:nvPr>
            <p:ph type="title"/>
          </p:nvPr>
        </p:nvSpPr>
        <p:spPr>
          <a:xfrm>
            <a:off x="838200" y="365125"/>
            <a:ext cx="10515600" cy="892175"/>
          </a:xfrm>
        </p:spPr>
        <p:txBody>
          <a:bodyPr/>
          <a:lstStyle/>
          <a:p>
            <a:pPr lvl="0" algn="ctr"/>
            <a:r>
              <a:rPr lang="cs-CZ" sz="4000" dirty="0"/>
              <a:t>Stresy, kterým dospívající běžně čelí</a:t>
            </a:r>
            <a:endParaRPr lang="en-GB" sz="4000" dirty="0"/>
          </a:p>
        </p:txBody>
      </p:sp>
      <p:grpSp>
        <p:nvGrpSpPr>
          <p:cNvPr id="4" name="Diagram 4">
            <a:extLst>
              <a:ext uri="{FF2B5EF4-FFF2-40B4-BE49-F238E27FC236}">
                <a16:creationId xmlns:a16="http://schemas.microsoft.com/office/drawing/2014/main" id="{34623FF9-AC62-431D-B2AB-316972F29C1C}"/>
              </a:ext>
            </a:extLst>
          </p:cNvPr>
          <p:cNvGrpSpPr/>
          <p:nvPr/>
        </p:nvGrpSpPr>
        <p:grpSpPr>
          <a:xfrm>
            <a:off x="1703515" y="1413415"/>
            <a:ext cx="8964484" cy="5225510"/>
            <a:chOff x="179515" y="1413415"/>
            <a:chExt cx="8964484" cy="5225510"/>
          </a:xfrm>
        </p:grpSpPr>
        <p:sp>
          <p:nvSpPr>
            <p:cNvPr id="5" name="Volný tvar 4">
              <a:extLst>
                <a:ext uri="{FF2B5EF4-FFF2-40B4-BE49-F238E27FC236}">
                  <a16:creationId xmlns:a16="http://schemas.microsoft.com/office/drawing/2014/main" id="{08910F68-4C89-4B8F-BB01-2DCA08CA4AC7}"/>
                </a:ext>
              </a:extLst>
            </p:cNvPr>
            <p:cNvSpPr/>
            <p:nvPr/>
          </p:nvSpPr>
          <p:spPr>
            <a:xfrm>
              <a:off x="179515" y="1413415"/>
              <a:ext cx="8964484" cy="769147"/>
            </a:xfrm>
            <a:custGeom>
              <a:avLst/>
              <a:gdLst>
                <a:gd name="f0" fmla="val 10800000"/>
                <a:gd name="f1" fmla="val 5400000"/>
                <a:gd name="f2" fmla="val 180"/>
                <a:gd name="f3" fmla="val w"/>
                <a:gd name="f4" fmla="val h"/>
                <a:gd name="f5" fmla="val 0"/>
                <a:gd name="f6" fmla="val 8964488"/>
                <a:gd name="f7" fmla="val 769147"/>
                <a:gd name="f8" fmla="val 128194"/>
                <a:gd name="f9" fmla="val 57394"/>
                <a:gd name="f10" fmla="val 8836294"/>
                <a:gd name="f11" fmla="val 8907094"/>
                <a:gd name="f12" fmla="val 640953"/>
                <a:gd name="f13" fmla="val 711753"/>
                <a:gd name="f14" fmla="+- 0 0 -90"/>
                <a:gd name="f15" fmla="*/ f3 1 8964488"/>
                <a:gd name="f16" fmla="*/ f4 1 769147"/>
                <a:gd name="f17" fmla="+- f7 0 f5"/>
                <a:gd name="f18" fmla="+- f6 0 f5"/>
                <a:gd name="f19" fmla="*/ f14 f0 1"/>
                <a:gd name="f20" fmla="*/ f18 1 8964488"/>
                <a:gd name="f21" fmla="*/ f17 1 769147"/>
                <a:gd name="f22" fmla="*/ 0 f18 1"/>
                <a:gd name="f23" fmla="*/ 128194 f17 1"/>
                <a:gd name="f24" fmla="*/ 128194 f18 1"/>
                <a:gd name="f25" fmla="*/ 0 f17 1"/>
                <a:gd name="f26" fmla="*/ 8836294 f18 1"/>
                <a:gd name="f27" fmla="*/ 8964488 f18 1"/>
                <a:gd name="f28" fmla="*/ 640953 f17 1"/>
                <a:gd name="f29" fmla="*/ 769147 f17 1"/>
                <a:gd name="f30" fmla="*/ f19 1 f2"/>
                <a:gd name="f31" fmla="*/ f22 1 8964488"/>
                <a:gd name="f32" fmla="*/ f23 1 769147"/>
                <a:gd name="f33" fmla="*/ f24 1 8964488"/>
                <a:gd name="f34" fmla="*/ f25 1 769147"/>
                <a:gd name="f35" fmla="*/ f26 1 8964488"/>
                <a:gd name="f36" fmla="*/ f27 1 8964488"/>
                <a:gd name="f37" fmla="*/ f28 1 769147"/>
                <a:gd name="f38" fmla="*/ f29 1 76914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964488" h="76914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9B2D2A"/>
                </a:gs>
                <a:gs pos="100000">
                  <a:srgbClr val="CB3D3A"/>
                </a:gs>
              </a:gsLst>
              <a:lin ang="16200000"/>
            </a:gradFill>
            <a:ln>
              <a:noFill/>
              <a:prstDash val="solid"/>
            </a:ln>
            <a:effectLst>
              <a:outerShdw dist="22997" dir="5400000" algn="tl">
                <a:srgbClr val="000000">
                  <a:alpha val="35000"/>
                </a:srgbClr>
              </a:outerShdw>
            </a:effectLst>
          </p:spPr>
          <p:txBody>
            <a:bodyPr vert="horz" wrap="square" lIns="174705" tIns="174705" rIns="174705" bIns="174705" anchor="ctr" anchorCtr="1" compatLnSpc="1">
              <a:noAutofit/>
            </a:bodyPr>
            <a:lstStyle/>
            <a:p>
              <a:pPr algn="ctr" defTabSz="1600200">
                <a:lnSpc>
                  <a:spcPct val="90000"/>
                </a:lnSpc>
                <a:spcAft>
                  <a:spcPts val="1500"/>
                </a:spcAft>
                <a:defRPr sz="1800" b="0" i="0" u="none" strike="noStrike" kern="0" cap="none" spc="0" baseline="0">
                  <a:solidFill>
                    <a:srgbClr val="000000"/>
                  </a:solidFill>
                  <a:uFillTx/>
                </a:defRPr>
              </a:pPr>
              <a:r>
                <a:rPr lang="en-IE" sz="3600" dirty="0" err="1">
                  <a:solidFill>
                    <a:srgbClr val="FFFFFF"/>
                  </a:solidFill>
                  <a:latin typeface="Calibri"/>
                </a:rPr>
                <a:t>Normativ</a:t>
              </a:r>
              <a:r>
                <a:rPr lang="cs-CZ" sz="3600" dirty="0">
                  <a:solidFill>
                    <a:srgbClr val="FFFFFF"/>
                  </a:solidFill>
                  <a:latin typeface="Calibri"/>
                </a:rPr>
                <a:t>ní události</a:t>
              </a:r>
            </a:p>
          </p:txBody>
        </p:sp>
        <p:sp>
          <p:nvSpPr>
            <p:cNvPr id="6" name="Volný tvar 5">
              <a:extLst>
                <a:ext uri="{FF2B5EF4-FFF2-40B4-BE49-F238E27FC236}">
                  <a16:creationId xmlns:a16="http://schemas.microsoft.com/office/drawing/2014/main" id="{4B4D501E-9A88-4569-B0D6-B20CCFC2B660}"/>
                </a:ext>
              </a:extLst>
            </p:cNvPr>
            <p:cNvSpPr/>
            <p:nvPr/>
          </p:nvSpPr>
          <p:spPr>
            <a:xfrm>
              <a:off x="179515" y="2192548"/>
              <a:ext cx="8964484" cy="769147"/>
            </a:xfrm>
            <a:custGeom>
              <a:avLst/>
              <a:gdLst>
                <a:gd name="f0" fmla="val 10800000"/>
                <a:gd name="f1" fmla="val 5400000"/>
                <a:gd name="f2" fmla="val 180"/>
                <a:gd name="f3" fmla="val w"/>
                <a:gd name="f4" fmla="val h"/>
                <a:gd name="f5" fmla="val 0"/>
                <a:gd name="f6" fmla="val 8964488"/>
                <a:gd name="f7" fmla="val 769147"/>
                <a:gd name="f8" fmla="val 128194"/>
                <a:gd name="f9" fmla="val 57394"/>
                <a:gd name="f10" fmla="val 8836294"/>
                <a:gd name="f11" fmla="val 8907094"/>
                <a:gd name="f12" fmla="val 640953"/>
                <a:gd name="f13" fmla="val 711753"/>
                <a:gd name="f14" fmla="+- 0 0 -90"/>
                <a:gd name="f15" fmla="*/ f3 1 8964488"/>
                <a:gd name="f16" fmla="*/ f4 1 769147"/>
                <a:gd name="f17" fmla="+- f7 0 f5"/>
                <a:gd name="f18" fmla="+- f6 0 f5"/>
                <a:gd name="f19" fmla="*/ f14 f0 1"/>
                <a:gd name="f20" fmla="*/ f18 1 8964488"/>
                <a:gd name="f21" fmla="*/ f17 1 769147"/>
                <a:gd name="f22" fmla="*/ 0 f18 1"/>
                <a:gd name="f23" fmla="*/ 128194 f17 1"/>
                <a:gd name="f24" fmla="*/ 128194 f18 1"/>
                <a:gd name="f25" fmla="*/ 0 f17 1"/>
                <a:gd name="f26" fmla="*/ 8836294 f18 1"/>
                <a:gd name="f27" fmla="*/ 8964488 f18 1"/>
                <a:gd name="f28" fmla="*/ 640953 f17 1"/>
                <a:gd name="f29" fmla="*/ 769147 f17 1"/>
                <a:gd name="f30" fmla="*/ f19 1 f2"/>
                <a:gd name="f31" fmla="*/ f22 1 8964488"/>
                <a:gd name="f32" fmla="*/ f23 1 769147"/>
                <a:gd name="f33" fmla="*/ f24 1 8964488"/>
                <a:gd name="f34" fmla="*/ f25 1 769147"/>
                <a:gd name="f35" fmla="*/ f26 1 8964488"/>
                <a:gd name="f36" fmla="*/ f27 1 8964488"/>
                <a:gd name="f37" fmla="*/ f28 1 769147"/>
                <a:gd name="f38" fmla="*/ f29 1 76914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964488" h="76914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9A462C"/>
                </a:gs>
                <a:gs pos="100000">
                  <a:srgbClr val="C95E3C"/>
                </a:gs>
              </a:gsLst>
              <a:lin ang="16200000"/>
            </a:gradFill>
            <a:ln>
              <a:noFill/>
              <a:prstDash val="solid"/>
            </a:ln>
            <a:effectLst>
              <a:outerShdw dist="22997" dir="5400000" algn="tl">
                <a:srgbClr val="000000">
                  <a:alpha val="35000"/>
                </a:srgbClr>
              </a:outerShdw>
            </a:effectLst>
          </p:spPr>
          <p:txBody>
            <a:bodyPr vert="horz" wrap="square" lIns="174705" tIns="174705" rIns="174705" bIns="174705" anchor="ctr" anchorCtr="1" compatLnSpc="1">
              <a:noAutofit/>
            </a:bodyPr>
            <a:lstStyle/>
            <a:p>
              <a:pPr algn="ctr" defTabSz="1600200">
                <a:lnSpc>
                  <a:spcPct val="90000"/>
                </a:lnSpc>
                <a:spcAft>
                  <a:spcPts val="1500"/>
                </a:spcAft>
                <a:defRPr sz="1800" b="0" i="0" u="none" strike="noStrike" kern="0" cap="none" spc="0" baseline="0">
                  <a:solidFill>
                    <a:srgbClr val="000000"/>
                  </a:solidFill>
                  <a:uFillTx/>
                </a:defRPr>
              </a:pPr>
              <a:r>
                <a:rPr lang="cs-CZ" sz="3600" dirty="0">
                  <a:solidFill>
                    <a:srgbClr val="FFFFFF"/>
                  </a:solidFill>
                  <a:latin typeface="Calibri"/>
                </a:rPr>
                <a:t>Mimořádné události </a:t>
              </a:r>
            </a:p>
          </p:txBody>
        </p:sp>
        <p:sp>
          <p:nvSpPr>
            <p:cNvPr id="7" name="Volný tvar 6">
              <a:extLst>
                <a:ext uri="{FF2B5EF4-FFF2-40B4-BE49-F238E27FC236}">
                  <a16:creationId xmlns:a16="http://schemas.microsoft.com/office/drawing/2014/main" id="{C7C4A801-BCC0-4247-885F-5BC0EE213BA0}"/>
                </a:ext>
              </a:extLst>
            </p:cNvPr>
            <p:cNvSpPr/>
            <p:nvPr/>
          </p:nvSpPr>
          <p:spPr>
            <a:xfrm>
              <a:off x="179515" y="2971681"/>
              <a:ext cx="8964484" cy="769147"/>
            </a:xfrm>
            <a:custGeom>
              <a:avLst/>
              <a:gdLst>
                <a:gd name="f0" fmla="val 10800000"/>
                <a:gd name="f1" fmla="val 5400000"/>
                <a:gd name="f2" fmla="val 180"/>
                <a:gd name="f3" fmla="val w"/>
                <a:gd name="f4" fmla="val h"/>
                <a:gd name="f5" fmla="val 0"/>
                <a:gd name="f6" fmla="val 8964488"/>
                <a:gd name="f7" fmla="val 769147"/>
                <a:gd name="f8" fmla="val 128194"/>
                <a:gd name="f9" fmla="val 57394"/>
                <a:gd name="f10" fmla="val 8836294"/>
                <a:gd name="f11" fmla="val 8907094"/>
                <a:gd name="f12" fmla="val 640953"/>
                <a:gd name="f13" fmla="val 711753"/>
                <a:gd name="f14" fmla="+- 0 0 -90"/>
                <a:gd name="f15" fmla="*/ f3 1 8964488"/>
                <a:gd name="f16" fmla="*/ f4 1 769147"/>
                <a:gd name="f17" fmla="+- f7 0 f5"/>
                <a:gd name="f18" fmla="+- f6 0 f5"/>
                <a:gd name="f19" fmla="*/ f14 f0 1"/>
                <a:gd name="f20" fmla="*/ f18 1 8964488"/>
                <a:gd name="f21" fmla="*/ f17 1 769147"/>
                <a:gd name="f22" fmla="*/ 0 f18 1"/>
                <a:gd name="f23" fmla="*/ 128194 f17 1"/>
                <a:gd name="f24" fmla="*/ 128194 f18 1"/>
                <a:gd name="f25" fmla="*/ 0 f17 1"/>
                <a:gd name="f26" fmla="*/ 8836294 f18 1"/>
                <a:gd name="f27" fmla="*/ 8964488 f18 1"/>
                <a:gd name="f28" fmla="*/ 640953 f17 1"/>
                <a:gd name="f29" fmla="*/ 769147 f17 1"/>
                <a:gd name="f30" fmla="*/ f19 1 f2"/>
                <a:gd name="f31" fmla="*/ f22 1 8964488"/>
                <a:gd name="f32" fmla="*/ f23 1 769147"/>
                <a:gd name="f33" fmla="*/ f24 1 8964488"/>
                <a:gd name="f34" fmla="*/ f25 1 769147"/>
                <a:gd name="f35" fmla="*/ f26 1 8964488"/>
                <a:gd name="f36" fmla="*/ f27 1 8964488"/>
                <a:gd name="f37" fmla="*/ f28 1 769147"/>
                <a:gd name="f38" fmla="*/ f29 1 76914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964488" h="76914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995F2D"/>
                </a:gs>
                <a:gs pos="100000">
                  <a:srgbClr val="C87E3E"/>
                </a:gs>
              </a:gsLst>
              <a:lin ang="16200000"/>
            </a:gradFill>
            <a:ln>
              <a:noFill/>
              <a:prstDash val="solid"/>
            </a:ln>
            <a:effectLst>
              <a:outerShdw dist="22997" dir="5400000" algn="tl">
                <a:srgbClr val="000000">
                  <a:alpha val="35000"/>
                </a:srgbClr>
              </a:outerShdw>
            </a:effectLst>
          </p:spPr>
          <p:txBody>
            <a:bodyPr vert="horz" wrap="square" lIns="159471" tIns="159471" rIns="159471" bIns="159471" anchor="ctr" anchorCtr="1" compatLnSpc="1">
              <a:noAutofit/>
            </a:bodyPr>
            <a:lstStyle/>
            <a:p>
              <a:pPr algn="ctr" defTabSz="1422404">
                <a:lnSpc>
                  <a:spcPct val="90000"/>
                </a:lnSpc>
                <a:spcAft>
                  <a:spcPts val="1300"/>
                </a:spcAft>
                <a:defRPr sz="1800" b="0" i="0" u="none" strike="noStrike" kern="0" cap="none" spc="0" baseline="0">
                  <a:solidFill>
                    <a:srgbClr val="000000"/>
                  </a:solidFill>
                  <a:uFillTx/>
                </a:defRPr>
              </a:pPr>
              <a:r>
                <a:rPr lang="cs-CZ" sz="3200" dirty="0">
                  <a:solidFill>
                    <a:srgbClr val="FFFFFF"/>
                  </a:solidFill>
                  <a:latin typeface="Calibri"/>
                </a:rPr>
                <a:t>Každodenní stres</a:t>
              </a:r>
              <a:r>
                <a:rPr lang="en-IE" sz="3200" dirty="0">
                  <a:solidFill>
                    <a:srgbClr val="FFFFFF"/>
                  </a:solidFill>
                  <a:latin typeface="Calibri"/>
                </a:rPr>
                <a:t>  (Hauser and </a:t>
              </a:r>
              <a:r>
                <a:rPr lang="en-IE" sz="3200" dirty="0" err="1">
                  <a:solidFill>
                    <a:srgbClr val="FFFFFF"/>
                  </a:solidFill>
                  <a:latin typeface="Calibri"/>
                </a:rPr>
                <a:t>Bowlds</a:t>
              </a:r>
              <a:r>
                <a:rPr lang="en-IE" sz="3200" dirty="0">
                  <a:solidFill>
                    <a:srgbClr val="FFFFFF"/>
                  </a:solidFill>
                  <a:latin typeface="Calibri"/>
                </a:rPr>
                <a:t>, 1990</a:t>
              </a:r>
              <a:r>
                <a:rPr lang="cs-CZ" sz="3200" dirty="0">
                  <a:solidFill>
                    <a:srgbClr val="FFFFFF"/>
                  </a:solidFill>
                  <a:latin typeface="Calibri"/>
                </a:rPr>
                <a:t>)</a:t>
              </a:r>
            </a:p>
          </p:txBody>
        </p:sp>
        <p:sp>
          <p:nvSpPr>
            <p:cNvPr id="8" name="Volný tvar 7">
              <a:extLst>
                <a:ext uri="{FF2B5EF4-FFF2-40B4-BE49-F238E27FC236}">
                  <a16:creationId xmlns:a16="http://schemas.microsoft.com/office/drawing/2014/main" id="{22B37DEF-F57D-41A1-A955-7798B3AC394E}"/>
                </a:ext>
              </a:extLst>
            </p:cNvPr>
            <p:cNvSpPr/>
            <p:nvPr/>
          </p:nvSpPr>
          <p:spPr>
            <a:xfrm>
              <a:off x="179515" y="3750813"/>
              <a:ext cx="8964484" cy="769147"/>
            </a:xfrm>
            <a:custGeom>
              <a:avLst/>
              <a:gdLst>
                <a:gd name="f0" fmla="val 10800000"/>
                <a:gd name="f1" fmla="val 5400000"/>
                <a:gd name="f2" fmla="val 180"/>
                <a:gd name="f3" fmla="val w"/>
                <a:gd name="f4" fmla="val h"/>
                <a:gd name="f5" fmla="val 0"/>
                <a:gd name="f6" fmla="val 8964488"/>
                <a:gd name="f7" fmla="val 769147"/>
                <a:gd name="f8" fmla="val 128194"/>
                <a:gd name="f9" fmla="val 57394"/>
                <a:gd name="f10" fmla="val 8836294"/>
                <a:gd name="f11" fmla="val 8907094"/>
                <a:gd name="f12" fmla="val 640953"/>
                <a:gd name="f13" fmla="val 711753"/>
                <a:gd name="f14" fmla="+- 0 0 -90"/>
                <a:gd name="f15" fmla="*/ f3 1 8964488"/>
                <a:gd name="f16" fmla="*/ f4 1 769147"/>
                <a:gd name="f17" fmla="+- f7 0 f5"/>
                <a:gd name="f18" fmla="+- f6 0 f5"/>
                <a:gd name="f19" fmla="*/ f14 f0 1"/>
                <a:gd name="f20" fmla="*/ f18 1 8964488"/>
                <a:gd name="f21" fmla="*/ f17 1 769147"/>
                <a:gd name="f22" fmla="*/ 0 f18 1"/>
                <a:gd name="f23" fmla="*/ 128194 f17 1"/>
                <a:gd name="f24" fmla="*/ 128194 f18 1"/>
                <a:gd name="f25" fmla="*/ 0 f17 1"/>
                <a:gd name="f26" fmla="*/ 8836294 f18 1"/>
                <a:gd name="f27" fmla="*/ 8964488 f18 1"/>
                <a:gd name="f28" fmla="*/ 640953 f17 1"/>
                <a:gd name="f29" fmla="*/ 769147 f17 1"/>
                <a:gd name="f30" fmla="*/ f19 1 f2"/>
                <a:gd name="f31" fmla="*/ f22 1 8964488"/>
                <a:gd name="f32" fmla="*/ f23 1 769147"/>
                <a:gd name="f33" fmla="*/ f24 1 8964488"/>
                <a:gd name="f34" fmla="*/ f25 1 769147"/>
                <a:gd name="f35" fmla="*/ f26 1 8964488"/>
                <a:gd name="f36" fmla="*/ f27 1 8964488"/>
                <a:gd name="f37" fmla="*/ f28 1 769147"/>
                <a:gd name="f38" fmla="*/ f29 1 76914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964488" h="76914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98762F"/>
                </a:gs>
                <a:gs pos="100000">
                  <a:srgbClr val="C79B41"/>
                </a:gs>
              </a:gsLst>
              <a:lin ang="16200000"/>
            </a:gradFill>
            <a:ln>
              <a:noFill/>
              <a:prstDash val="solid"/>
            </a:ln>
            <a:effectLst>
              <a:outerShdw dist="22997" dir="5400000" algn="tl">
                <a:srgbClr val="000000">
                  <a:alpha val="35000"/>
                </a:srgbClr>
              </a:outerShdw>
            </a:effectLst>
          </p:spPr>
          <p:txBody>
            <a:bodyPr vert="horz" wrap="square" lIns="159471" tIns="159471" rIns="159471" bIns="159471" anchor="ctr" anchorCtr="1" compatLnSpc="1">
              <a:noAutofit/>
            </a:bodyPr>
            <a:lstStyle/>
            <a:p>
              <a:pPr algn="ctr" defTabSz="1422404">
                <a:lnSpc>
                  <a:spcPct val="90000"/>
                </a:lnSpc>
                <a:spcAft>
                  <a:spcPts val="1300"/>
                </a:spcAft>
                <a:defRPr sz="1800" b="0" i="0" u="none" strike="noStrike" kern="0" cap="none" spc="0" baseline="0">
                  <a:solidFill>
                    <a:srgbClr val="000000"/>
                  </a:solidFill>
                  <a:uFillTx/>
                </a:defRPr>
              </a:pPr>
              <a:r>
                <a:rPr lang="en-IE" sz="3200" dirty="0">
                  <a:solidFill>
                    <a:srgbClr val="FFFFFF"/>
                  </a:solidFill>
                  <a:latin typeface="Calibri"/>
                </a:rPr>
                <a:t>15-20% </a:t>
              </a:r>
              <a:r>
                <a:rPr lang="cs-CZ" sz="3200" dirty="0">
                  <a:solidFill>
                    <a:srgbClr val="FFFFFF"/>
                  </a:solidFill>
                  <a:latin typeface="Calibri"/>
                </a:rPr>
                <a:t>dospívajících čelí v dospívání potížím</a:t>
              </a:r>
            </a:p>
          </p:txBody>
        </p:sp>
        <p:sp>
          <p:nvSpPr>
            <p:cNvPr id="9" name="Volný tvar 8">
              <a:extLst>
                <a:ext uri="{FF2B5EF4-FFF2-40B4-BE49-F238E27FC236}">
                  <a16:creationId xmlns:a16="http://schemas.microsoft.com/office/drawing/2014/main" id="{4E0403ED-F6A7-4DCE-9562-78612F394B4A}"/>
                </a:ext>
              </a:extLst>
            </p:cNvPr>
            <p:cNvSpPr/>
            <p:nvPr/>
          </p:nvSpPr>
          <p:spPr>
            <a:xfrm>
              <a:off x="179515" y="4529946"/>
              <a:ext cx="8964484" cy="769147"/>
            </a:xfrm>
            <a:custGeom>
              <a:avLst/>
              <a:gdLst>
                <a:gd name="f0" fmla="val 10800000"/>
                <a:gd name="f1" fmla="val 5400000"/>
                <a:gd name="f2" fmla="val 180"/>
                <a:gd name="f3" fmla="val w"/>
                <a:gd name="f4" fmla="val h"/>
                <a:gd name="f5" fmla="val 0"/>
                <a:gd name="f6" fmla="val 8964488"/>
                <a:gd name="f7" fmla="val 769147"/>
                <a:gd name="f8" fmla="val 128194"/>
                <a:gd name="f9" fmla="val 57394"/>
                <a:gd name="f10" fmla="val 8836294"/>
                <a:gd name="f11" fmla="val 8907094"/>
                <a:gd name="f12" fmla="val 640953"/>
                <a:gd name="f13" fmla="val 711753"/>
                <a:gd name="f14" fmla="+- 0 0 -90"/>
                <a:gd name="f15" fmla="*/ f3 1 8964488"/>
                <a:gd name="f16" fmla="*/ f4 1 769147"/>
                <a:gd name="f17" fmla="+- f7 0 f5"/>
                <a:gd name="f18" fmla="+- f6 0 f5"/>
                <a:gd name="f19" fmla="*/ f14 f0 1"/>
                <a:gd name="f20" fmla="*/ f18 1 8964488"/>
                <a:gd name="f21" fmla="*/ f17 1 769147"/>
                <a:gd name="f22" fmla="*/ 0 f18 1"/>
                <a:gd name="f23" fmla="*/ 128194 f17 1"/>
                <a:gd name="f24" fmla="*/ 128194 f18 1"/>
                <a:gd name="f25" fmla="*/ 0 f17 1"/>
                <a:gd name="f26" fmla="*/ 8836294 f18 1"/>
                <a:gd name="f27" fmla="*/ 8964488 f18 1"/>
                <a:gd name="f28" fmla="*/ 640953 f17 1"/>
                <a:gd name="f29" fmla="*/ 769147 f17 1"/>
                <a:gd name="f30" fmla="*/ f19 1 f2"/>
                <a:gd name="f31" fmla="*/ f22 1 8964488"/>
                <a:gd name="f32" fmla="*/ f23 1 769147"/>
                <a:gd name="f33" fmla="*/ f24 1 8964488"/>
                <a:gd name="f34" fmla="*/ f25 1 769147"/>
                <a:gd name="f35" fmla="*/ f26 1 8964488"/>
                <a:gd name="f36" fmla="*/ f27 1 8964488"/>
                <a:gd name="f37" fmla="*/ f28 1 769147"/>
                <a:gd name="f38" fmla="*/ f29 1 76914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964488" h="76914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978C31"/>
                </a:gs>
                <a:gs pos="100000">
                  <a:srgbClr val="C6B843"/>
                </a:gs>
              </a:gsLst>
              <a:lin ang="16200000"/>
            </a:gradFill>
            <a:ln>
              <a:noFill/>
              <a:prstDash val="solid"/>
            </a:ln>
            <a:effectLst>
              <a:outerShdw dist="22997" dir="5400000" algn="tl">
                <a:srgbClr val="000000">
                  <a:alpha val="35000"/>
                </a:srgbClr>
              </a:outerShdw>
            </a:effectLst>
          </p:spPr>
          <p:txBody>
            <a:bodyPr vert="horz" wrap="square" lIns="144228" tIns="144228" rIns="144228" bIns="144228" anchor="ctr" anchorCtr="1" compatLnSpc="1">
              <a:noAutofit/>
            </a:bodyPr>
            <a:lstStyle/>
            <a:p>
              <a:pPr algn="ctr" defTabSz="1244598">
                <a:lnSpc>
                  <a:spcPct val="90000"/>
                </a:lnSpc>
                <a:spcAft>
                  <a:spcPts val="1200"/>
                </a:spcAft>
                <a:defRPr sz="1800" b="0" i="0" u="none" strike="noStrike" kern="0" cap="none" spc="0" baseline="0">
                  <a:solidFill>
                    <a:srgbClr val="000000"/>
                  </a:solidFill>
                  <a:uFillTx/>
                </a:defRPr>
              </a:pPr>
              <a:r>
                <a:rPr lang="en-IE" sz="2800" i="1" dirty="0">
                  <a:solidFill>
                    <a:srgbClr val="FFFFFF"/>
                  </a:solidFill>
                  <a:latin typeface="Calibri"/>
                </a:rPr>
                <a:t>e.g. </a:t>
              </a:r>
              <a:r>
                <a:rPr lang="cs-CZ" sz="2800" i="1" dirty="0">
                  <a:solidFill>
                    <a:srgbClr val="FFFFFF"/>
                  </a:solidFill>
                  <a:latin typeface="Calibri"/>
                </a:rPr>
                <a:t>Závislosti, problémy ve vzdělávání, duševní zdraví, sociální patologie, sebevražednost, těhotenství</a:t>
              </a:r>
            </a:p>
          </p:txBody>
        </p:sp>
        <p:sp>
          <p:nvSpPr>
            <p:cNvPr id="10" name="Volný tvar 9">
              <a:extLst>
                <a:ext uri="{FF2B5EF4-FFF2-40B4-BE49-F238E27FC236}">
                  <a16:creationId xmlns:a16="http://schemas.microsoft.com/office/drawing/2014/main" id="{7EE77D58-4687-4F50-A36F-BD10C83BA5EC}"/>
                </a:ext>
              </a:extLst>
            </p:cNvPr>
            <p:cNvSpPr/>
            <p:nvPr/>
          </p:nvSpPr>
          <p:spPr>
            <a:xfrm>
              <a:off x="179515" y="5309079"/>
              <a:ext cx="8964484" cy="1329846"/>
            </a:xfrm>
            <a:custGeom>
              <a:avLst/>
              <a:gdLst>
                <a:gd name="f0" fmla="val 10800000"/>
                <a:gd name="f1" fmla="val 5400000"/>
                <a:gd name="f2" fmla="val 180"/>
                <a:gd name="f3" fmla="val w"/>
                <a:gd name="f4" fmla="val h"/>
                <a:gd name="f5" fmla="val 0"/>
                <a:gd name="f6" fmla="val 8964488"/>
                <a:gd name="f7" fmla="val 769147"/>
                <a:gd name="f8" fmla="val 128194"/>
                <a:gd name="f9" fmla="val 57394"/>
                <a:gd name="f10" fmla="val 8836294"/>
                <a:gd name="f11" fmla="val 8907094"/>
                <a:gd name="f12" fmla="val 640953"/>
                <a:gd name="f13" fmla="val 711753"/>
                <a:gd name="f14" fmla="+- 0 0 -90"/>
                <a:gd name="f15" fmla="*/ f3 1 8964488"/>
                <a:gd name="f16" fmla="*/ f4 1 769147"/>
                <a:gd name="f17" fmla="+- f7 0 f5"/>
                <a:gd name="f18" fmla="+- f6 0 f5"/>
                <a:gd name="f19" fmla="*/ f14 f0 1"/>
                <a:gd name="f20" fmla="*/ f18 1 8964488"/>
                <a:gd name="f21" fmla="*/ f17 1 769147"/>
                <a:gd name="f22" fmla="*/ 0 f18 1"/>
                <a:gd name="f23" fmla="*/ 128194 f17 1"/>
                <a:gd name="f24" fmla="*/ 128194 f18 1"/>
                <a:gd name="f25" fmla="*/ 0 f17 1"/>
                <a:gd name="f26" fmla="*/ 8836294 f18 1"/>
                <a:gd name="f27" fmla="*/ 8964488 f18 1"/>
                <a:gd name="f28" fmla="*/ 640953 f17 1"/>
                <a:gd name="f29" fmla="*/ 769147 f17 1"/>
                <a:gd name="f30" fmla="*/ f19 1 f2"/>
                <a:gd name="f31" fmla="*/ f22 1 8964488"/>
                <a:gd name="f32" fmla="*/ f23 1 769147"/>
                <a:gd name="f33" fmla="*/ f24 1 8964488"/>
                <a:gd name="f34" fmla="*/ f25 1 769147"/>
                <a:gd name="f35" fmla="*/ f26 1 8964488"/>
                <a:gd name="f36" fmla="*/ f27 1 8964488"/>
                <a:gd name="f37" fmla="*/ f28 1 769147"/>
                <a:gd name="f38" fmla="*/ f29 1 76914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8964488" h="76914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adFill>
              <a:gsLst>
                <a:gs pos="0">
                  <a:srgbClr val="8B9633"/>
                </a:gs>
                <a:gs pos="100000">
                  <a:srgbClr val="B7C445"/>
                </a:gs>
              </a:gsLst>
              <a:lin ang="16200000"/>
            </a:gradFill>
            <a:ln>
              <a:noFill/>
              <a:prstDash val="solid"/>
            </a:ln>
            <a:effectLst>
              <a:outerShdw dist="22997" dir="5400000" algn="tl">
                <a:srgbClr val="000000">
                  <a:alpha val="35000"/>
                </a:srgbClr>
              </a:outerShdw>
            </a:effectLst>
          </p:spPr>
          <p:txBody>
            <a:bodyPr vert="horz" wrap="square" lIns="159471" tIns="159471" rIns="159471" bIns="159471" anchor="ctr" anchorCtr="1" compatLnSpc="1">
              <a:noAutofit/>
            </a:bodyPr>
            <a:lstStyle/>
            <a:p>
              <a:pPr algn="ctr" defTabSz="1422404">
                <a:lnSpc>
                  <a:spcPct val="90000"/>
                </a:lnSpc>
                <a:spcAft>
                  <a:spcPts val="1300"/>
                </a:spcAft>
                <a:defRPr sz="1800" b="0" i="0" u="none" strike="noStrike" kern="0" cap="none" spc="0" baseline="0">
                  <a:solidFill>
                    <a:srgbClr val="000000"/>
                  </a:solidFill>
                  <a:uFillTx/>
                </a:defRPr>
              </a:pPr>
              <a:r>
                <a:rPr lang="cs-CZ" sz="3200" dirty="0">
                  <a:solidFill>
                    <a:srgbClr val="FFFFFF"/>
                  </a:solidFill>
                  <a:latin typeface="Calibri"/>
                </a:rPr>
                <a:t>Přechod se základní na střední školu je univerzální a hlavní zátěž pro všechny dospívající</a:t>
              </a:r>
            </a:p>
          </p:txBody>
        </p:sp>
      </p:grpSp>
      <p:pic>
        <p:nvPicPr>
          <p:cNvPr id="12" name="Zvuk 11">
            <a:hlinkClick r:id="" action="ppaction://media"/>
            <a:extLst>
              <a:ext uri="{FF2B5EF4-FFF2-40B4-BE49-F238E27FC236}">
                <a16:creationId xmlns:a16="http://schemas.microsoft.com/office/drawing/2014/main" id="{678F2437-33DA-420B-8119-496D5742EC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931"/>
    </mc:Choice>
    <mc:Fallback xmlns="">
      <p:transition spd="slow" advTm="27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FE03119D-3FCA-4FA4-80CC-D4EF4220577D}"/>
              </a:ext>
            </a:extLst>
          </p:cNvPr>
          <p:cNvSpPr>
            <a:spLocks noGrp="1"/>
          </p:cNvSpPr>
          <p:nvPr>
            <p:ph type="title"/>
          </p:nvPr>
        </p:nvSpPr>
        <p:spPr>
          <a:xfrm>
            <a:off x="114301" y="1295400"/>
            <a:ext cx="4257674" cy="3943351"/>
          </a:xfrm>
        </p:spPr>
        <p:txBody>
          <a:bodyPr>
            <a:normAutofit/>
          </a:bodyPr>
          <a:lstStyle/>
          <a:p>
            <a:r>
              <a:rPr lang="cs-CZ" dirty="0">
                <a:solidFill>
                  <a:srgbClr val="FFFFFF"/>
                </a:solidFill>
              </a:rPr>
              <a:t>Přínosy mentoringu v kontextu a v teorii:</a:t>
            </a:r>
            <a:br>
              <a:rPr lang="cs-CZ" dirty="0">
                <a:solidFill>
                  <a:srgbClr val="FFFFFF"/>
                </a:solidFill>
              </a:rPr>
            </a:br>
            <a:r>
              <a:rPr lang="cs-CZ" dirty="0">
                <a:solidFill>
                  <a:srgbClr val="FFFFFF"/>
                </a:solidFill>
              </a:rPr>
              <a:t>1. Teorie </a:t>
            </a:r>
            <a:r>
              <a:rPr lang="cs-CZ" dirty="0" err="1">
                <a:solidFill>
                  <a:srgbClr val="FFFFFF"/>
                </a:solidFill>
              </a:rPr>
              <a:t>resilience</a:t>
            </a:r>
            <a:endParaRPr lang="en-GB" dirty="0">
              <a:solidFill>
                <a:srgbClr val="FFFFFF"/>
              </a:solidFill>
            </a:endParaRPr>
          </a:p>
        </p:txBody>
      </p:sp>
      <p:sp>
        <p:nvSpPr>
          <p:cNvPr id="3" name="Zástupný obsah 2">
            <a:extLst>
              <a:ext uri="{FF2B5EF4-FFF2-40B4-BE49-F238E27FC236}">
                <a16:creationId xmlns:a16="http://schemas.microsoft.com/office/drawing/2014/main" id="{B8740AD8-E505-430B-8B10-3045657A5086}"/>
              </a:ext>
            </a:extLst>
          </p:cNvPr>
          <p:cNvSpPr>
            <a:spLocks noGrp="1"/>
          </p:cNvSpPr>
          <p:nvPr>
            <p:ph idx="1"/>
          </p:nvPr>
        </p:nvSpPr>
        <p:spPr>
          <a:xfrm>
            <a:off x="5314547" y="762000"/>
            <a:ext cx="6763151" cy="5953124"/>
          </a:xfrm>
        </p:spPr>
        <p:txBody>
          <a:bodyPr anchor="ctr">
            <a:normAutofit fontScale="40000" lnSpcReduction="20000"/>
          </a:bodyPr>
          <a:lstStyle/>
          <a:p>
            <a:endParaRPr lang="cs-CZ" sz="2400" dirty="0">
              <a:solidFill>
                <a:srgbClr val="000000"/>
              </a:solidFill>
            </a:endParaRPr>
          </a:p>
          <a:p>
            <a:r>
              <a:rPr lang="cs-CZ" sz="4000" dirty="0">
                <a:solidFill>
                  <a:srgbClr val="000000"/>
                </a:solidFill>
              </a:rPr>
              <a:t>Kompenzační model (</a:t>
            </a:r>
            <a:r>
              <a:rPr lang="cs-CZ" sz="4000" dirty="0" err="1"/>
              <a:t>Compensatory</a:t>
            </a:r>
            <a:r>
              <a:rPr lang="cs-CZ" sz="4000" dirty="0"/>
              <a:t> model </a:t>
            </a:r>
            <a:r>
              <a:rPr lang="cs-CZ" sz="4000" dirty="0" err="1"/>
              <a:t>of</a:t>
            </a:r>
            <a:r>
              <a:rPr lang="cs-CZ" sz="4000" dirty="0"/>
              <a:t> </a:t>
            </a:r>
            <a:r>
              <a:rPr lang="cs-CZ" sz="4000" dirty="0" err="1"/>
              <a:t>resilience</a:t>
            </a:r>
            <a:r>
              <a:rPr lang="cs-CZ" sz="4000" dirty="0"/>
              <a:t> – PYD, 5C´s).</a:t>
            </a:r>
          </a:p>
          <a:p>
            <a:pPr marL="0" indent="0">
              <a:buNone/>
            </a:pPr>
            <a:endParaRPr lang="cs-CZ" sz="4000" dirty="0">
              <a:solidFill>
                <a:srgbClr val="000000"/>
              </a:solidFill>
            </a:endParaRPr>
          </a:p>
          <a:p>
            <a:r>
              <a:rPr lang="cs-CZ" sz="4000" dirty="0">
                <a:solidFill>
                  <a:srgbClr val="000000"/>
                </a:solidFill>
              </a:rPr>
              <a:t>Protektivní model (</a:t>
            </a:r>
            <a:r>
              <a:rPr lang="cs-CZ" sz="4000" dirty="0" err="1"/>
              <a:t>Protective</a:t>
            </a:r>
            <a:r>
              <a:rPr lang="cs-CZ" sz="4000" dirty="0"/>
              <a:t> – </a:t>
            </a:r>
            <a:r>
              <a:rPr lang="cs-CZ" sz="4000" dirty="0" err="1"/>
              <a:t>protective</a:t>
            </a:r>
            <a:r>
              <a:rPr lang="cs-CZ" sz="4000" dirty="0"/>
              <a:t> </a:t>
            </a:r>
            <a:r>
              <a:rPr lang="cs-CZ" sz="4000" dirty="0" err="1"/>
              <a:t>or</a:t>
            </a:r>
            <a:r>
              <a:rPr lang="cs-CZ" sz="4000" dirty="0"/>
              <a:t> risk-</a:t>
            </a:r>
            <a:r>
              <a:rPr lang="cs-CZ" sz="4000" dirty="0" err="1"/>
              <a:t>protective</a:t>
            </a:r>
            <a:r>
              <a:rPr lang="cs-CZ" sz="4000" dirty="0"/>
              <a:t> model)</a:t>
            </a:r>
          </a:p>
          <a:p>
            <a:pPr marL="0" indent="0">
              <a:buNone/>
            </a:pPr>
            <a:endParaRPr lang="cs-CZ" sz="4000" dirty="0"/>
          </a:p>
          <a:p>
            <a:pPr marL="0" indent="0">
              <a:buNone/>
            </a:pPr>
            <a:r>
              <a:rPr lang="cs-CZ" sz="4000" dirty="0">
                <a:solidFill>
                  <a:srgbClr val="000000"/>
                </a:solidFill>
              </a:rPr>
              <a:t>(Viz učebnice Mentoring pro více podrobností v češtině)</a:t>
            </a:r>
          </a:p>
          <a:p>
            <a:endParaRPr lang="cs-CZ" sz="4000" dirty="0">
              <a:solidFill>
                <a:srgbClr val="000000"/>
              </a:solidFill>
            </a:endParaRPr>
          </a:p>
          <a:p>
            <a:r>
              <a:rPr lang="cs-CZ" sz="4000" dirty="0"/>
              <a:t>Protektivní faktory na více úrovních fungování člověka (</a:t>
            </a:r>
            <a:r>
              <a:rPr lang="cs-CZ" sz="4000" dirty="0" err="1"/>
              <a:t>Bronfenbrenner</a:t>
            </a:r>
            <a:r>
              <a:rPr lang="cs-CZ" sz="4000" dirty="0"/>
              <a:t>, 1978): Přínosy mentoringu prostřednictvím rozšíření sociálních vazeb a začlenění do komunity – užší společenské skupiny v místě života.</a:t>
            </a:r>
          </a:p>
          <a:p>
            <a:pPr marL="0" indent="0">
              <a:buNone/>
            </a:pPr>
            <a:endParaRPr lang="cs-CZ" sz="4000" dirty="0"/>
          </a:p>
          <a:p>
            <a:pPr lvl="0"/>
            <a:r>
              <a:rPr lang="cs-CZ" sz="4000" dirty="0"/>
              <a:t>Mentorský vztah je protektivním faktorem pro dítě a jeho dospívání v rizikovém prostředí (např. Werner and Smith, 2002)</a:t>
            </a:r>
          </a:p>
          <a:p>
            <a:pPr lvl="0"/>
            <a:endParaRPr lang="cs-CZ" sz="4000" dirty="0"/>
          </a:p>
          <a:p>
            <a:r>
              <a:rPr lang="cs-CZ" sz="4000" dirty="0" err="1"/>
              <a:t>Benefits</a:t>
            </a:r>
            <a:r>
              <a:rPr lang="cs-CZ" sz="4000" dirty="0"/>
              <a:t> </a:t>
            </a:r>
            <a:r>
              <a:rPr lang="cs-CZ" sz="4000" dirty="0" err="1"/>
              <a:t>from</a:t>
            </a:r>
            <a:r>
              <a:rPr lang="cs-CZ" sz="4000" dirty="0"/>
              <a:t> </a:t>
            </a:r>
            <a:r>
              <a:rPr lang="cs-CZ" sz="4000" dirty="0" err="1"/>
              <a:t>broder</a:t>
            </a:r>
            <a:r>
              <a:rPr lang="cs-CZ" sz="4000" dirty="0"/>
              <a:t> </a:t>
            </a:r>
            <a:r>
              <a:rPr lang="cs-CZ" sz="4000" dirty="0" err="1"/>
              <a:t>social</a:t>
            </a:r>
            <a:r>
              <a:rPr lang="cs-CZ" sz="4000" dirty="0"/>
              <a:t> network </a:t>
            </a:r>
            <a:r>
              <a:rPr lang="cs-CZ" sz="4000" dirty="0" err="1"/>
              <a:t>through</a:t>
            </a:r>
            <a:r>
              <a:rPr lang="cs-CZ" sz="4000" dirty="0"/>
              <a:t> </a:t>
            </a:r>
            <a:r>
              <a:rPr lang="cs-CZ" sz="4000" dirty="0" err="1"/>
              <a:t>relationship</a:t>
            </a:r>
            <a:r>
              <a:rPr lang="cs-CZ" sz="4000" dirty="0"/>
              <a:t> and </a:t>
            </a:r>
            <a:r>
              <a:rPr lang="cs-CZ" sz="4000" dirty="0" err="1"/>
              <a:t>intervention</a:t>
            </a:r>
            <a:r>
              <a:rPr lang="cs-CZ" sz="4000" dirty="0"/>
              <a:t> – </a:t>
            </a:r>
            <a:r>
              <a:rPr lang="cs-CZ" sz="4000" dirty="0" err="1"/>
              <a:t>social</a:t>
            </a:r>
            <a:r>
              <a:rPr lang="cs-CZ" sz="4000" dirty="0"/>
              <a:t> support in </a:t>
            </a:r>
            <a:r>
              <a:rPr lang="cs-CZ" sz="4000" dirty="0" err="1"/>
              <a:t>social</a:t>
            </a:r>
            <a:r>
              <a:rPr lang="cs-CZ" sz="4000" dirty="0"/>
              <a:t> </a:t>
            </a:r>
            <a:r>
              <a:rPr lang="cs-CZ" sz="4000" dirty="0" err="1"/>
              <a:t>networks</a:t>
            </a:r>
            <a:endParaRPr lang="cs-CZ" sz="4000" dirty="0"/>
          </a:p>
          <a:p>
            <a:pPr lvl="0"/>
            <a:endParaRPr lang="cs-CZ" sz="4000" dirty="0"/>
          </a:p>
          <a:p>
            <a:endParaRPr lang="cs-CZ" sz="2400" dirty="0">
              <a:solidFill>
                <a:srgbClr val="000000"/>
              </a:solidFill>
            </a:endParaRPr>
          </a:p>
          <a:p>
            <a:r>
              <a:rPr lang="cs-CZ" sz="4000" dirty="0">
                <a:solidFill>
                  <a:srgbClr val="FFFFFF"/>
                </a:solidFill>
              </a:rPr>
              <a:t>Přínosy mentoringu v kontextu a v teorii:</a:t>
            </a:r>
            <a:br>
              <a:rPr lang="cs-CZ" sz="4000" dirty="0">
                <a:solidFill>
                  <a:srgbClr val="FFFFFF"/>
                </a:solidFill>
              </a:rPr>
            </a:br>
            <a:endParaRPr lang="cs-CZ" sz="2400" dirty="0">
              <a:solidFill>
                <a:srgbClr val="000000"/>
              </a:solidFill>
            </a:endParaRPr>
          </a:p>
          <a:p>
            <a:endParaRPr lang="en-GB" sz="2400" dirty="0">
              <a:solidFill>
                <a:srgbClr val="000000"/>
              </a:solidFill>
            </a:endParaRPr>
          </a:p>
        </p:txBody>
      </p:sp>
      <p:pic>
        <p:nvPicPr>
          <p:cNvPr id="6" name="Zvuk 5">
            <a:hlinkClick r:id="" action="ppaction://media"/>
            <a:extLst>
              <a:ext uri="{FF2B5EF4-FFF2-40B4-BE49-F238E27FC236}">
                <a16:creationId xmlns:a16="http://schemas.microsoft.com/office/drawing/2014/main" id="{F0A5A29B-BE7C-423D-BC39-5E5A9E11B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152673"/>
      </p:ext>
    </p:extLst>
  </p:cSld>
  <p:clrMapOvr>
    <a:masterClrMapping/>
  </p:clrMapOvr>
  <mc:AlternateContent xmlns:mc="http://schemas.openxmlformats.org/markup-compatibility/2006" xmlns:p14="http://schemas.microsoft.com/office/powerpoint/2010/main">
    <mc:Choice Requires="p14">
      <p:transition spd="slow" p14:dur="2000" advTm="598434"/>
    </mc:Choice>
    <mc:Fallback xmlns="">
      <p:transition spd="slow" advTm="59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FE03119D-3FCA-4FA4-80CC-D4EF4220577D}"/>
              </a:ext>
            </a:extLst>
          </p:cNvPr>
          <p:cNvSpPr>
            <a:spLocks noGrp="1"/>
          </p:cNvSpPr>
          <p:nvPr>
            <p:ph type="title"/>
          </p:nvPr>
        </p:nvSpPr>
        <p:spPr>
          <a:xfrm>
            <a:off x="114301" y="1295400"/>
            <a:ext cx="4257674" cy="3943351"/>
          </a:xfrm>
        </p:spPr>
        <p:txBody>
          <a:bodyPr>
            <a:normAutofit/>
          </a:bodyPr>
          <a:lstStyle/>
          <a:p>
            <a:r>
              <a:rPr lang="cs-CZ" dirty="0">
                <a:solidFill>
                  <a:srgbClr val="FFFFFF"/>
                </a:solidFill>
              </a:rPr>
              <a:t>Přínosy mentoringu v kontextu a v teorii:</a:t>
            </a:r>
            <a:br>
              <a:rPr lang="cs-CZ" dirty="0">
                <a:solidFill>
                  <a:srgbClr val="FFFFFF"/>
                </a:solidFill>
              </a:rPr>
            </a:br>
            <a:r>
              <a:rPr lang="cs-CZ" dirty="0">
                <a:solidFill>
                  <a:srgbClr val="FFFFFF"/>
                </a:solidFill>
              </a:rPr>
              <a:t>2. </a:t>
            </a:r>
            <a:r>
              <a:rPr lang="en-GB" dirty="0" err="1">
                <a:solidFill>
                  <a:srgbClr val="FFFFFF"/>
                </a:solidFill>
              </a:rPr>
              <a:t>Soci</a:t>
            </a:r>
            <a:r>
              <a:rPr lang="cs-CZ" dirty="0" err="1">
                <a:solidFill>
                  <a:srgbClr val="FFFFFF"/>
                </a:solidFill>
              </a:rPr>
              <a:t>ální</a:t>
            </a:r>
            <a:r>
              <a:rPr lang="cs-CZ" dirty="0">
                <a:solidFill>
                  <a:srgbClr val="FFFFFF"/>
                </a:solidFill>
              </a:rPr>
              <a:t> kapitál</a:t>
            </a:r>
            <a:endParaRPr lang="en-GB" dirty="0">
              <a:solidFill>
                <a:srgbClr val="FFFFFF"/>
              </a:solidFill>
            </a:endParaRPr>
          </a:p>
        </p:txBody>
      </p:sp>
      <p:sp>
        <p:nvSpPr>
          <p:cNvPr id="3" name="Zástupný obsah 2">
            <a:extLst>
              <a:ext uri="{FF2B5EF4-FFF2-40B4-BE49-F238E27FC236}">
                <a16:creationId xmlns:a16="http://schemas.microsoft.com/office/drawing/2014/main" id="{B8740AD8-E505-430B-8B10-3045657A5086}"/>
              </a:ext>
            </a:extLst>
          </p:cNvPr>
          <p:cNvSpPr>
            <a:spLocks noGrp="1"/>
          </p:cNvSpPr>
          <p:nvPr>
            <p:ph idx="1"/>
          </p:nvPr>
        </p:nvSpPr>
        <p:spPr>
          <a:xfrm>
            <a:off x="5314547" y="123825"/>
            <a:ext cx="6763151" cy="6591299"/>
          </a:xfrm>
        </p:spPr>
        <p:txBody>
          <a:bodyPr anchor="ctr">
            <a:normAutofit/>
          </a:bodyPr>
          <a:lstStyle/>
          <a:p>
            <a:r>
              <a:rPr lang="cs-CZ" sz="2400" dirty="0" err="1">
                <a:solidFill>
                  <a:srgbClr val="000000"/>
                </a:solidFill>
              </a:rPr>
              <a:t>Bourdieu</a:t>
            </a:r>
            <a:r>
              <a:rPr lang="cs-CZ" sz="2400" dirty="0">
                <a:solidFill>
                  <a:srgbClr val="000000"/>
                </a:solidFill>
              </a:rPr>
              <a:t>: Kulturní, Sociální, Ekonomický kapitál</a:t>
            </a:r>
          </a:p>
          <a:p>
            <a:endParaRPr lang="en-GB" sz="2400" dirty="0">
              <a:solidFill>
                <a:srgbClr val="000000"/>
              </a:solidFill>
            </a:endParaRPr>
          </a:p>
          <a:p>
            <a:r>
              <a:rPr lang="cs-CZ" sz="2400" dirty="0" err="1">
                <a:solidFill>
                  <a:srgbClr val="000000"/>
                </a:solidFill>
              </a:rPr>
              <a:t>Putnam</a:t>
            </a:r>
            <a:r>
              <a:rPr lang="cs-CZ" sz="2400" dirty="0">
                <a:solidFill>
                  <a:srgbClr val="000000"/>
                </a:solidFill>
              </a:rPr>
              <a:t>: </a:t>
            </a:r>
            <a:r>
              <a:rPr lang="cs-CZ" sz="2400" dirty="0" err="1">
                <a:solidFill>
                  <a:srgbClr val="000000"/>
                </a:solidFill>
              </a:rPr>
              <a:t>Bridging</a:t>
            </a:r>
            <a:r>
              <a:rPr lang="cs-CZ" sz="2400" dirty="0">
                <a:solidFill>
                  <a:srgbClr val="000000"/>
                </a:solidFill>
              </a:rPr>
              <a:t> (Přemosťující) a </a:t>
            </a:r>
            <a:r>
              <a:rPr lang="cs-CZ" sz="2400" dirty="0" err="1">
                <a:solidFill>
                  <a:srgbClr val="000000"/>
                </a:solidFill>
              </a:rPr>
              <a:t>Bonding</a:t>
            </a:r>
            <a:r>
              <a:rPr lang="cs-CZ" sz="2400" dirty="0">
                <a:solidFill>
                  <a:srgbClr val="000000"/>
                </a:solidFill>
              </a:rPr>
              <a:t> (Svazující)</a:t>
            </a:r>
          </a:p>
          <a:p>
            <a:endParaRPr lang="cs-CZ" sz="2400" dirty="0">
              <a:solidFill>
                <a:srgbClr val="000000"/>
              </a:solidFill>
            </a:endParaRPr>
          </a:p>
          <a:p>
            <a:r>
              <a:rPr lang="cs-CZ" sz="2400" dirty="0">
                <a:solidFill>
                  <a:srgbClr val="000000"/>
                </a:solidFill>
              </a:rPr>
              <a:t>Viz učebnice Mentoring pro více detailů</a:t>
            </a:r>
          </a:p>
          <a:p>
            <a:endParaRPr lang="cs-CZ" sz="2400" dirty="0">
              <a:solidFill>
                <a:srgbClr val="000000"/>
              </a:solidFill>
            </a:endParaRPr>
          </a:p>
          <a:p>
            <a:endParaRPr lang="cs-CZ" sz="2400" dirty="0">
              <a:solidFill>
                <a:srgbClr val="000000"/>
              </a:solidFill>
            </a:endParaRPr>
          </a:p>
        </p:txBody>
      </p:sp>
      <p:pic>
        <p:nvPicPr>
          <p:cNvPr id="5" name="Zvuk 4">
            <a:hlinkClick r:id="" action="ppaction://media"/>
            <a:extLst>
              <a:ext uri="{FF2B5EF4-FFF2-40B4-BE49-F238E27FC236}">
                <a16:creationId xmlns:a16="http://schemas.microsoft.com/office/drawing/2014/main" id="{BF6E60C8-6E1E-4138-BFF8-8B6568D5E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52323679"/>
      </p:ext>
    </p:extLst>
  </p:cSld>
  <p:clrMapOvr>
    <a:masterClrMapping/>
  </p:clrMapOvr>
  <mc:AlternateContent xmlns:mc="http://schemas.openxmlformats.org/markup-compatibility/2006" xmlns:p14="http://schemas.microsoft.com/office/powerpoint/2010/main">
    <mc:Choice Requires="p14">
      <p:transition spd="slow" p14:dur="2000" advTm="329306"/>
    </mc:Choice>
    <mc:Fallback xmlns="">
      <p:transition spd="slow" advTm="32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FE03119D-3FCA-4FA4-80CC-D4EF4220577D}"/>
              </a:ext>
            </a:extLst>
          </p:cNvPr>
          <p:cNvSpPr>
            <a:spLocks noGrp="1"/>
          </p:cNvSpPr>
          <p:nvPr>
            <p:ph type="title"/>
          </p:nvPr>
        </p:nvSpPr>
        <p:spPr>
          <a:xfrm>
            <a:off x="114301" y="1790700"/>
            <a:ext cx="4194940" cy="3695699"/>
          </a:xfrm>
        </p:spPr>
        <p:txBody>
          <a:bodyPr>
            <a:normAutofit/>
          </a:bodyPr>
          <a:lstStyle/>
          <a:p>
            <a:r>
              <a:rPr lang="cs-CZ" dirty="0">
                <a:solidFill>
                  <a:srgbClr val="FFFFFF"/>
                </a:solidFill>
              </a:rPr>
              <a:t>Přínosy mentoringu – </a:t>
            </a:r>
            <a:r>
              <a:rPr lang="cs-CZ" dirty="0" err="1">
                <a:solidFill>
                  <a:srgbClr val="FFFFFF"/>
                </a:solidFill>
              </a:rPr>
              <a:t>Bronfenbrenner</a:t>
            </a:r>
            <a:r>
              <a:rPr lang="cs-CZ" dirty="0">
                <a:solidFill>
                  <a:srgbClr val="FFFFFF"/>
                </a:solidFill>
              </a:rPr>
              <a:t>: Sociální ekologie</a:t>
            </a:r>
            <a:endParaRPr lang="en-GB" dirty="0">
              <a:solidFill>
                <a:srgbClr val="FFFFFF"/>
              </a:solidFill>
            </a:endParaRPr>
          </a:p>
        </p:txBody>
      </p:sp>
      <p:sp>
        <p:nvSpPr>
          <p:cNvPr id="3" name="Zástupný obsah 2">
            <a:extLst>
              <a:ext uri="{FF2B5EF4-FFF2-40B4-BE49-F238E27FC236}">
                <a16:creationId xmlns:a16="http://schemas.microsoft.com/office/drawing/2014/main" id="{B8740AD8-E505-430B-8B10-3045657A5086}"/>
              </a:ext>
            </a:extLst>
          </p:cNvPr>
          <p:cNvSpPr>
            <a:spLocks noGrp="1"/>
          </p:cNvSpPr>
          <p:nvPr>
            <p:ph idx="1"/>
          </p:nvPr>
        </p:nvSpPr>
        <p:spPr>
          <a:xfrm>
            <a:off x="5314547" y="104775"/>
            <a:ext cx="6763151" cy="6591299"/>
          </a:xfrm>
        </p:spPr>
        <p:txBody>
          <a:bodyPr anchor="ctr">
            <a:normAutofit/>
          </a:bodyPr>
          <a:lstStyle/>
          <a:p>
            <a:endParaRPr lang="en-GB" sz="2400" dirty="0">
              <a:solidFill>
                <a:srgbClr val="000000"/>
              </a:solidFill>
            </a:endParaRPr>
          </a:p>
        </p:txBody>
      </p:sp>
      <p:pic>
        <p:nvPicPr>
          <p:cNvPr id="4" name="Zvuk 3">
            <a:hlinkClick r:id="" action="ppaction://media"/>
            <a:extLst>
              <a:ext uri="{FF2B5EF4-FFF2-40B4-BE49-F238E27FC236}">
                <a16:creationId xmlns:a16="http://schemas.microsoft.com/office/drawing/2014/main" id="{5F20A9C2-3C9E-49CC-89FC-6E67F6A6B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9559376"/>
      </p:ext>
    </p:extLst>
  </p:cSld>
  <p:clrMapOvr>
    <a:masterClrMapping/>
  </p:clrMapOvr>
  <mc:AlternateContent xmlns:mc="http://schemas.openxmlformats.org/markup-compatibility/2006" xmlns:p14="http://schemas.microsoft.com/office/powerpoint/2010/main">
    <mc:Choice Requires="p14">
      <p:transition spd="slow" p14:dur="2000" advTm="18127"/>
    </mc:Choice>
    <mc:Fallback xmlns="">
      <p:transition spd="slow" advTm="1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7658</TotalTime>
  <Words>1586</Words>
  <Application>Microsoft Office PowerPoint</Application>
  <PresentationFormat>Širokoúhlá obrazovka</PresentationFormat>
  <Paragraphs>117</Paragraphs>
  <Slides>13</Slides>
  <Notes>5</Notes>
  <HiddenSlides>0</HiddenSlides>
  <MMClips>13</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13</vt:i4>
      </vt:variant>
    </vt:vector>
  </HeadingPairs>
  <TitlesOfParts>
    <vt:vector size="19" baseType="lpstr">
      <vt:lpstr>Arial</vt:lpstr>
      <vt:lpstr>Calibri</vt:lpstr>
      <vt:lpstr>Calibri Light</vt:lpstr>
      <vt:lpstr>Tahoma</vt:lpstr>
      <vt:lpstr>Times New Roman</vt:lpstr>
      <vt:lpstr>Motiv Office</vt:lpstr>
      <vt:lpstr>Lekce 2: Kontext přirozeného a formálního mentoringu  </vt:lpstr>
      <vt:lpstr>Přínosy přirozeného mentoringu  Literatura   </vt:lpstr>
      <vt:lpstr>Přínosy přirozeného mentoringu  Shrnutí výzkumu   </vt:lpstr>
      <vt:lpstr>Empowerment baseline</vt:lpstr>
      <vt:lpstr>Beck´s Individualization Thesis</vt:lpstr>
      <vt:lpstr>Stresy, kterým dospívající běžně čelí</vt:lpstr>
      <vt:lpstr>Přínosy mentoringu v kontextu a v teorii: 1. Teorie resilience</vt:lpstr>
      <vt:lpstr>Přínosy mentoringu v kontextu a v teorii: 2. Sociální kapitál</vt:lpstr>
      <vt:lpstr>Přínosy mentoringu – Bronfenbrenner: Sociální ekologie</vt:lpstr>
      <vt:lpstr>Prezentace aplikace PowerPoint</vt:lpstr>
      <vt:lpstr>Policy and societal drivers </vt:lpstr>
      <vt:lpstr>Esej č. 2: Otázka</vt:lpstr>
      <vt:lpstr>Deadline pro esej: 3.11.2020 do pulnoci Příští setkání je WEBINÁŘ 4.11.2020 v 9.30 na MS Teams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Mentoring pro děti a dospívající: Teoretická východiska přínosů přirozeného mentoringu</dc:title>
  <dc:creator>Tereza Tereza</dc:creator>
  <cp:lastModifiedBy>Tereza Tereza</cp:lastModifiedBy>
  <cp:revision>32</cp:revision>
  <dcterms:created xsi:type="dcterms:W3CDTF">2020-10-15T14:46:05Z</dcterms:created>
  <dcterms:modified xsi:type="dcterms:W3CDTF">2020-10-20T22:27:36Z</dcterms:modified>
</cp:coreProperties>
</file>