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58" r:id="rId14"/>
    <p:sldId id="257" r:id="rId15"/>
    <p:sldId id="259" r:id="rId16"/>
    <p:sldId id="260" r:id="rId17"/>
    <p:sldId id="261" r:id="rId18"/>
    <p:sldId id="262" r:id="rId19"/>
    <p:sldId id="272" r:id="rId20"/>
    <p:sldId id="273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97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24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910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095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253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81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87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373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731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719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00C2-D5D9-4F9F-A10E-AEC8F7FAD5E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524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A0AA-AD77-4B6C-8791-71E6BEAC6B6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6EEE-F3D2-4F22-9415-5AF4309BFDD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778-5CE4-467C-9AD8-555F428118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795C-F076-4689-9D1C-4B9AEEC9971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1AC7-1E66-4917-9668-B7B75411BA4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D40A-DFB9-4793-A953-80DFC98F7E3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DC0-63BC-4B91-949C-7732D8E126F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96F0-F70B-43F1-B7FF-89038F806AE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C5D5-2E34-4D20-BD78-9564CA779C9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5E60-9A6D-4749-B24C-4C60E4D92AB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46DA-4B9C-47C3-9A11-F28DC81995F6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E2E6-E825-4E5A-BB19-8AABF08C9C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4C6EE-AC76-4CE4-9720-D8FB5BF7F4E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1490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9</a:t>
            </a:r>
            <a:br>
              <a:rPr lang="cs-CZ" b="1" dirty="0" smtClean="0"/>
            </a:br>
            <a:r>
              <a:rPr lang="cs-CZ" sz="3600" b="1" dirty="0" err="1" smtClean="0"/>
              <a:t>Branding</a:t>
            </a:r>
            <a:r>
              <a:rPr lang="cs-CZ" sz="3600" b="1" dirty="0" smtClean="0"/>
              <a:t> – budování </a:t>
            </a:r>
            <a:r>
              <a:rPr lang="cs-CZ" sz="3600" b="1" smtClean="0"/>
              <a:t>silných značek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759890"/>
            <a:ext cx="6858000" cy="49791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805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PERSONALIZACE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Rychlé rozšíření internetu vytvořilo příležitosti k </a:t>
            </a:r>
            <a:r>
              <a:rPr lang="cs-CZ" altLang="cs-CZ" sz="2800" b="1" smtClean="0"/>
              <a:t>personalizaci marketingu</a:t>
            </a:r>
            <a:r>
              <a:rPr lang="cs-CZ" altLang="cs-CZ" sz="2800" smtClean="0"/>
              <a:t>.</a:t>
            </a:r>
          </a:p>
          <a:p>
            <a:pPr eaLnBrk="1" hangingPunct="1"/>
            <a:r>
              <a:rPr lang="cs-CZ" altLang="cs-CZ" sz="2800" smtClean="0"/>
              <a:t>Marketéři ve zvýšené míře opouštějí praktiky hromadného trhu, které vytvořily nejsilnější značky v 50. až 70. letech minulého století, a vracejí se k </a:t>
            </a:r>
            <a:r>
              <a:rPr lang="cs-CZ" altLang="cs-CZ" sz="2800" b="1" smtClean="0"/>
              <a:t>praktikám předminulého století, kdy obchodníci doslova znali své zákazníky jménem</a:t>
            </a:r>
            <a:r>
              <a:rPr lang="cs-CZ" altLang="cs-CZ" sz="2800" smtClean="0"/>
              <a:t>.</a:t>
            </a:r>
          </a:p>
          <a:p>
            <a:pPr eaLnBrk="1" hangingPunct="1"/>
            <a:r>
              <a:rPr lang="cs-CZ" altLang="cs-CZ" sz="2800" smtClean="0"/>
              <a:t>Z hlediska brandingu se tato pojetí zabývají tím, jak přimět zákazníky, aby se více zabývali značkou, a to </a:t>
            </a:r>
            <a:r>
              <a:rPr lang="cs-CZ" altLang="cs-CZ" sz="2800" b="1" smtClean="0"/>
              <a:t>vytvořením intenzivního, aktivního vztahu.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02128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INTEGRACE</a:t>
            </a:r>
            <a:r>
              <a:rPr lang="cs-CZ" altLang="cs-CZ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cs-CZ" altLang="cs-CZ" smtClean="0"/>
              <a:t>Integrující marketing se zabývá mixováním a slaďováním marketingových aktivit tak, aby se </a:t>
            </a:r>
            <a:r>
              <a:rPr lang="cs-CZ" altLang="cs-CZ" b="1" smtClean="0"/>
              <a:t>maximalizovaly jejich individuální a kolektivní účinky</a:t>
            </a:r>
            <a:r>
              <a:rPr lang="cs-CZ" altLang="cs-CZ" smtClean="0"/>
              <a:t>. Dobrým příkladem je celá řada tzv. „rodinných restaurací“, které si kladou za cíl přesvědčit vás, abyste se tam cílili jako doma. </a:t>
            </a:r>
          </a:p>
          <a:p>
            <a:pPr eaLnBrk="1" hangingPunct="1"/>
            <a:r>
              <a:rPr lang="cs-CZ" altLang="cs-CZ" smtClean="0"/>
              <a:t>Tato vize je podporována v reklamách, nápisech, sloganech apod.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INTERNALIZACE</a:t>
            </a:r>
            <a:r>
              <a:rPr lang="cs-CZ" altLang="cs-CZ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Marketéři se nyní musí hodně snažit, aby </a:t>
            </a:r>
            <a:r>
              <a:rPr lang="cs-CZ" altLang="cs-CZ" sz="2800" b="1" smtClean="0"/>
              <a:t>dodrželi to, co značka slibuje</a:t>
            </a:r>
            <a:r>
              <a:rPr lang="cs-CZ" altLang="cs-CZ" sz="2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Interní branding</a:t>
            </a:r>
            <a:r>
              <a:rPr lang="cs-CZ" altLang="cs-CZ" sz="2800" smtClean="0"/>
              <a:t> </a:t>
            </a:r>
            <a:r>
              <a:rPr lang="cs-CZ" altLang="cs-CZ" sz="2800" u="sng" smtClean="0"/>
              <a:t>shrnuje aktivity a procesy, které pomáhají informovat a inspirovat zaměstnance</a:t>
            </a:r>
            <a:r>
              <a:rPr lang="cs-CZ" altLang="cs-CZ" sz="2800" smtClean="0"/>
              <a:t>. Pro společnosti služeb a obchodníky je kritické, aby všichni zaměstnanci měli aktuální a hluboké pochopení značky.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Příslib značky nebude splněn, pokud každý ve společnosti značkou nežije</a:t>
            </a:r>
            <a:r>
              <a:rPr lang="cs-CZ" altLang="cs-CZ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Jeden z nejsilnějších vlivů na vnímání značky jsou zkušenosti zákazníků se zaměstnanci společnosti.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0932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Ocenění značky – porovnání nejcennějších světových značek v roce 2004 a 2013</a:t>
            </a:r>
            <a:r>
              <a:rPr lang="cs-CZ" altLang="cs-CZ" sz="2800" smtClean="0"/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5259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Apple, 98,32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Google, 93,29 miliardy USD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Coca-Cola, 79,21 miliardy USD,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IBM, 78,81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Microsoft, 59,55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GE, 46,95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McDonald's, 41,99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Samsung, 39,61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Intel, 37,26 miliardy USD,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Toyota, 35,35 miliardy USD, </a:t>
            </a:r>
          </a:p>
          <a:p>
            <a:pPr marL="457200" indent="-457200" eaLnBrk="1" hangingPunct="1"/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Coca-Cola, 67,39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Microsoft, 61,37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IBM, 53,79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GE, 44,11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Intel, 33,50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Disney, 27,11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McDonald's, 25,00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Nokia, 24,04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Toyota, 22,67 miliardy USD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cs-CZ" altLang="cs-CZ" sz="2000" smtClean="0"/>
              <a:t>Marlboro, 22,13 miliardy USD</a:t>
            </a:r>
          </a:p>
          <a:p>
            <a:pPr marL="457200" indent="-457200" eaLnBrk="1" hangingPunct="1">
              <a:buFontTx/>
              <a:buNone/>
            </a:pPr>
            <a:r>
              <a:rPr lang="cs-CZ" altLang="cs-CZ" sz="2000" smtClean="0"/>
              <a:t> </a:t>
            </a:r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2128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Revitalizace značky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Změny ve vkusu a preferencích spotřebitelů, vznik nových konkurentů nebo nových technologií by mohly potenciálně </a:t>
            </a:r>
            <a:r>
              <a:rPr lang="cs-CZ" altLang="cs-CZ" sz="2400" u="sng" smtClean="0"/>
              <a:t>ovlivnit osudy značky</a:t>
            </a:r>
            <a:r>
              <a:rPr lang="cs-CZ" altLang="cs-CZ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Zvrátit trend upadající značky </a:t>
            </a:r>
            <a:r>
              <a:rPr lang="cs-CZ" altLang="cs-CZ" sz="2400" smtClean="0"/>
              <a:t>si vyžaduje buď „</a:t>
            </a:r>
            <a:r>
              <a:rPr lang="cs-CZ" altLang="cs-CZ" sz="2400" b="1" smtClean="0"/>
              <a:t>návrat ke kořenům</a:t>
            </a:r>
            <a:r>
              <a:rPr lang="cs-CZ" altLang="cs-CZ" sz="2400" smtClean="0"/>
              <a:t>“ a obnovení zdrojů hodnoty značky, nebo </a:t>
            </a:r>
            <a:r>
              <a:rPr lang="cs-CZ" altLang="cs-CZ" sz="2400" b="1" smtClean="0"/>
              <a:t>objev nových zdrojů hodnoty značky</a:t>
            </a:r>
            <a:r>
              <a:rPr lang="cs-CZ" altLang="cs-CZ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Často první věcí, kterou je třeba ke zvrácení osudů značky udělat, je </a:t>
            </a:r>
            <a:r>
              <a:rPr lang="cs-CZ" altLang="cs-CZ" sz="2400" u="sng" smtClean="0"/>
              <a:t>pochopit, s kterými zdroji hodnoty značky začít</a:t>
            </a:r>
            <a:r>
              <a:rPr lang="cs-CZ" altLang="cs-CZ" sz="2400" smtClean="0"/>
              <a:t>. Ztrácejí pozitivní asociace svoji sílu nebo jedinečnost? Začínají být se značkou spojovány negativní asociace?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Musí být učiněno rozhodnutí, zda, a pokud ano, jaký positioning zvolit. </a:t>
            </a:r>
            <a:r>
              <a:rPr lang="cs-CZ" altLang="cs-CZ" sz="2400" b="1" smtClean="0"/>
              <a:t>zachovat stejný positioning (umístění vjemů a názorů v myslích spotřebitelů) nebo vytvořit nový</a:t>
            </a:r>
            <a:endParaRPr lang="cs-CZ" altLang="cs-CZ" sz="2400" u="sng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Krize značky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 eaLnBrk="1" hangingPunct="1"/>
            <a:r>
              <a:rPr lang="cs-CZ" altLang="cs-CZ" sz="2300" b="1" smtClean="0"/>
              <a:t>Marketingoví manažeři musí předpokládat, že dříve nebo později dojde ke krizi nějaké značky</a:t>
            </a:r>
            <a:endParaRPr lang="cs-CZ" altLang="cs-CZ" sz="2300" smtClean="0"/>
          </a:p>
          <a:p>
            <a:pPr eaLnBrk="1" hangingPunct="1"/>
            <a:r>
              <a:rPr lang="cs-CZ" altLang="cs-CZ" sz="2300" smtClean="0"/>
              <a:t>Čím vyšší </a:t>
            </a:r>
            <a:r>
              <a:rPr lang="cs-CZ" altLang="cs-CZ" sz="2300" b="1" smtClean="0"/>
              <a:t>hodnota značky a silnější image</a:t>
            </a:r>
            <a:r>
              <a:rPr lang="cs-CZ" altLang="cs-CZ" sz="2300" smtClean="0"/>
              <a:t> byly vytvořeny, zvláště s ohledem na důvěryhodnost a spolehlivost korporace, tím je pravděpodobnější, že firma bouři přežije.</a:t>
            </a:r>
          </a:p>
          <a:p>
            <a:pPr eaLnBrk="1" hangingPunct="1"/>
            <a:r>
              <a:rPr lang="cs-CZ" altLang="cs-CZ" sz="2300" smtClean="0"/>
              <a:t>Čím </a:t>
            </a:r>
            <a:r>
              <a:rPr lang="cs-CZ" altLang="cs-CZ" sz="2300" b="1" smtClean="0"/>
              <a:t>upřímnější je reakce firmy</a:t>
            </a:r>
            <a:r>
              <a:rPr lang="cs-CZ" altLang="cs-CZ" sz="2300" smtClean="0"/>
              <a:t>, tím méně je pravděpodobné, že si spotřebitelé vytvoří negativní povědomí.</a:t>
            </a:r>
          </a:p>
          <a:p>
            <a:pPr eaLnBrk="1" hangingPunct="1"/>
            <a:r>
              <a:rPr lang="cs-CZ" altLang="cs-CZ" sz="2300" b="1" smtClean="0"/>
              <a:t>Čím déle trvá firmě, než zareaguje na marketingovou krizi, tím je pravděpodobnější, že si spotřebitelé vytvoří negativní dojmy </a:t>
            </a:r>
            <a:r>
              <a:rPr lang="cs-CZ" altLang="cs-CZ" sz="2300" smtClean="0"/>
              <a:t>v důsledku mediálního zpravodajství nebo ústně šířených zpráv a přinejhorším mohou spotřebitelé nastálo přejít k alternativním značkám nebo výrobkům.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BUDOVÁNÍ SILNÝCH ZNAČEK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Značka</a:t>
            </a:r>
            <a:r>
              <a:rPr lang="cs-CZ" altLang="cs-CZ" sz="2800" smtClean="0"/>
              <a:t> je jméno, pojem, znak, symbol, design nebo libovolná kombinace těchto prvků - jejím účelem je identifikovat zboží nebo služby jednoho prodejce nebo skupiny prodejců a odlišit je od konkurenčních.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Různé součásti značky - názvy, loga, symboly, design, balení apod. – jsou označovány jako </a:t>
            </a:r>
            <a:r>
              <a:rPr lang="cs-CZ" altLang="cs-CZ" sz="2800" b="1" smtClean="0"/>
              <a:t>prvky značky</a:t>
            </a:r>
            <a:r>
              <a:rPr lang="cs-CZ" altLang="cs-CZ" sz="2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Snad nejvýraznějším rysem profesionálních marketérů je jejich</a:t>
            </a:r>
            <a:r>
              <a:rPr lang="cs-CZ" altLang="cs-CZ" sz="2800" b="1" smtClean="0"/>
              <a:t> schopnost vytvářet, udržovat, posilovat a chránit značky</a:t>
            </a:r>
            <a:r>
              <a:rPr lang="cs-CZ" altLang="cs-CZ" sz="28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Branding</a:t>
            </a:r>
            <a:r>
              <a:rPr lang="cs-CZ" altLang="cs-CZ" sz="2800" smtClean="0"/>
              <a:t> se stal marketingovou prioritou.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932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Proces strategického řízení značky zahrnuje čtyři kroky</a:t>
            </a:r>
            <a:r>
              <a:rPr lang="cs-CZ" altLang="cs-CZ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identifikaci a zavedení positioningu (umístění vjemů a názorů v myslích spotřebitelů) značky,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plánování a implementace marketingu značky,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měření a hodnocení výkonu značky,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růst a udržování hodnoty značky.</a:t>
            </a:r>
          </a:p>
          <a:p>
            <a:pPr marL="609600" indent="-609600" eaLnBrk="1" hangingPunct="1"/>
            <a:endParaRPr lang="cs-CZ" altLang="cs-CZ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60932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/>
            </a:r>
            <a:br>
              <a:rPr lang="cs-CZ" altLang="cs-CZ" sz="4000" b="1" smtClean="0"/>
            </a:br>
            <a:r>
              <a:rPr lang="cs-CZ" altLang="cs-CZ" sz="4000" b="1" smtClean="0"/>
              <a:t>Úloha značek</a:t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/>
              <a:t>Značky identifikují výrobce produktu</a:t>
            </a:r>
            <a:r>
              <a:rPr lang="cs-CZ" sz="2400" dirty="0" smtClean="0"/>
              <a:t> a umožňují spotřebitelům – ať jednotlivcům nebo firmám - připsat zodpovědnost konkrétnímu výrobci. </a:t>
            </a:r>
            <a:r>
              <a:rPr lang="cs-CZ" sz="2400" b="1" dirty="0" smtClean="0"/>
              <a:t>Spotřebitelé mohou hodnotit naprosto identický výrobek jinak, podle značky, kterou nese. Spotřebitelé poznávají značky prostřednictvím minulých zkušeností s výrobkem a jeho marketingovým programem</a:t>
            </a:r>
            <a:r>
              <a:rPr lang="cs-CZ" sz="2400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cs-CZ" sz="2400" u="sng" dirty="0" smtClean="0"/>
              <a:t>Značky také plní pro firmy řadu hodnotných funkcí</a:t>
            </a:r>
            <a:r>
              <a:rPr lang="cs-CZ" sz="2400" dirty="0" smtClean="0"/>
              <a:t>:</a:t>
            </a:r>
            <a:endParaRPr lang="cs-CZ" altLang="cs-CZ" sz="2400" dirty="0" smtClean="0"/>
          </a:p>
          <a:p>
            <a:pPr lvl="1" eaLnBrk="1" hangingPunct="1">
              <a:defRPr/>
            </a:pPr>
            <a:r>
              <a:rPr lang="cs-CZ" altLang="cs-CZ" sz="2000" dirty="0" smtClean="0"/>
              <a:t>zjednodušují manipulaci s výrobkem a jeho sledování 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značky pomáhají při třídění zásob a účetních záznamů 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firmě právní ochranu jedinečných rysů nebo aspektů výrobku </a:t>
            </a:r>
          </a:p>
          <a:p>
            <a:pPr lvl="1" eaLnBrk="1" hangingPunct="1">
              <a:defRPr/>
            </a:pPr>
            <a:r>
              <a:rPr lang="cs-CZ" altLang="cs-CZ" sz="2000" dirty="0" smtClean="0"/>
              <a:t>značky signalizují určitou úroveň kvality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94928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Zaměření brandingu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Branding vybavuje produkt (výrobky a služby) silou značky. </a:t>
            </a:r>
          </a:p>
          <a:p>
            <a:pPr eaLnBrk="1" hangingPunct="1"/>
            <a:r>
              <a:rPr lang="cs-CZ" altLang="cs-CZ" sz="2000" smtClean="0"/>
              <a:t>Podstatou brandingu je vytváření rozdílů. </a:t>
            </a:r>
          </a:p>
          <a:p>
            <a:pPr eaLnBrk="1" hangingPunct="1"/>
            <a:r>
              <a:rPr lang="cs-CZ" altLang="cs-CZ" sz="2000" b="1" smtClean="0"/>
              <a:t>Smyslem brandingu</a:t>
            </a:r>
            <a:r>
              <a:rPr lang="cs-CZ" altLang="cs-CZ" sz="2000" smtClean="0"/>
              <a:t> je docílit, aby si spotřebitelé nemysleli, že všechny značky v kategorii jsou stejné. </a:t>
            </a:r>
          </a:p>
          <a:p>
            <a:pPr eaLnBrk="1" hangingPunct="1"/>
            <a:r>
              <a:rPr lang="cs-CZ" altLang="cs-CZ" sz="2000" b="1" u="sng" smtClean="0"/>
              <a:t>Je možné opatřit značkou </a:t>
            </a:r>
            <a:endParaRPr lang="cs-CZ" altLang="cs-CZ" sz="2000" smtClean="0"/>
          </a:p>
          <a:p>
            <a:pPr lvl="1" eaLnBrk="1" hangingPunct="1"/>
            <a:r>
              <a:rPr lang="cs-CZ" altLang="cs-CZ" sz="2000" b="1" smtClean="0"/>
              <a:t>fyzické zboží</a:t>
            </a:r>
            <a:r>
              <a:rPr lang="cs-CZ" altLang="cs-CZ" sz="2000" smtClean="0"/>
              <a:t> (polévku Knorr, automobil Opel), </a:t>
            </a:r>
          </a:p>
          <a:p>
            <a:pPr lvl="1" eaLnBrk="1" hangingPunct="1"/>
            <a:r>
              <a:rPr lang="cs-CZ" altLang="cs-CZ" sz="2000" b="1" smtClean="0"/>
              <a:t>službu</a:t>
            </a:r>
            <a:r>
              <a:rPr lang="cs-CZ" altLang="cs-CZ" sz="2000" smtClean="0"/>
              <a:t> (Singapoure Airlines, Bank of America, zdravotní pojištění Sluníčko), </a:t>
            </a:r>
          </a:p>
          <a:p>
            <a:pPr lvl="1" eaLnBrk="1" hangingPunct="1"/>
            <a:r>
              <a:rPr lang="cs-CZ" altLang="cs-CZ" sz="2000" b="1" smtClean="0"/>
              <a:t>obchod </a:t>
            </a:r>
            <a:r>
              <a:rPr lang="cs-CZ" altLang="cs-CZ" sz="2000" smtClean="0"/>
              <a:t>(obchodní dům Tesco, spec. obchod Out Door),</a:t>
            </a:r>
          </a:p>
          <a:p>
            <a:pPr lvl="1" eaLnBrk="1" hangingPunct="1"/>
            <a:r>
              <a:rPr lang="cs-CZ" altLang="cs-CZ" sz="2000" b="1" smtClean="0"/>
              <a:t>osobu</a:t>
            </a:r>
            <a:r>
              <a:rPr lang="cs-CZ" altLang="cs-CZ" sz="2000" smtClean="0"/>
              <a:t> (Britney Spears nebo Andre Agassi), </a:t>
            </a:r>
          </a:p>
          <a:p>
            <a:pPr lvl="1" eaLnBrk="1" hangingPunct="1"/>
            <a:r>
              <a:rPr lang="cs-CZ" altLang="cs-CZ" sz="2000" b="1" smtClean="0"/>
              <a:t>místo</a:t>
            </a:r>
            <a:r>
              <a:rPr lang="cs-CZ" altLang="cs-CZ" sz="2000" smtClean="0"/>
              <a:t> (město Sydney, stát Texas nebo Španělsko), </a:t>
            </a:r>
          </a:p>
          <a:p>
            <a:pPr lvl="1" eaLnBrk="1" hangingPunct="1"/>
            <a:r>
              <a:rPr lang="cs-CZ" altLang="cs-CZ" sz="2000" b="1" smtClean="0"/>
              <a:t>organizaci</a:t>
            </a:r>
            <a:r>
              <a:rPr lang="cs-CZ" altLang="cs-CZ" sz="2000" smtClean="0"/>
              <a:t> (UNICEF; nebo The Rolling Stones) </a:t>
            </a:r>
          </a:p>
          <a:p>
            <a:pPr lvl="1" eaLnBrk="1" hangingPunct="1"/>
            <a:r>
              <a:rPr lang="cs-CZ" altLang="cs-CZ" sz="2000" smtClean="0"/>
              <a:t>či nějakou </a:t>
            </a:r>
            <a:r>
              <a:rPr lang="cs-CZ" altLang="cs-CZ" sz="2000" b="1" smtClean="0"/>
              <a:t>ideu </a:t>
            </a:r>
            <a:r>
              <a:rPr lang="cs-CZ" altLang="cs-CZ" sz="2000" smtClean="0"/>
              <a:t>(právo na potrat, volný obchod nebo svobodu projevu).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Kritéria výběru prvků značky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 smtClean="0"/>
              <a:t>Existuje </a:t>
            </a:r>
            <a:r>
              <a:rPr lang="cs-CZ" sz="2000" b="1" u="sng" dirty="0" smtClean="0"/>
              <a:t>šest kritérií</a:t>
            </a:r>
            <a:r>
              <a:rPr lang="cs-CZ" sz="2000" b="1" dirty="0" smtClean="0"/>
              <a:t> pro výběr prvků značky</a:t>
            </a:r>
            <a:r>
              <a:rPr lang="cs-CZ" sz="2000" dirty="0" smtClean="0"/>
              <a:t>. O prvních třech (</a:t>
            </a:r>
            <a:r>
              <a:rPr lang="cs-CZ" sz="2000" u="sng" dirty="0" smtClean="0"/>
              <a:t>zapamatovatelné, smysluplné a líbivé</a:t>
            </a:r>
            <a:r>
              <a:rPr lang="cs-CZ" sz="2000" dirty="0" smtClean="0"/>
              <a:t>) lze říci, že jsou "</a:t>
            </a:r>
            <a:r>
              <a:rPr lang="cs-CZ" sz="2000" b="1" dirty="0" smtClean="0"/>
              <a:t>kritéria </a:t>
            </a:r>
            <a:r>
              <a:rPr lang="cs-CZ" sz="2000" b="1" dirty="0" err="1" smtClean="0"/>
              <a:t>značkotvorná</a:t>
            </a:r>
            <a:r>
              <a:rPr lang="cs-CZ" sz="2000" dirty="0" smtClean="0"/>
              <a:t>“, tedy, jak lze s jejich pomocí </a:t>
            </a:r>
            <a:r>
              <a:rPr lang="cs-CZ" sz="2000" b="1" dirty="0" smtClean="0"/>
              <a:t>vytvářet hodnotu značky</a:t>
            </a:r>
            <a:r>
              <a:rPr lang="cs-CZ" sz="2000" dirty="0" smtClean="0"/>
              <a:t> uvážlivým výběrem prvku. </a:t>
            </a:r>
          </a:p>
          <a:p>
            <a:pPr eaLnBrk="1" hangingPunct="1">
              <a:defRPr/>
            </a:pPr>
            <a:r>
              <a:rPr lang="cs-CZ" sz="2000" dirty="0" smtClean="0"/>
              <a:t>Zbylá tři kritéria (</a:t>
            </a:r>
            <a:r>
              <a:rPr lang="cs-CZ" sz="2000" u="sng" dirty="0" err="1" smtClean="0"/>
              <a:t>chránitelné</a:t>
            </a:r>
            <a:r>
              <a:rPr lang="cs-CZ" sz="2000" u="sng" dirty="0" smtClean="0"/>
              <a:t>, přizpůsobitelné a přenositelné</a:t>
            </a:r>
            <a:r>
              <a:rPr lang="cs-CZ" sz="2000" dirty="0" smtClean="0"/>
              <a:t>) jsou více "</a:t>
            </a:r>
            <a:r>
              <a:rPr lang="cs-CZ" sz="2000" b="1" dirty="0" smtClean="0"/>
              <a:t>obranná</a:t>
            </a:r>
            <a:r>
              <a:rPr lang="cs-CZ" sz="2000" dirty="0" smtClean="0"/>
              <a:t>" a týkají se toho, jak může být s ohledem na různé příležitosti využita a </a:t>
            </a:r>
            <a:r>
              <a:rPr lang="cs-CZ" sz="2000" b="1" dirty="0" smtClean="0"/>
              <a:t>uchována hodnota značky</a:t>
            </a:r>
            <a:r>
              <a:rPr lang="cs-CZ" sz="2000" dirty="0" smtClean="0"/>
              <a:t> obsažená v nějakém prvku.</a:t>
            </a:r>
            <a:endParaRPr lang="cs-CZ" altLang="cs-CZ" b="1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smtClean="0"/>
              <a:t>Zapamatovatelné</a:t>
            </a:r>
            <a:r>
              <a:rPr lang="cs-CZ" altLang="cs-CZ" sz="2000" dirty="0" smtClean="0"/>
              <a:t> - </a:t>
            </a:r>
            <a:r>
              <a:rPr lang="cs-CZ" sz="2000" dirty="0" smtClean="0"/>
              <a:t>Jak snadné je vybavit si prvek? </a:t>
            </a:r>
            <a:r>
              <a:rPr lang="cs-CZ" sz="2000" u="sng" dirty="0" smtClean="0"/>
              <a:t>Jak snadno je rozeznatelný</a:t>
            </a:r>
            <a:r>
              <a:rPr lang="cs-CZ" sz="2000" dirty="0" smtClean="0"/>
              <a:t>? </a:t>
            </a:r>
            <a:endParaRPr lang="cs-CZ" altLang="cs-CZ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smtClean="0"/>
              <a:t>Smysluplné</a:t>
            </a:r>
            <a:r>
              <a:rPr lang="cs-CZ" altLang="cs-CZ" sz="2000" dirty="0" smtClean="0"/>
              <a:t> - </a:t>
            </a:r>
            <a:r>
              <a:rPr lang="cs-CZ" sz="2000" dirty="0" smtClean="0"/>
              <a:t>V jakém rozsahu je prvek značky </a:t>
            </a:r>
            <a:r>
              <a:rPr lang="cs-CZ" sz="2000" u="sng" dirty="0" smtClean="0"/>
              <a:t>věrohodný a zapadající do příslušné kategorie</a:t>
            </a:r>
            <a:r>
              <a:rPr lang="cs-CZ" sz="2000" dirty="0" smtClean="0"/>
              <a:t>?</a:t>
            </a:r>
            <a:endParaRPr lang="cs-CZ" altLang="cs-CZ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smtClean="0"/>
              <a:t>Líbivé</a:t>
            </a:r>
            <a:r>
              <a:rPr lang="cs-CZ" altLang="cs-CZ" sz="2000" dirty="0" smtClean="0"/>
              <a:t> - </a:t>
            </a:r>
            <a:r>
              <a:rPr lang="cs-CZ" sz="2000" u="sng" dirty="0" smtClean="0"/>
              <a:t>Jak esteticky působivým</a:t>
            </a:r>
            <a:r>
              <a:rPr lang="cs-CZ" sz="2000" dirty="0" smtClean="0"/>
              <a:t> shledávají spotřebitelé prvek?</a:t>
            </a:r>
            <a:endParaRPr lang="cs-CZ" altLang="cs-CZ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smtClean="0"/>
              <a:t>Přenositelné</a:t>
            </a:r>
            <a:r>
              <a:rPr lang="cs-CZ" altLang="cs-CZ" sz="2000" dirty="0" smtClean="0"/>
              <a:t> - </a:t>
            </a:r>
            <a:r>
              <a:rPr lang="cs-CZ" sz="2000" dirty="0" smtClean="0"/>
              <a:t>Může být prvek značky </a:t>
            </a:r>
            <a:r>
              <a:rPr lang="cs-CZ" sz="2000" u="sng" dirty="0" smtClean="0"/>
              <a:t>použit k uvedení nových výrobků ve stejné kategorii nebo jiných kategoriích</a:t>
            </a:r>
            <a:r>
              <a:rPr lang="cs-CZ" sz="2000" dirty="0" smtClean="0"/>
              <a:t>? </a:t>
            </a:r>
            <a:endParaRPr lang="cs-CZ" altLang="cs-CZ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smtClean="0"/>
              <a:t>Přizpůsobitelné</a:t>
            </a:r>
            <a:r>
              <a:rPr lang="cs-CZ" altLang="cs-CZ" sz="2000" dirty="0" smtClean="0"/>
              <a:t> - </a:t>
            </a:r>
            <a:r>
              <a:rPr lang="cs-CZ" sz="2000" dirty="0" smtClean="0"/>
              <a:t>Jak </a:t>
            </a:r>
            <a:r>
              <a:rPr lang="cs-CZ" sz="2000" u="sng" dirty="0" err="1" smtClean="0"/>
              <a:t>aktualizovatelný</a:t>
            </a:r>
            <a:r>
              <a:rPr lang="cs-CZ" sz="2000" dirty="0" smtClean="0"/>
              <a:t> je prvek značky? </a:t>
            </a:r>
            <a:endParaRPr lang="cs-CZ" altLang="cs-CZ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2000" b="1" dirty="0" err="1" smtClean="0"/>
              <a:t>Chránitelné</a:t>
            </a:r>
            <a:r>
              <a:rPr lang="cs-CZ" altLang="cs-CZ" sz="2000" dirty="0" smtClean="0"/>
              <a:t> - </a:t>
            </a:r>
            <a:r>
              <a:rPr lang="cs-CZ" sz="2000" u="sng" dirty="0" smtClean="0"/>
              <a:t>Může být snadno napodoben</a:t>
            </a:r>
            <a:r>
              <a:rPr lang="cs-CZ" sz="2000" dirty="0" smtClean="0"/>
              <a:t>? </a:t>
            </a:r>
            <a:endParaRPr lang="cs-CZ" altLang="cs-CZ" sz="2000" dirty="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30932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Čtyři obecné strategie brandingu nových výrobků nebo služeb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 smtClean="0"/>
              <a:t>Individuální názvy.</a:t>
            </a:r>
            <a:r>
              <a:rPr lang="cs-CZ" altLang="cs-CZ" sz="2200" smtClean="0"/>
              <a:t> (</a:t>
            </a:r>
            <a:r>
              <a:rPr lang="cs-CZ" altLang="cs-CZ" sz="2200" i="1" smtClean="0"/>
              <a:t>např. sušenky Bisquick, jogurty Yoplait)</a:t>
            </a:r>
            <a:r>
              <a:rPr lang="cs-CZ" altLang="cs-CZ" sz="2200" smtClean="0"/>
              <a:t>Hlavní výhoda strategie individuálních názvů spočívá v tom, že společnost neváže svoji pověst na výrobek. Pokud se nebude výrobku dařit nebo se jeho kvalita ukáže jako nízká, jménu nebo image společnosti to neublíží.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smtClean="0"/>
              <a:t>Všepokrývající rodinné názvy</a:t>
            </a:r>
            <a:r>
              <a:rPr lang="cs-CZ" altLang="cs-CZ" sz="2200" smtClean="0"/>
              <a:t> – (</a:t>
            </a:r>
            <a:r>
              <a:rPr lang="cs-CZ" altLang="cs-CZ" sz="2200" i="1" smtClean="0"/>
              <a:t>např. Knorr, Elektrolux</a:t>
            </a:r>
            <a:r>
              <a:rPr lang="cs-CZ" altLang="cs-CZ" sz="2200" smtClean="0"/>
              <a:t>) nevzniká potřeba hledat jméno ani vydávat značné prostředky na reklamu usilující o vytvořeni známosti názvu značky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smtClean="0"/>
              <a:t>Oddělená rodinná jména pro všechny výrobky</a:t>
            </a:r>
            <a:r>
              <a:rPr lang="cs-CZ" altLang="cs-CZ" sz="2200" smtClean="0"/>
              <a:t> - Vyrábí-li společnost poměrně rozdílné výrobky, </a:t>
            </a:r>
            <a:r>
              <a:rPr lang="cs-CZ" altLang="cs-CZ" sz="2200" u="sng" smtClean="0"/>
              <a:t>není vhodné užívat jeden všepokrývající rodinný název</a:t>
            </a:r>
            <a:r>
              <a:rPr lang="cs-CZ" altLang="cs-CZ" sz="22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smtClean="0"/>
              <a:t>Korporátní název spojený s individuálními názvy výrobků</a:t>
            </a:r>
            <a:r>
              <a:rPr lang="cs-CZ" altLang="cs-CZ" sz="2200" smtClean="0"/>
              <a:t> – (</a:t>
            </a:r>
            <a:r>
              <a:rPr lang="cs-CZ" altLang="cs-CZ" sz="2200" i="1" smtClean="0"/>
              <a:t>např. Honda, Sony nebo Hewlett-Packard</a:t>
            </a:r>
            <a:r>
              <a:rPr lang="cs-CZ" altLang="cs-CZ" sz="2200" smtClean="0"/>
              <a:t>) Jméno společnosti legitimizuje a individuální název individualizuje nový výrobek.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Rozšíření značky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Mnohé firmy uvědomují, že jedním z jejich nejhodnotnějších aktiv je značka, rozhodly se využít tohoto aktiva a uvádějí na trh celou řadu nových výrobků pod svými nejsilnějšími názvy značek. </a:t>
            </a:r>
            <a:r>
              <a:rPr lang="cs-CZ" altLang="cs-CZ" sz="2000" b="1" dirty="0" smtClean="0"/>
              <a:t>Většina nových výrobků je ve skutečnosti rozšířením řady – každoročně obvykle 80-90%.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VÝHODY</a:t>
            </a:r>
            <a:r>
              <a:rPr lang="cs-CZ" altLang="cs-CZ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poskytují pozitivní zpětnou vazbu rodičovské značce a společnosti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rozšíření značky vytváří pozitivní očekávání, snižuje riziko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rozšíření umožňují úspory v oblasti balení a etiket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NEVÝHODY</a:t>
            </a:r>
            <a:r>
              <a:rPr lang="cs-CZ" altLang="cs-CZ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značková rozšíření mohou způsobit, že název značky nebude silně identifikován ani s jedním výrobkem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jestliže firma uvede na trh rozšíření značky, které spotřebitelé shledají nevhodným, mohou začít pochybovat o integritě a kompetentnosti značky 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21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Příprava marketingových aktivit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Značky nejsou vytvářeny jen reklamou. Zákazníci se seznamují se značkou pomocí celé škály kontaktů a styčných bodů: </a:t>
            </a:r>
            <a:r>
              <a:rPr lang="cs-CZ" altLang="cs-CZ" sz="2400" b="1" smtClean="0"/>
              <a:t>osobním pozorováním a používáním, názory ostatních, interakcí se zaměstnanci společnosti, on -line nebo telefonickými zkušenostmi a platebními transakcemi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u="sng" smtClean="0"/>
              <a:t>Jakákoliv z těchto zkušeností může být pozitivní nebo negativní</a:t>
            </a:r>
            <a:r>
              <a:rPr lang="cs-CZ" altLang="cs-CZ" sz="2400" smtClean="0"/>
              <a:t>. </a:t>
            </a:r>
          </a:p>
          <a:p>
            <a:pPr eaLnBrk="1" hangingPunct="1"/>
            <a:r>
              <a:rPr lang="cs-CZ" altLang="cs-CZ" sz="2400" smtClean="0"/>
              <a:t>holističtí marketéři při plánování marketingových programů k vytváření značky </a:t>
            </a:r>
            <a:r>
              <a:rPr lang="cs-CZ" altLang="cs-CZ" sz="2400" u="sng" smtClean="0"/>
              <a:t>tři důležitá nová témata</a:t>
            </a:r>
            <a:r>
              <a:rPr lang="cs-CZ" altLang="cs-CZ" sz="2400" smtClean="0"/>
              <a:t>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cs-CZ" altLang="cs-CZ" sz="2000" b="1" smtClean="0"/>
              <a:t>personalizaci,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cs-CZ" altLang="cs-CZ" sz="2000" b="1" smtClean="0"/>
              <a:t>integraci a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cs-CZ" altLang="cs-CZ" sz="2000" b="1" smtClean="0"/>
              <a:t>internalizaci.</a:t>
            </a:r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9329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1006</Words>
  <Application>Microsoft Office PowerPoint</Application>
  <PresentationFormat>Předvádění na obrazovce (4:3)</PresentationFormat>
  <Paragraphs>107</Paragraphs>
  <Slides>15</Slides>
  <Notes>0</Notes>
  <HiddenSlides>0</HiddenSlides>
  <MMClips>15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Motiv systému Office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7_Výchozí návrh</vt:lpstr>
      <vt:lpstr>8_Výchozí návrh</vt:lpstr>
      <vt:lpstr>9_Výchozí návrh</vt:lpstr>
      <vt:lpstr>10_Výchozí návrh</vt:lpstr>
      <vt:lpstr>11_Výchozí návrh</vt:lpstr>
      <vt:lpstr>Sociální marketing kombinovaní studenti 9 Branding – budování silných značek</vt:lpstr>
      <vt:lpstr>BUDOVÁNÍ SILNÝCH ZNAČEK </vt:lpstr>
      <vt:lpstr>Proces strategického řízení značky zahrnuje čtyři kroky </vt:lpstr>
      <vt:lpstr> Úloha značek </vt:lpstr>
      <vt:lpstr>Zaměření brandingu</vt:lpstr>
      <vt:lpstr>Kritéria výběru prvků značky </vt:lpstr>
      <vt:lpstr>Čtyři obecné strategie brandingu nových výrobků nebo služeb</vt:lpstr>
      <vt:lpstr>Rozšíření značky</vt:lpstr>
      <vt:lpstr>Příprava marketingových aktivit</vt:lpstr>
      <vt:lpstr>PERSONALIZACE</vt:lpstr>
      <vt:lpstr>INTEGRACE </vt:lpstr>
      <vt:lpstr>INTERNALIZACE </vt:lpstr>
      <vt:lpstr>Ocenění značky – porovnání nejcennějších světových značek v roce 2004 a 2013 </vt:lpstr>
      <vt:lpstr>Revitalizace značky</vt:lpstr>
      <vt:lpstr>Krize značky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marketing kombinovaní studenti 9</dc:title>
  <dc:creator>kubarezka@gmail.com</dc:creator>
  <cp:lastModifiedBy>kubarezka@gmail.com</cp:lastModifiedBy>
  <cp:revision>13</cp:revision>
  <dcterms:created xsi:type="dcterms:W3CDTF">2020-05-08T08:57:22Z</dcterms:created>
  <dcterms:modified xsi:type="dcterms:W3CDTF">2020-05-10T13:58:17Z</dcterms:modified>
</cp:coreProperties>
</file>