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5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6B6853-AE6F-4090-B4D3-080F51DC6C07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6277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7E279F-42F6-4A0F-8896-CF8D1024BFD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1973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9CCACC-1FD8-4413-86C4-4839CB2F416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7646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513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81E6-5EA0-42FB-95C8-D83F36CD3E07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15.05.2020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750F-F2E7-485C-A2DC-76695BAF7989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498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81E6-5EA0-42FB-95C8-D83F36CD3E07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15.05.2020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750F-F2E7-485C-A2DC-76695BAF7989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006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81E6-5EA0-42FB-95C8-D83F36CD3E07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15.05.2020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750F-F2E7-485C-A2DC-76695BAF7989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22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81E6-5EA0-42FB-95C8-D83F36CD3E07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15.05.2020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750F-F2E7-485C-A2DC-76695BAF7989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813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6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6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81E6-5EA0-42FB-95C8-D83F36CD3E07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15.05.2020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750F-F2E7-485C-A2DC-76695BAF7989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715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81E6-5EA0-42FB-95C8-D83F36CD3E07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15.05.2020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750F-F2E7-485C-A2DC-76695BAF7989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345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81E6-5EA0-42FB-95C8-D83F36CD3E07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15.05.2020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750F-F2E7-485C-A2DC-76695BAF7989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546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13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81E6-5EA0-42FB-95C8-D83F36CD3E07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15.05.2020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750F-F2E7-485C-A2DC-76695BAF7989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657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23116-8160-4BDE-B9A7-DDD113E546C7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5688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81E6-5EA0-42FB-95C8-D83F36CD3E07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15.05.2020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750F-F2E7-485C-A2DC-76695BAF7989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095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81E6-5EA0-42FB-95C8-D83F36CD3E07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15.05.2020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750F-F2E7-485C-A2DC-76695BAF7989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97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726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726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B81E6-5EA0-42FB-95C8-D83F36CD3E07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15.05.2020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750F-F2E7-485C-A2DC-76695BAF7989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286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A8DCA3-2437-4382-979B-C4F6898D68A7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3569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70A2F3-3422-4112-9BB3-A7FF2E8EF842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026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EF641-3A31-4ED4-B4D7-2493CD57AFF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866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CA34D9-0C80-4894-A760-CEAE0DB1AA6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5171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511021-6A00-454E-89F7-A7363283E501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9630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474AA-38DE-4F9C-8FC7-990C9852735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2218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91CE3-EA2F-4792-A927-F912AC0860F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203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79F388C-B2F6-4A81-925E-E7EAC14E0BAB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4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F7B81E6-5EA0-42FB-95C8-D83F36CD3E07}" type="datetimeFigureOut">
              <a:rPr lang="cs-CZ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15.05.2020</a:t>
            </a:fld>
            <a:endParaRPr lang="cs-CZ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43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4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DFB750F-F2E7-485C-A2DC-76695BAF7989}" type="slidenum">
              <a:rPr lang="cs-CZ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49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3149012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Sociální marketing</a:t>
            </a:r>
            <a:br>
              <a:rPr lang="cs-CZ" b="1" dirty="0" smtClean="0"/>
            </a:br>
            <a:r>
              <a:rPr lang="cs-CZ" b="1" dirty="0" smtClean="0"/>
              <a:t>kombinovaní studenti</a:t>
            </a:r>
            <a:br>
              <a:rPr lang="cs-CZ" b="1" dirty="0" smtClean="0"/>
            </a:br>
            <a:r>
              <a:rPr lang="cs-CZ" b="1" dirty="0" smtClean="0"/>
              <a:t>12</a:t>
            </a:r>
            <a:br>
              <a:rPr lang="cs-CZ" b="1" dirty="0" smtClean="0"/>
            </a:br>
            <a:r>
              <a:rPr lang="cs-CZ" sz="3600" b="1" dirty="0" smtClean="0"/>
              <a:t>Public relations – komunikace s veřejností v neziskovém sektoru</a:t>
            </a:r>
            <a:endParaRPr lang="cs-CZ" sz="36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4759890"/>
            <a:ext cx="6858000" cy="497910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Jana Jeníčková</a:t>
            </a:r>
            <a:endParaRPr lang="cs-CZ" dirty="0"/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60212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0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endParaRPr lang="cs-CZ" sz="40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5175"/>
            <a:ext cx="8229600" cy="5360988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cs-CZ" sz="2800" dirty="0"/>
              <a:t>	Příznivý obraz, který o sobě NO prostřednictvím svých PR vytvoří je základem její pověsti, reputace a předpokladem možnosti jejího financování z veřejných zdrojů.</a:t>
            </a:r>
          </a:p>
          <a:p>
            <a:pPr marL="609600" indent="-609600">
              <a:buFontTx/>
              <a:buNone/>
            </a:pPr>
            <a:endParaRPr lang="cs-CZ" sz="2800" dirty="0"/>
          </a:p>
          <a:p>
            <a:pPr marL="609600" indent="-609600">
              <a:buFontTx/>
              <a:buNone/>
            </a:pPr>
            <a:r>
              <a:rPr lang="cs-CZ" sz="2800" b="1" i="1" dirty="0"/>
              <a:t>Marketingová komunikace v NO probíhá třemi základními směry:</a:t>
            </a:r>
          </a:p>
          <a:p>
            <a:pPr marL="609600" indent="-609600">
              <a:buFontTx/>
              <a:buAutoNum type="arabicPeriod"/>
            </a:pPr>
            <a:r>
              <a:rPr lang="cs-CZ" sz="2800" dirty="0"/>
              <a:t>K uživatelům služeb</a:t>
            </a:r>
          </a:p>
          <a:p>
            <a:pPr marL="609600" indent="-609600">
              <a:buFontTx/>
              <a:buAutoNum type="arabicPeriod"/>
            </a:pPr>
            <a:r>
              <a:rPr lang="cs-CZ" sz="2800" dirty="0"/>
              <a:t>K donátorům</a:t>
            </a:r>
          </a:p>
          <a:p>
            <a:pPr marL="609600" indent="-609600">
              <a:buFontTx/>
              <a:buAutoNum type="arabicPeriod"/>
            </a:pPr>
            <a:r>
              <a:rPr lang="cs-CZ" sz="2800" dirty="0"/>
              <a:t>K veřejnosti</a:t>
            </a:r>
          </a:p>
          <a:p>
            <a:pPr marL="609600" indent="-609600">
              <a:buFontTx/>
              <a:buNone/>
            </a:pPr>
            <a:endParaRPr lang="cs-CZ" sz="2800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602128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cs-CZ" sz="3200" b="1"/>
              <a:t>Formy PR v NO a jejich cílové skupiny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cs-CZ" sz="2400" b="1"/>
              <a:t>Media relations</a:t>
            </a:r>
            <a:r>
              <a:rPr lang="cs-CZ" sz="2400"/>
              <a:t> – vztahy s médii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cs-CZ" sz="2400" b="1"/>
              <a:t>Community relations</a:t>
            </a:r>
            <a:r>
              <a:rPr lang="cs-CZ" sz="2400"/>
              <a:t> – vztahy s nejbližším okolím organizace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cs-CZ" sz="2400" b="1"/>
              <a:t>Employee relations</a:t>
            </a:r>
            <a:r>
              <a:rPr lang="cs-CZ" sz="2400"/>
              <a:t> – vztahy se zaměstnanci, dobrovolníky a členy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cs-CZ" sz="2400" b="1"/>
              <a:t>Government relations</a:t>
            </a:r>
            <a:r>
              <a:rPr lang="cs-CZ" sz="2400"/>
              <a:t> – vztahy s orgány veřejné správy + lobbing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cs-CZ" sz="2400" b="1"/>
              <a:t>Investor relations</a:t>
            </a:r>
            <a:r>
              <a:rPr lang="cs-CZ" sz="2400"/>
              <a:t> – např. fundraising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cs-CZ" sz="2400" b="1"/>
              <a:t>Industry realitions</a:t>
            </a:r>
            <a:r>
              <a:rPr lang="cs-CZ" sz="2400"/>
              <a:t> – vztahy v rámci neziskového sektoru jako takového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cs-CZ" sz="2400" b="1"/>
              <a:t>University relations</a:t>
            </a:r>
            <a:r>
              <a:rPr lang="cs-CZ" sz="2400"/>
              <a:t> – vztahy se vzdělávacími institucemi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cs-CZ" sz="2400" b="1"/>
              <a:t>Celebrity relations</a:t>
            </a:r>
            <a:r>
              <a:rPr lang="cs-CZ" sz="2400"/>
              <a:t> – vztahy v souvislostí se spojením NO se známou osobností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cs-CZ" sz="2400" b="1"/>
              <a:t>Public affairs</a:t>
            </a:r>
            <a:r>
              <a:rPr lang="cs-CZ" sz="2400"/>
              <a:t> -  obecně propagační aktivity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616530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cs-CZ" b="1"/>
              <a:t>Cíle a obsah PR sdělení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500062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sz="2800" b="1" u="sng"/>
              <a:t>Cílem PR je</a:t>
            </a:r>
          </a:p>
          <a:p>
            <a:pPr>
              <a:lnSpc>
                <a:spcPct val="80000"/>
              </a:lnSpc>
            </a:pPr>
            <a:r>
              <a:rPr lang="cs-CZ" sz="2800"/>
              <a:t>Budování a udržování příznivých vztahů s veřejností</a:t>
            </a:r>
          </a:p>
          <a:p>
            <a:pPr>
              <a:lnSpc>
                <a:spcPct val="80000"/>
              </a:lnSpc>
            </a:pPr>
            <a:r>
              <a:rPr lang="cs-CZ" sz="2800"/>
              <a:t>Dosáhnout u veřejnosti přesvědčení, že daná NO chrání určité zájmy a tudíž si zaslouží obecnou podporu.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800" b="1" u="sng"/>
              <a:t>Obsahem PR sdělení</a:t>
            </a:r>
          </a:p>
          <a:p>
            <a:pPr>
              <a:lnSpc>
                <a:spcPct val="80000"/>
              </a:lnSpc>
            </a:pPr>
            <a:r>
              <a:rPr lang="cs-CZ" sz="2800"/>
              <a:t>Informace o průběžné činnosti organizace a o jejich úspěších</a:t>
            </a:r>
          </a:p>
          <a:p>
            <a:pPr>
              <a:lnSpc>
                <a:spcPct val="80000"/>
              </a:lnSpc>
            </a:pPr>
            <a:r>
              <a:rPr lang="cs-CZ" sz="2800"/>
              <a:t>Direct maily sponzorům, obchodním partnerům</a:t>
            </a:r>
          </a:p>
          <a:p>
            <a:pPr>
              <a:lnSpc>
                <a:spcPct val="80000"/>
              </a:lnSpc>
            </a:pPr>
            <a:r>
              <a:rPr lang="cs-CZ" sz="2800"/>
              <a:t>Upozornění na určitý problém</a:t>
            </a:r>
          </a:p>
          <a:p>
            <a:pPr>
              <a:lnSpc>
                <a:spcPct val="80000"/>
              </a:lnSpc>
            </a:pPr>
            <a:r>
              <a:rPr lang="cs-CZ" sz="2800"/>
              <a:t>Poděkování dárcům</a:t>
            </a:r>
          </a:p>
          <a:p>
            <a:pPr>
              <a:lnSpc>
                <a:spcPct val="80000"/>
              </a:lnSpc>
            </a:pPr>
            <a:endParaRPr lang="cs-CZ" sz="280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602128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Cílové skupiny PR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sz="2400" b="1"/>
              <a:t>1</a:t>
            </a:r>
            <a:r>
              <a:rPr lang="cs-CZ" sz="2400" i="1"/>
              <a:t>. </a:t>
            </a:r>
            <a:r>
              <a:rPr lang="cs-CZ" sz="2400" b="1"/>
              <a:t>Vnitřní veřejnost</a:t>
            </a:r>
            <a:r>
              <a:rPr lang="cs-CZ" sz="2400"/>
              <a:t> (zaměstnanci, dobrovolníci, členové), jejíž loajalita vytváří základ pro úspěšnou komunikaci s okolím,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sz="2400" b="1"/>
              <a:t>2. Vnější veřejnost</a:t>
            </a:r>
            <a:r>
              <a:rPr lang="cs-CZ" sz="2400"/>
              <a:t>, případně její části, která má vzhledem k neziskovým organizacím kontrolní roli a může apelovat na potenciální donátory,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sz="2400" b="1"/>
              <a:t>3</a:t>
            </a:r>
            <a:r>
              <a:rPr lang="cs-CZ" sz="2400" b="1" i="1"/>
              <a:t>. </a:t>
            </a:r>
            <a:r>
              <a:rPr lang="cs-CZ" sz="2400" b="1"/>
              <a:t>Donátoři</a:t>
            </a:r>
            <a:r>
              <a:rPr lang="cs-CZ" sz="2400"/>
              <a:t> a jejich jednotlivé skupiny,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sz="2400" b="1"/>
              <a:t>4. Legislativci</a:t>
            </a:r>
            <a:r>
              <a:rPr lang="cs-CZ" sz="2400" i="1"/>
              <a:t>, </a:t>
            </a:r>
            <a:r>
              <a:rPr lang="cs-CZ" sz="2400"/>
              <a:t>kteří jsou voleni veřejností, 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sz="2400" b="1"/>
              <a:t>5. Média</a:t>
            </a:r>
            <a:r>
              <a:rPr lang="cs-CZ" sz="2400" i="1"/>
              <a:t>, </a:t>
            </a:r>
            <a:r>
              <a:rPr lang="cs-CZ" sz="2400"/>
              <a:t>která jednak zprostředkovávají komunikaci s ostatními cílovými skupinami, mohou však jejich názory a rozhodování podstatně ovlivňovat, a proto jsou pro PR neziskové organizace samostatnou cílovou skupinou s výrazným mocenským potenciálem.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609329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cs-CZ" b="1"/>
              <a:t>Základní prostředky PR NO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cs-CZ" sz="2400" b="1"/>
              <a:t>Corporate identity</a:t>
            </a:r>
            <a:r>
              <a:rPr lang="cs-CZ" sz="2400"/>
              <a:t> – dbát na kvalitní organizační kulturu organizace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cs-CZ" sz="2400" b="1"/>
              <a:t>Osobní kontakty</a:t>
            </a:r>
            <a:r>
              <a:rPr lang="cs-CZ" sz="2400"/>
              <a:t> – všichni zaměstnanci NO jsou považováni za autority podávat zasvěcené informace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cs-CZ" sz="2400" b="1"/>
              <a:t>Osobní dopisy</a:t>
            </a:r>
            <a:r>
              <a:rPr lang="cs-CZ" sz="2400"/>
              <a:t> – pěstování vztahů, poděkování, osobní zájem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cs-CZ" sz="2400" b="1"/>
              <a:t>Tištěné materiály</a:t>
            </a:r>
            <a:r>
              <a:rPr lang="cs-CZ" sz="2400"/>
              <a:t> – dbát na kvalitu a profesionalitu a bezchybnost materiálů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cs-CZ" sz="2400" b="1"/>
              <a:t>Výroční zpráva</a:t>
            </a:r>
            <a:r>
              <a:rPr lang="cs-CZ" sz="2400"/>
              <a:t> – zákonná povinnost jako propagační prostředek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cs-CZ" sz="2400" b="1"/>
              <a:t>Internet</a:t>
            </a:r>
            <a:r>
              <a:rPr lang="cs-CZ" sz="2400"/>
              <a:t> – dbát na aktuální a moderní předávání informací 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cs-CZ" sz="2400" b="1"/>
              <a:t>Veřejnost a odborné akce</a:t>
            </a:r>
            <a:r>
              <a:rPr lang="cs-CZ" sz="2400"/>
              <a:t> – dny otevřených dveří, odborně zaměřené akce, otevřené workshopy – možnosti získat dárce a podporu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594928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Lobbing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600200"/>
            <a:ext cx="8362950" cy="4525963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sz="2400"/>
              <a:t>Termín lobbing</a:t>
            </a:r>
            <a:r>
              <a:rPr lang="cs-CZ" sz="2400" i="1"/>
              <a:t> bývá používán</a:t>
            </a:r>
            <a:r>
              <a:rPr lang="cs-CZ" sz="2400"/>
              <a:t> ve </a:t>
            </a:r>
            <a:r>
              <a:rPr lang="cs-CZ" sz="2400" i="1"/>
              <a:t>dvou různých významech: </a:t>
            </a:r>
          </a:p>
          <a:p>
            <a:pPr>
              <a:lnSpc>
                <a:spcPct val="80000"/>
              </a:lnSpc>
            </a:pPr>
            <a:r>
              <a:rPr lang="cs-CZ" sz="2400"/>
              <a:t>jako „</a:t>
            </a:r>
            <a:r>
              <a:rPr lang="cs-CZ" sz="2400" i="1" u="sng"/>
              <a:t>nekalý nátlak </a:t>
            </a:r>
            <a:r>
              <a:rPr lang="cs-CZ" sz="2400" u="sng"/>
              <a:t>pomocí známostí</a:t>
            </a:r>
            <a:r>
              <a:rPr lang="cs-CZ" sz="2400"/>
              <a:t>“</a:t>
            </a:r>
          </a:p>
          <a:p>
            <a:pPr>
              <a:lnSpc>
                <a:spcPct val="80000"/>
              </a:lnSpc>
            </a:pPr>
            <a:r>
              <a:rPr lang="cs-CZ" sz="2400"/>
              <a:t>a jako „</a:t>
            </a:r>
            <a:r>
              <a:rPr lang="cs-CZ" sz="2400" i="1" u="sng"/>
              <a:t>přesvědčování pomocí informací a argumentů</a:t>
            </a:r>
            <a:r>
              <a:rPr lang="cs-CZ" sz="2400"/>
              <a:t>, které směřuje k prezentací silných a slabých stránek určitého řešení“.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400"/>
              <a:t>	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400"/>
              <a:t>	Pokud se mluví o lobbingu v rámci PR, myslí se zpravidla druhý význam, přičemž jde o snahu „přimět“ určité vlivné osoby (politiky, podnikatele, názorové vůdce) k podpoře vlastních myšlenek, názorů, projektů či organizace a zastupování či alespoň respektování jejích zájmů při jednáních s dalšími subjekty na vyšší úrovni, kterých se sám </a:t>
            </a:r>
            <a:r>
              <a:rPr lang="cs-CZ" sz="2400" i="1"/>
              <a:t>lobbista </a:t>
            </a:r>
            <a:r>
              <a:rPr lang="cs-CZ" sz="2400"/>
              <a:t>nemá možnost zúčastnit.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594928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Komunikace s médii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7847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800" b="1" i="1"/>
              <a:t>Bezplatná publicita</a:t>
            </a:r>
            <a:r>
              <a:rPr lang="cs-CZ" sz="2800" i="1"/>
              <a:t> </a:t>
            </a:r>
            <a:r>
              <a:rPr lang="cs-CZ" sz="2800"/>
              <a:t>v médiích ve formě redakčních článků napsaných na základě materiálů samotných neziskových organizací je jedním z nejrozšířenějších projevů jejich marketingové komunikace</a:t>
            </a:r>
          </a:p>
          <a:p>
            <a:pPr>
              <a:lnSpc>
                <a:spcPct val="80000"/>
              </a:lnSpc>
            </a:pPr>
            <a:endParaRPr lang="cs-CZ" sz="2800"/>
          </a:p>
          <a:p>
            <a:pPr>
              <a:lnSpc>
                <a:spcPct val="80000"/>
              </a:lnSpc>
            </a:pPr>
            <a:r>
              <a:rPr lang="cs-CZ" sz="2800"/>
              <a:t>Pro NO je velmi důležité, když se daří umisťovat vlastní informace bezplatně v redakční části médií, což vždy </a:t>
            </a:r>
            <a:r>
              <a:rPr lang="cs-CZ" sz="2800" b="1"/>
              <a:t>působí důvěryhodněji</a:t>
            </a:r>
            <a:r>
              <a:rPr lang="cs-CZ" sz="2800"/>
              <a:t> než jakákoliv placená publicita (včetně placených PR článků), která může být vnímána jako příliš stylizovaná a vyzvedávající jenom kladné vlastnosti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602128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Krizová komunikace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51847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000"/>
              <a:t>Pro NO</a:t>
            </a:r>
            <a:r>
              <a:rPr lang="cs-CZ" sz="2000" i="1"/>
              <a:t>, </a:t>
            </a:r>
            <a:r>
              <a:rPr lang="cs-CZ" sz="2000"/>
              <a:t>jimž je jedním z hlavních cílů </a:t>
            </a:r>
            <a:r>
              <a:rPr lang="cs-CZ" sz="2000" b="1"/>
              <a:t>dosažení důvěry veřejnosti</a:t>
            </a:r>
            <a:r>
              <a:rPr lang="cs-CZ" sz="2000"/>
              <a:t> jako hlavního "daňového sponzora", může konfliktní či krizová situace znamenat </a:t>
            </a:r>
            <a:r>
              <a:rPr lang="cs-CZ" sz="2000" i="1"/>
              <a:t>ztrátu </a:t>
            </a:r>
            <a:r>
              <a:rPr lang="cs-CZ" sz="2000"/>
              <a:t>důvěry jak veřejnosti, tak i donátorů a veřejné správy</a:t>
            </a:r>
          </a:p>
          <a:p>
            <a:pPr>
              <a:lnSpc>
                <a:spcPct val="80000"/>
              </a:lnSpc>
            </a:pPr>
            <a:r>
              <a:rPr lang="cs-CZ" sz="2000"/>
              <a:t>Případy, kdy se neziskové organizace dostanou do </a:t>
            </a:r>
            <a:r>
              <a:rPr lang="cs-CZ" sz="2000" b="1" i="1"/>
              <a:t>konfliktu se zájmy veřejnosti</a:t>
            </a:r>
            <a:r>
              <a:rPr lang="cs-CZ" sz="2000"/>
              <a:t> nejsou až tak časté, nicméně mohou nastat</a:t>
            </a:r>
          </a:p>
          <a:p>
            <a:pPr>
              <a:lnSpc>
                <a:spcPct val="80000"/>
              </a:lnSpc>
            </a:pPr>
            <a:r>
              <a:rPr lang="cs-CZ" sz="2000"/>
              <a:t>Poměrně vyhrocené jsou případy, kdy představitel určité neziskové organizace je obviněn z trestné činnosti (viz kauza Kulínský a sbor Bambini di Praga, opakované případy pohlavního zneužívání katolickými kněžími a snaha církve je zatajit), jindy mohou být na vině medializované spory uvnitř organizace týkající se samotné činnosti (odchod dirigenta Gerda Albrechta od České filharmonie v polovině 90. let 20. století) nebo například nevyjasněných mzdových požadavků</a:t>
            </a:r>
          </a:p>
          <a:p>
            <a:pPr>
              <a:lnSpc>
                <a:spcPct val="80000"/>
              </a:lnSpc>
            </a:pPr>
            <a:r>
              <a:rPr lang="cs-CZ" sz="2000"/>
              <a:t>Pokud se NO</a:t>
            </a:r>
            <a:r>
              <a:rPr lang="cs-CZ" sz="2000" i="1"/>
              <a:t> </a:t>
            </a:r>
            <a:r>
              <a:rPr lang="cs-CZ" sz="2000"/>
              <a:t>do takové krize dostane, platí pro ni tytéž zásady jako pro komerční firmu. Předně se předpokládá připravenost, která znamená existenci </a:t>
            </a:r>
            <a:r>
              <a:rPr lang="cs-CZ" sz="2000" b="1" i="1"/>
              <a:t>krizového plánu</a:t>
            </a:r>
            <a:r>
              <a:rPr lang="cs-CZ" sz="2000" i="1"/>
              <a:t>, </a:t>
            </a:r>
            <a:r>
              <a:rPr lang="cs-CZ" sz="2000"/>
              <a:t>který bude identifikovat potenciální </a:t>
            </a:r>
            <a:r>
              <a:rPr lang="cs-CZ" sz="2000" i="1"/>
              <a:t>zdroje </a:t>
            </a:r>
            <a:r>
              <a:rPr lang="cs-CZ" sz="2000" b="1" i="1"/>
              <a:t>krizových situací</a:t>
            </a:r>
            <a:r>
              <a:rPr lang="cs-CZ" sz="2000" i="1"/>
              <a:t> </a:t>
            </a:r>
            <a:r>
              <a:rPr lang="cs-CZ" sz="2000"/>
              <a:t>a jim bude přizpůsobovat následující </a:t>
            </a:r>
            <a:r>
              <a:rPr lang="cs-CZ" sz="2000" i="1"/>
              <a:t>reakce.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623731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611</Words>
  <Application>Microsoft Office PowerPoint</Application>
  <PresentationFormat>Předvádění na obrazovce (4:3)</PresentationFormat>
  <Paragraphs>56</Paragraphs>
  <Slides>9</Slides>
  <Notes>0</Notes>
  <HiddenSlides>0</HiddenSlides>
  <MMClips>9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9</vt:i4>
      </vt:variant>
    </vt:vector>
  </HeadingPairs>
  <TitlesOfParts>
    <vt:vector size="11" baseType="lpstr">
      <vt:lpstr>Výchozí návrh</vt:lpstr>
      <vt:lpstr>1_Motiv systému Office</vt:lpstr>
      <vt:lpstr>Sociální marketing kombinovaní studenti 12 Public relations – komunikace s veřejností v neziskovém sektoru</vt:lpstr>
      <vt:lpstr>Prezentace aplikace PowerPoint</vt:lpstr>
      <vt:lpstr>Formy PR v NO a jejich cílové skupiny</vt:lpstr>
      <vt:lpstr>Cíle a obsah PR sdělení</vt:lpstr>
      <vt:lpstr>Cílové skupiny PR </vt:lpstr>
      <vt:lpstr>Základní prostředky PR NO</vt:lpstr>
      <vt:lpstr>Lobbing</vt:lpstr>
      <vt:lpstr>Komunikace s médii</vt:lpstr>
      <vt:lpstr>Krizová komunikace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relations – komunikace s veřejností v neziskovém sektoru</dc:title>
  <dc:creator>nemo</dc:creator>
  <cp:lastModifiedBy>kubarezka@gmail.com</cp:lastModifiedBy>
  <cp:revision>18</cp:revision>
  <dcterms:created xsi:type="dcterms:W3CDTF">2016-05-17T18:32:18Z</dcterms:created>
  <dcterms:modified xsi:type="dcterms:W3CDTF">2020-05-15T07:35:15Z</dcterms:modified>
</cp:coreProperties>
</file>