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</p:sldMasterIdLst>
  <p:sldIdLst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513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6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187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726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726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640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8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8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62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4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09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1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13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33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EB6E-1D41-4AE4-A9F4-C203E5303D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034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F75F-BD2E-4A61-8719-0449FEA89E6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9EE5B-19F3-486F-82AA-9EE6BF2528F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ADF-4754-487E-9B0D-0EF08A0CDC8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08A3-698A-4781-A98F-97CFCEBA7ED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288-B6D7-4001-8C68-018F317FA0E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D9CE-AA1A-4616-8C54-1BA4D4D1242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DE7FC-3B0A-4F69-A084-01E5431159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E3A93-D952-4B42-B6E3-067D130D84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460D-9C0D-4C33-B5B8-1C7454DC5DA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B5DD8-C56E-477B-A0A6-C7F0582E282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14.05.2020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4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2E954-11DB-49D5-9D9D-B8D9FE4A411B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9.xml"/><Relationship Id="rId7" Type="http://schemas.openxmlformats.org/officeDocument/2006/relationships/image" Target="../media/image20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9.png"/><Relationship Id="rId5" Type="http://schemas.openxmlformats.org/officeDocument/2006/relationships/hyperlink" Target="http://email.seznam.cz/redir?hashId=948173232&amp;to=http://www.qualitytours.cz/login-pro-klienty/%20" TargetMode="External"/><Relationship Id="rId4" Type="http://schemas.openxmlformats.org/officeDocument/2006/relationships/hyperlink" Target="http://email.seznam.cz/readMessageScreen?sessionId=&amp;folderId=inbox&amp;messageId=2182&amp;messagePos=1&amp;cursorTo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0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3149012"/>
          </a:xfrm>
        </p:spPr>
        <p:txBody>
          <a:bodyPr>
            <a:normAutofit/>
          </a:bodyPr>
          <a:lstStyle/>
          <a:p>
            <a:r>
              <a:rPr lang="cs-CZ" b="1" dirty="0" smtClean="0"/>
              <a:t>Sociální marketing</a:t>
            </a:r>
            <a:br>
              <a:rPr lang="cs-CZ" b="1" dirty="0" smtClean="0"/>
            </a:br>
            <a:r>
              <a:rPr lang="cs-CZ" b="1" dirty="0" smtClean="0"/>
              <a:t>kombinovaní studenti</a:t>
            </a:r>
            <a:br>
              <a:rPr lang="cs-CZ" b="1" dirty="0" smtClean="0"/>
            </a:br>
            <a:r>
              <a:rPr lang="cs-CZ" b="1" dirty="0" smtClean="0"/>
              <a:t>11</a:t>
            </a:r>
            <a:br>
              <a:rPr lang="cs-CZ" b="1" dirty="0" smtClean="0"/>
            </a:br>
            <a:r>
              <a:rPr lang="cs-CZ" sz="3600" b="1" dirty="0" smtClean="0"/>
              <a:t>Komerční reklama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4759890"/>
            <a:ext cx="6858000" cy="49791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Jana Jeníčková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7191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Public Relations - Vztahy s veřejností</a:t>
            </a:r>
            <a:endParaRPr lang="cs-CZ" altLang="cs-CZ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PR patří rovněž mezi marketingové nástroje</a:t>
            </a:r>
            <a:r>
              <a:rPr lang="cs-CZ" altLang="cs-CZ" smtClean="0"/>
              <a:t> (tedy pomáhá prodat a generalizovat zisk), ale </a:t>
            </a:r>
            <a:r>
              <a:rPr lang="cs-CZ" altLang="cs-CZ" u="sng" smtClean="0"/>
              <a:t>od reklamy se liší především v časové působnosti na veřejnost</a:t>
            </a:r>
            <a:r>
              <a:rPr lang="cs-CZ" altLang="cs-CZ" smtClean="0"/>
              <a:t>. PR aktivity jsou plánovány zpravidla dlouhodobě (měsíce až roky).</a:t>
            </a:r>
          </a:p>
          <a:p>
            <a:pPr eaLnBrk="1" hangingPunct="1"/>
            <a:r>
              <a:rPr lang="cs-CZ" altLang="cs-CZ" b="1" smtClean="0"/>
              <a:t>PR využívá především články v novinách, rozhovory s řediteli firem, se spokojenými zákazníky, reportáže</a:t>
            </a:r>
            <a:r>
              <a:rPr lang="cs-CZ" altLang="cs-CZ" smtClean="0"/>
              <a:t> </a:t>
            </a:r>
            <a:r>
              <a:rPr lang="cs-CZ" altLang="cs-CZ" b="1" smtClean="0"/>
              <a:t>apod</a:t>
            </a:r>
            <a:r>
              <a:rPr lang="cs-CZ" altLang="cs-CZ" smtClean="0"/>
              <a:t>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Média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Interpersonální</a:t>
            </a:r>
            <a:r>
              <a:rPr lang="cs-CZ" altLang="cs-CZ" smtClean="0"/>
              <a:t> – e-mail, chat, telefon</a:t>
            </a:r>
          </a:p>
          <a:p>
            <a:pPr eaLnBrk="1" hangingPunct="1"/>
            <a:r>
              <a:rPr lang="cs-CZ" altLang="cs-CZ" b="1" smtClean="0"/>
              <a:t>Masová</a:t>
            </a:r>
            <a:r>
              <a:rPr lang="cs-CZ" altLang="cs-CZ" smtClean="0"/>
              <a:t> – noviny, časopisy</a:t>
            </a:r>
          </a:p>
          <a:p>
            <a:pPr eaLnBrk="1" hangingPunct="1"/>
            <a:r>
              <a:rPr lang="cs-CZ" altLang="cs-CZ" b="1" smtClean="0"/>
              <a:t>Podle působení na klienta</a:t>
            </a:r>
          </a:p>
          <a:p>
            <a:pPr lvl="1" eaLnBrk="1" hangingPunct="1"/>
            <a:r>
              <a:rPr lang="cs-CZ" altLang="cs-CZ" smtClean="0"/>
              <a:t>Horká (televize, rozhlas, kino)</a:t>
            </a:r>
          </a:p>
          <a:p>
            <a:pPr lvl="1" eaLnBrk="1" hangingPunct="1"/>
            <a:r>
              <a:rPr lang="cs-CZ" altLang="cs-CZ" smtClean="0"/>
              <a:t>Chladná (noviny, billboardy, výkladní skříně)</a:t>
            </a:r>
          </a:p>
          <a:p>
            <a:pPr eaLnBrk="1" hangingPunct="1"/>
            <a:r>
              <a:rPr lang="cs-CZ" altLang="cs-CZ" b="1" smtClean="0"/>
              <a:t>Podle financování</a:t>
            </a:r>
          </a:p>
          <a:p>
            <a:pPr lvl="1" eaLnBrk="1" hangingPunct="1"/>
            <a:r>
              <a:rPr lang="cs-CZ" altLang="cs-CZ" smtClean="0"/>
              <a:t>Komerční</a:t>
            </a:r>
          </a:p>
          <a:p>
            <a:pPr lvl="1" eaLnBrk="1" hangingPunct="1"/>
            <a:r>
              <a:rPr lang="cs-CZ" altLang="cs-CZ" smtClean="0"/>
              <a:t>Veřejná</a:t>
            </a:r>
          </a:p>
          <a:p>
            <a:pPr eaLnBrk="1" hangingPunct="1"/>
            <a:r>
              <a:rPr lang="cs-CZ" altLang="cs-CZ" b="1" smtClean="0"/>
              <a:t>Média internetová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792163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/>
            </a:r>
            <a:br>
              <a:rPr lang="cs-CZ" altLang="cs-CZ" b="1" smtClean="0"/>
            </a:br>
            <a:r>
              <a:rPr lang="cs-CZ" altLang="cs-CZ" sz="3600" b="1" smtClean="0"/>
              <a:t>Podprahová reklama 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685800" y="908050"/>
            <a:ext cx="7772400" cy="5187950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Informace je v lidském mozku uložena, a je zpracována nevědomě, někdy s určitým časovým zpožděním, ale zato důkladněji, než kdyby byla uvědomělá.</a:t>
            </a:r>
          </a:p>
          <a:p>
            <a:pPr eaLnBrk="1" hangingPunct="1"/>
            <a:r>
              <a:rPr lang="cs-CZ" altLang="cs-CZ" sz="2400" smtClean="0"/>
              <a:t>Informace, která se do lidské paměti dostane nevědomě, neprochází filtrem přirozené kritičnosti, není konfrontována s jinými informacemi, a proto je pro příjemce snáze akceptovatelná. </a:t>
            </a:r>
          </a:p>
          <a:p>
            <a:pPr eaLnBrk="1" hangingPunct="1"/>
            <a:r>
              <a:rPr lang="cs-CZ" altLang="cs-CZ" sz="2400" smtClean="0"/>
              <a:t>To, že je akceptována mimo kognitivní úroveň (mimo práh vědomí) ji dává název „podprahová“.</a:t>
            </a:r>
          </a:p>
          <a:p>
            <a:pPr eaLnBrk="1" hangingPunct="1"/>
            <a:r>
              <a:rPr lang="cs-CZ" altLang="cs-CZ" sz="2400" smtClean="0"/>
              <a:t>Právo a pravidla regulující reklamu ve většině vyspělých zemí podprahovou komunikaci vylučují, a to bez ohledu na její skutečnou, či spekulativní účinnost. Je pro to jednoduchý argument: </a:t>
            </a:r>
            <a:r>
              <a:rPr lang="cs-CZ" altLang="cs-CZ" sz="2400" b="1" smtClean="0"/>
              <a:t>příjemce podprahového sdělení neví, že je vystaven reklamnímu působení</a:t>
            </a:r>
            <a:r>
              <a:rPr lang="cs-CZ" altLang="cs-CZ" sz="2400" smtClean="0"/>
              <a:t>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Politická reklama</a:t>
            </a:r>
          </a:p>
        </p:txBody>
      </p:sp>
      <p:sp>
        <p:nvSpPr>
          <p:cNvPr id="17411" name="Zástupný symbol pro obsah 1"/>
          <p:cNvSpPr>
            <a:spLocks noGrp="1"/>
          </p:cNvSpPr>
          <p:nvPr>
            <p:ph idx="1"/>
          </p:nvPr>
        </p:nvSpPr>
        <p:spPr>
          <a:xfrm>
            <a:off x="685800" y="908050"/>
            <a:ext cx="7772400" cy="5187950"/>
          </a:xfrm>
        </p:spPr>
        <p:txBody>
          <a:bodyPr/>
          <a:lstStyle/>
          <a:p>
            <a:pPr eaLnBrk="1" hangingPunct="1"/>
            <a:r>
              <a:rPr lang="cs-CZ" altLang="cs-CZ" sz="2000" b="1" smtClean="0"/>
              <a:t>Asi největší snaha o využití technik podprahové komunikace je v případě</a:t>
            </a:r>
            <a:r>
              <a:rPr lang="cs-CZ" altLang="cs-CZ" sz="2000" smtClean="0"/>
              <a:t> </a:t>
            </a:r>
            <a:r>
              <a:rPr lang="cs-CZ" altLang="cs-CZ" sz="2000" b="1" u="sng" smtClean="0"/>
              <a:t>politické reklamy.</a:t>
            </a:r>
          </a:p>
          <a:p>
            <a:pPr eaLnBrk="1" hangingPunct="1"/>
            <a:r>
              <a:rPr lang="cs-CZ" altLang="cs-CZ" sz="2000" b="1" smtClean="0"/>
              <a:t>Tváře bývají digitálně upraveny - počítačoví grafici tomu říkají „Photoshopová maskérna</a:t>
            </a:r>
            <a:r>
              <a:rPr lang="cs-CZ" altLang="cs-CZ" sz="2000" smtClean="0"/>
              <a:t>“.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95525"/>
            <a:ext cx="363696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6" descr="https://encrypted-tbn0.gstatic.com/images?q=tbn:ANd9GcS0cN7Pwd9Ca8mTTWLBs0l45Dn7c7U63yCCpCZhoTCL5HRYwq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2270125"/>
            <a:ext cx="32115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https://encrypted-tbn2.gstatic.com/images?q=tbn:ANd9GcThxQbvuNFRnQL27sqE-2MJYZ-fBZiHyyCgSdYsnBXDVINZ2Dg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4418013"/>
            <a:ext cx="32766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750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Výkladní skříň</a:t>
            </a:r>
          </a:p>
        </p:txBody>
      </p:sp>
      <p:sp>
        <p:nvSpPr>
          <p:cNvPr id="19459" name="Zástupný symbol pro obsah 1"/>
          <p:cNvSpPr>
            <a:spLocks noGrp="1"/>
          </p:cNvSpPr>
          <p:nvPr>
            <p:ph idx="1"/>
          </p:nvPr>
        </p:nvSpPr>
        <p:spPr>
          <a:xfrm>
            <a:off x="685800" y="981075"/>
            <a:ext cx="7772400" cy="51149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000" smtClean="0"/>
              <a:t>Zajímavým reklamním médiem je </a:t>
            </a:r>
            <a:r>
              <a:rPr lang="cs-CZ" altLang="cs-CZ" sz="2000" b="1" u="sng" smtClean="0"/>
              <a:t>výkladní skříň</a:t>
            </a:r>
            <a:r>
              <a:rPr lang="cs-CZ" altLang="cs-CZ" sz="2000" smtClean="0"/>
              <a:t>. Je to </a:t>
            </a:r>
            <a:r>
              <a:rPr lang="cs-CZ" altLang="cs-CZ" sz="2000" b="1" smtClean="0"/>
              <a:t>médium lokální, chladné</a:t>
            </a:r>
            <a:r>
              <a:rPr lang="cs-CZ" altLang="cs-CZ" sz="2000" smtClean="0"/>
              <a:t> a podle průzkumů má </a:t>
            </a:r>
            <a:r>
              <a:rPr lang="cs-CZ" altLang="cs-CZ" sz="2000" i="1" smtClean="0"/>
              <a:t>na svědomí</a:t>
            </a:r>
            <a:r>
              <a:rPr lang="cs-CZ" altLang="cs-CZ" sz="2000" smtClean="0"/>
              <a:t> především </a:t>
            </a:r>
            <a:r>
              <a:rPr lang="cs-CZ" altLang="cs-CZ" sz="2000" u="sng" smtClean="0"/>
              <a:t>neplánované nákupy</a:t>
            </a:r>
            <a:r>
              <a:rPr lang="cs-CZ" altLang="cs-CZ" sz="2000" smtClean="0"/>
              <a:t>. 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60575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4318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Internetová reklama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836613"/>
            <a:ext cx="7772400" cy="5905500"/>
          </a:xfrm>
        </p:spPr>
        <p:txBody>
          <a:bodyPr/>
          <a:lstStyle/>
          <a:p>
            <a:pPr eaLnBrk="1" hangingPunct="1"/>
            <a:r>
              <a:rPr lang="cs-CZ" altLang="cs-CZ" sz="2200" smtClean="0"/>
              <a:t>Všichni lidé po celém světě, kteří mají možnost připojení na internet, mají zároveň přístup ke všem informacím, které internet obhospodařuje. </a:t>
            </a:r>
            <a:r>
              <a:rPr lang="cs-CZ" altLang="cs-CZ" sz="2200" u="sng" smtClean="0"/>
              <a:t>Svou globálnost nabízí zdarma, jako svou základní službu</a:t>
            </a:r>
            <a:r>
              <a:rPr lang="cs-CZ" altLang="cs-CZ" sz="2200" smtClean="0"/>
              <a:t>. </a:t>
            </a:r>
          </a:p>
          <a:p>
            <a:pPr eaLnBrk="1" hangingPunct="1"/>
            <a:r>
              <a:rPr lang="cs-CZ" altLang="cs-CZ" sz="2200" u="sng" smtClean="0"/>
              <a:t>Odezva na internetu je obvykle okamžitá</a:t>
            </a:r>
            <a:r>
              <a:rPr lang="cs-CZ" altLang="cs-CZ" sz="2200" smtClean="0"/>
              <a:t>: někdo mě osloví a já na to kliknu.</a:t>
            </a:r>
          </a:p>
          <a:p>
            <a:pPr lvl="1" eaLnBrk="1" hangingPunct="1"/>
            <a:r>
              <a:rPr lang="cs-CZ" altLang="cs-CZ" sz="2000" smtClean="0"/>
              <a:t>Banery</a:t>
            </a:r>
          </a:p>
          <a:p>
            <a:pPr lvl="1" eaLnBrk="1" hangingPunct="1"/>
            <a:r>
              <a:rPr lang="cs-CZ" altLang="cs-CZ" sz="2000" smtClean="0"/>
              <a:t>Webové stránky</a:t>
            </a:r>
          </a:p>
          <a:p>
            <a:pPr lvl="1" eaLnBrk="1" hangingPunct="1"/>
            <a:r>
              <a:rPr lang="cs-CZ" altLang="cs-CZ" sz="2000" smtClean="0"/>
              <a:t>Komunitní weby</a:t>
            </a:r>
          </a:p>
          <a:p>
            <a:pPr lvl="1" eaLnBrk="1" hangingPunct="1"/>
            <a:r>
              <a:rPr lang="cs-CZ" altLang="cs-CZ" sz="2000" smtClean="0"/>
              <a:t>On-line tiskové zprávy</a:t>
            </a:r>
          </a:p>
          <a:p>
            <a:pPr lvl="1" eaLnBrk="1" hangingPunct="1"/>
            <a:r>
              <a:rPr lang="cs-CZ" altLang="cs-CZ" sz="2000" smtClean="0"/>
              <a:t>E-maily</a:t>
            </a:r>
          </a:p>
          <a:p>
            <a:pPr lvl="1" eaLnBrk="1" hangingPunct="1"/>
            <a:r>
              <a:rPr lang="cs-CZ" altLang="cs-CZ" sz="2000" smtClean="0"/>
              <a:t>Newslettery</a:t>
            </a:r>
          </a:p>
          <a:p>
            <a:pPr lvl="1" eaLnBrk="1" hangingPunct="1"/>
            <a:r>
              <a:rPr lang="cs-CZ" altLang="cs-CZ" sz="2000" smtClean="0"/>
              <a:t>Virální marketing - samovolné, nekontrolovatelné šíření nějakého reklamního sdělení samotnými uživateli internetu.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237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Internetová reklama</a:t>
            </a:r>
          </a:p>
        </p:txBody>
      </p:sp>
      <p:sp>
        <p:nvSpPr>
          <p:cNvPr id="21507" name="Zástupný symbol pro obsah 1"/>
          <p:cNvSpPr>
            <a:spLocks noGrp="1"/>
          </p:cNvSpPr>
          <p:nvPr>
            <p:ph idx="1"/>
          </p:nvPr>
        </p:nvSpPr>
        <p:spPr>
          <a:xfrm>
            <a:off x="685800" y="836613"/>
            <a:ext cx="7772400" cy="5259387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Jistou nevýhodou je </a:t>
            </a:r>
            <a:r>
              <a:rPr lang="cs-CZ" altLang="cs-CZ" sz="2000" b="1" smtClean="0"/>
              <a:t>nevěrohodnost</a:t>
            </a:r>
            <a:r>
              <a:rPr lang="cs-CZ" altLang="cs-CZ" sz="2000" smtClean="0"/>
              <a:t>. Mnohdy </a:t>
            </a:r>
            <a:r>
              <a:rPr lang="cs-CZ" altLang="cs-CZ" sz="2000" u="sng" smtClean="0"/>
              <a:t>nevíme, kdo je autorem sdělení</a:t>
            </a:r>
            <a:r>
              <a:rPr lang="cs-CZ" altLang="cs-CZ" sz="2000" smtClean="0"/>
              <a:t>, z čeho čerpal atd. </a:t>
            </a:r>
          </a:p>
          <a:p>
            <a:pPr eaLnBrk="1" hangingPunct="1"/>
            <a:r>
              <a:rPr lang="cs-CZ" altLang="cs-CZ" sz="2000" smtClean="0"/>
              <a:t>Na internetu visí reklama nepřetržitě. 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44675"/>
            <a:ext cx="4724400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9967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73088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Obaly</a:t>
            </a:r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06463"/>
            <a:ext cx="7772400" cy="5189537"/>
          </a:xfrm>
        </p:spPr>
        <p:txBody>
          <a:bodyPr/>
          <a:lstStyle/>
          <a:p>
            <a:pPr eaLnBrk="1" hangingPunct="1"/>
            <a:r>
              <a:rPr lang="cs-CZ" altLang="cs-CZ" sz="2000" b="1" smtClean="0"/>
              <a:t>Účinným nástrojem pro reklamní účely</a:t>
            </a:r>
            <a:r>
              <a:rPr lang="cs-CZ" altLang="cs-CZ" sz="2000" smtClean="0"/>
              <a:t> </a:t>
            </a:r>
            <a:r>
              <a:rPr lang="cs-CZ" altLang="cs-CZ" sz="2000" b="1" smtClean="0"/>
              <a:t>je </a:t>
            </a:r>
            <a:r>
              <a:rPr lang="cs-CZ" altLang="cs-CZ" sz="2000" smtClean="0"/>
              <a:t>celé odvětví zvané anglicky </a:t>
            </a:r>
            <a:r>
              <a:rPr lang="cs-CZ" altLang="cs-CZ" sz="2000" i="1" smtClean="0"/>
              <a:t>packing</a:t>
            </a:r>
            <a:r>
              <a:rPr lang="cs-CZ" altLang="cs-CZ" sz="2000" smtClean="0"/>
              <a:t>, čili </a:t>
            </a:r>
            <a:r>
              <a:rPr lang="cs-CZ" altLang="cs-CZ" sz="2000" b="1" u="sng" smtClean="0"/>
              <a:t>obalování</a:t>
            </a:r>
            <a:r>
              <a:rPr lang="cs-CZ" altLang="cs-CZ" sz="2000" smtClean="0"/>
              <a:t>. </a:t>
            </a:r>
          </a:p>
          <a:p>
            <a:pPr eaLnBrk="1" hangingPunct="1"/>
            <a:r>
              <a:rPr lang="cs-CZ" altLang="cs-CZ" sz="2000" smtClean="0"/>
              <a:t>Od chvíle, kdy je na trhu množství stejných výrobků od různých výrobců je naprosto nezbytné je slovně, graficky a vůbec designem odlišit od balení konkurence.</a:t>
            </a:r>
          </a:p>
        </p:txBody>
      </p:sp>
      <p:pic>
        <p:nvPicPr>
          <p:cNvPr id="23556" name="Picture 1029" descr="viacvrstvove-oba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13100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31" descr="obaly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68613"/>
            <a:ext cx="44037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506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237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Direct mail</a:t>
            </a:r>
          </a:p>
        </p:txBody>
      </p:sp>
      <p:sp>
        <p:nvSpPr>
          <p:cNvPr id="26627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0" y="-1600200"/>
            <a:ext cx="63309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Od: </a:t>
            </a:r>
            <a:r>
              <a:rPr lang="cs-CZ" altLang="cs-CZ">
                <a:solidFill>
                  <a:srgbClr val="000000"/>
                </a:solidFill>
                <a:hlinkClick r:id="rId4"/>
              </a:rPr>
              <a:t>Zákaznické centrum</a:t>
            </a:r>
            <a:r>
              <a:rPr lang="cs-CZ" altLang="cs-CZ" i="1">
                <a:solidFill>
                  <a:srgbClr val="000000"/>
                </a:solidFill>
                <a:hlinkClick r:id="rId4"/>
              </a:rPr>
              <a:t> &lt;noreply@vyber.cz&gt;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hlinkClick r:id="rId4"/>
              </a:rPr>
              <a:t>  </a:t>
            </a:r>
            <a:r>
              <a:rPr lang="cs-CZ" altLang="cs-CZ" sz="700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</a:rPr>
              <a:t> 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Předmět: Máme pro vás jedinečnou nabídku, paní Jeníčková!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Datum: </a:t>
            </a:r>
            <a:r>
              <a:rPr lang="cs-CZ" altLang="cs-CZ">
                <a:solidFill>
                  <a:srgbClr val="000000"/>
                </a:solidFill>
              </a:rPr>
              <a:t>12.12. 2011, 11:31 - dnes v 11:31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17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  </a:t>
            </a: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33400" y="692150"/>
            <a:ext cx="8029575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u="sng" dirty="0">
                <a:solidFill>
                  <a:srgbClr val="000000"/>
                </a:solidFill>
              </a:rPr>
              <a:t>Direkt mail</a:t>
            </a:r>
            <a:r>
              <a:rPr lang="cs-CZ" altLang="cs-CZ" sz="1800" dirty="0">
                <a:solidFill>
                  <a:srgbClr val="000000"/>
                </a:solidFill>
              </a:rPr>
              <a:t> neboli </a:t>
            </a:r>
            <a:r>
              <a:rPr lang="cs-CZ" altLang="cs-CZ" sz="1800" b="1" u="sng" dirty="0">
                <a:solidFill>
                  <a:srgbClr val="000000"/>
                </a:solidFill>
              </a:rPr>
              <a:t>přímá propagační pošta.</a:t>
            </a:r>
            <a:r>
              <a:rPr lang="cs-CZ" altLang="cs-CZ" sz="1800" dirty="0">
                <a:solidFill>
                  <a:srgbClr val="000000"/>
                </a:solidFill>
              </a:rPr>
              <a:t> Tento nástroj obvykle obsahuje nabídkový dopis doplněný o stručné informační či propagační materiály (leták, ceník atd.). </a:t>
            </a:r>
            <a:r>
              <a:rPr lang="cs-CZ" altLang="cs-CZ" sz="1800" b="1" dirty="0">
                <a:solidFill>
                  <a:srgbClr val="000000"/>
                </a:solidFill>
              </a:rPr>
              <a:t>Základním specifikem je přesné adresování konkrétní osobě</a:t>
            </a:r>
            <a:r>
              <a:rPr lang="cs-CZ" altLang="cs-CZ" sz="1800" dirty="0">
                <a:solidFill>
                  <a:srgbClr val="000000"/>
                </a:solidFill>
              </a:rPr>
              <a:t>, nejlépe s uvedením pozice nebo stavu, celého jména a titulu. </a:t>
            </a: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solidFill>
                  <a:srgbClr val="000000"/>
                </a:solidFill>
              </a:rPr>
              <a:t>Od: </a:t>
            </a:r>
            <a:r>
              <a:rPr lang="cs-CZ" altLang="cs-CZ" sz="1800" b="1" dirty="0" smtClean="0">
                <a:solidFill>
                  <a:srgbClr val="000000"/>
                </a:solidFill>
              </a:rPr>
              <a:t>Zákaznické centrum </a:t>
            </a:r>
            <a:r>
              <a:rPr lang="cs-CZ" altLang="cs-CZ" sz="1800" i="1" dirty="0" smtClean="0">
                <a:solidFill>
                  <a:srgbClr val="000000"/>
                </a:solidFill>
                <a:hlinkClick r:id="rId4"/>
              </a:rPr>
              <a:t>&lt;noreply@vyber.cz&gt;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hlinkClick r:id="rId4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solidFill>
                  <a:srgbClr val="000000"/>
                </a:solidFill>
              </a:rPr>
              <a:t>Předmět: Máme pro vás jedinečnou nabídku, paní Jeníčková!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Vážená paní Jeníčková,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pro mimořádný zájem přinášíme již potřetí nabídku exkluzivní letecké dovolené za opravdu výhodných podmínek. Mallorca, Kypr a nebo Sicílie? Volba je jen na Vás, paní Jeníčková. Objevte nádherná zákoutí italské Sicílie, nechte se okouzlit krásnými plážemi kolem ostrova Mallorca. Pokud máte rádi starověkou kulturu – pak je pro Vás Kypr to pravé. Více podrobností o jednotlivých destinacích a podmínkách zájezdu získáte na telefonním čísle 800 707 111 nebo 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zde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Tato nabídka má omezenou časovou platnost i počet volných míst, neváhejte proto a rezervujte si své místo do 20. ledna 2016 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zde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(Vaše přihlašovací údaje jsou: </a:t>
            </a:r>
            <a:r>
              <a:rPr lang="cs-CZ" altLang="cs-CZ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Login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rdvklient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, Heslo: zajezd55) nebo telefonicky na bezplatné lince 800 707 111.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 pozdravem</a:t>
            </a:r>
            <a:b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b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Luboš </a:t>
            </a:r>
            <a:r>
              <a:rPr lang="cs-CZ" altLang="cs-CZ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Beniak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Ředitel společnosti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631" name="Picture 4" descr="http://email.seznam.cz/img/vizitka.gif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-1554163"/>
            <a:ext cx="160338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http://1.im.cz/e/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71688"/>
            <a:ext cx="11113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http://1.im.cz/e/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993063"/>
            <a:ext cx="11113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9718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576262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Reklama tam, kde ji ani nečekáme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685800" y="765175"/>
            <a:ext cx="7772400" cy="57594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Bez </a:t>
            </a:r>
            <a:r>
              <a:rPr lang="cs-CZ" altLang="cs-CZ" sz="2000" b="1" u="sng" smtClean="0"/>
              <a:t>sponzoringu</a:t>
            </a:r>
            <a:r>
              <a:rPr lang="cs-CZ" altLang="cs-CZ" sz="2000" smtClean="0"/>
              <a:t> se dnes neobejde skoro žádné představení, výstava ani utkání. Sponzorující firmy to samozřejmě nedělají z čistého altruismu. </a:t>
            </a:r>
            <a:r>
              <a:rPr lang="cs-CZ" altLang="cs-CZ" sz="2000" u="sng" smtClean="0"/>
              <a:t>Jejich pomoc se vrací v podobě snížení daní a zvýšení zisku, nebo alespoň ve zviditelnění a vylepšení image na veřejnosti</a:t>
            </a:r>
            <a:r>
              <a:rPr lang="cs-CZ" altLang="cs-CZ" sz="2000" smtClean="0"/>
              <a:t>. </a:t>
            </a:r>
          </a:p>
          <a:p>
            <a:pPr eaLnBrk="1" hangingPunct="1"/>
            <a:r>
              <a:rPr lang="cs-CZ" altLang="cs-CZ" sz="2000" smtClean="0"/>
              <a:t>Se sponzoringem úzce souvisí i </a:t>
            </a:r>
            <a:r>
              <a:rPr lang="cs-CZ" altLang="cs-CZ" sz="2000" b="1" u="sng" smtClean="0"/>
              <a:t>partnerství</a:t>
            </a:r>
            <a:r>
              <a:rPr lang="cs-CZ" altLang="cs-CZ" sz="2000" smtClean="0"/>
              <a:t>. </a:t>
            </a:r>
            <a:r>
              <a:rPr lang="cs-CZ" altLang="cs-CZ" sz="2000" i="1" smtClean="0"/>
              <a:t>Například u festivalu Pražské jaro jsou partnery hlavní město Praha a Ministerstvo Kultury ČR, akci zaštiťuje prezident ČR. Česká spořitelna je generální partner, RWE je oficiální partner, ČT je hlavní mediální partner…</a:t>
            </a:r>
            <a:r>
              <a:rPr lang="cs-CZ" altLang="cs-CZ" sz="2000" smtClean="0"/>
              <a:t> </a:t>
            </a:r>
          </a:p>
          <a:p>
            <a:pPr eaLnBrk="1" hangingPunct="1"/>
            <a:r>
              <a:rPr lang="cs-CZ" altLang="cs-CZ" sz="2000" b="1" u="sng" smtClean="0"/>
              <a:t>Product placement</a:t>
            </a:r>
            <a:r>
              <a:rPr lang="cs-CZ" altLang="cs-CZ" sz="2000" b="1" smtClean="0"/>
              <a:t>. </a:t>
            </a:r>
            <a:r>
              <a:rPr lang="cs-CZ" altLang="cs-CZ" sz="2000" smtClean="0"/>
              <a:t>Jde o umísťování konkrétních produktů, nebo alespoň loga do televizních, filmových nebo jiných audiovizuálních pořadů. </a:t>
            </a:r>
          </a:p>
          <a:p>
            <a:pPr eaLnBrk="1" hangingPunct="1"/>
            <a:r>
              <a:rPr lang="cs-CZ" altLang="cs-CZ" sz="2000" b="1" u="sng" smtClean="0"/>
              <a:t>Lobbing</a:t>
            </a:r>
            <a:r>
              <a:rPr lang="cs-CZ" altLang="cs-CZ" sz="2000" smtClean="0"/>
              <a:t>, který patří mezi velmi účinné nástroje po celém světě. V našich zeměpisných šířkách má však pověst značně pošramocenou korupcí a různými mafiánskými praktikami.</a:t>
            </a:r>
          </a:p>
          <a:p>
            <a:pPr eaLnBrk="1" hangingPunct="1"/>
            <a:r>
              <a:rPr lang="cs-CZ" altLang="cs-CZ" sz="2000" smtClean="0"/>
              <a:t>Také sem dále patří </a:t>
            </a:r>
            <a:r>
              <a:rPr lang="cs-CZ" altLang="cs-CZ" sz="2000" u="sng" smtClean="0"/>
              <a:t>řada </a:t>
            </a:r>
            <a:r>
              <a:rPr lang="cs-CZ" altLang="cs-CZ" sz="2000" b="1" u="sng" smtClean="0"/>
              <a:t>kampaní veřejně prospěšných, jejichž zadavatelem je stát, resp. vláda a ministerstva</a:t>
            </a:r>
            <a:r>
              <a:rPr lang="cs-CZ" altLang="cs-CZ" sz="2000" smtClean="0"/>
              <a:t>. Např. reklamní kampaně v souvislosti našeho vstupu do Shengenu. </a:t>
            </a:r>
          </a:p>
          <a:p>
            <a:pPr eaLnBrk="1" hangingPunct="1"/>
            <a:endParaRPr lang="cs-CZ" altLang="cs-CZ" sz="2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504825"/>
          </a:xfrm>
        </p:spPr>
        <p:txBody>
          <a:bodyPr/>
          <a:lstStyle/>
          <a:p>
            <a:pPr eaLnBrk="1" hangingPunct="1"/>
            <a:r>
              <a:rPr lang="en-US" altLang="cs-CZ" sz="2400" b="1" smtClean="0"/>
              <a:t>Alfons Mucha a </a:t>
            </a:r>
            <a:r>
              <a:rPr lang="cs-CZ" altLang="cs-CZ" sz="2400" b="1" smtClean="0"/>
              <a:t>Henri de Toulouse-Lautrec</a:t>
            </a:r>
            <a:r>
              <a:rPr lang="en-US" altLang="cs-CZ" sz="2400" b="1" smtClean="0"/>
              <a:t> </a:t>
            </a:r>
            <a:r>
              <a:rPr lang="cs-CZ" altLang="cs-CZ" sz="2400" b="1" smtClean="0"/>
              <a:t>-</a:t>
            </a:r>
            <a:r>
              <a:rPr lang="en-US" altLang="cs-CZ" sz="2400" b="1" smtClean="0"/>
              <a:t> plak</a:t>
            </a:r>
            <a:r>
              <a:rPr lang="cs-CZ" altLang="cs-CZ" sz="2400" b="1" smtClean="0"/>
              <a:t>áty</a:t>
            </a:r>
            <a:r>
              <a:rPr lang="cs-CZ" altLang="cs-CZ" sz="2400" smtClean="0"/>
              <a:t> </a:t>
            </a:r>
          </a:p>
        </p:txBody>
      </p:sp>
      <p:sp>
        <p:nvSpPr>
          <p:cNvPr id="3075" name="Zástupný symbol pro obsah 1"/>
          <p:cNvSpPr>
            <a:spLocks noGrp="1"/>
          </p:cNvSpPr>
          <p:nvPr>
            <p:ph idx="1"/>
          </p:nvPr>
        </p:nvSpPr>
        <p:spPr>
          <a:xfrm>
            <a:off x="685800" y="692150"/>
            <a:ext cx="7772400" cy="54038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000" b="1" smtClean="0"/>
              <a:t>Henri de Toulouse-Lautrec</a:t>
            </a:r>
            <a:r>
              <a:rPr lang="cs-CZ" altLang="cs-CZ" sz="2000" smtClean="0"/>
              <a:t>, tvořil na konci 19. století v Paříži. Mezi českými velikány nemůžeme opomenout </a:t>
            </a:r>
            <a:r>
              <a:rPr lang="cs-CZ" altLang="cs-CZ" sz="2000" b="1" smtClean="0"/>
              <a:t>Alfonse Muchu</a:t>
            </a:r>
            <a:r>
              <a:rPr lang="cs-CZ" altLang="cs-CZ" sz="2000" smtClean="0"/>
              <a:t>, který se stal známým zejména kvůli reklamní tvorbě.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438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9622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Merchandishing</a:t>
            </a:r>
          </a:p>
        </p:txBody>
      </p:sp>
      <p:sp>
        <p:nvSpPr>
          <p:cNvPr id="28675" name="Zástupný symbol pro obsah 1"/>
          <p:cNvSpPr>
            <a:spLocks noGrp="1"/>
          </p:cNvSpPr>
          <p:nvPr>
            <p:ph idx="1"/>
          </p:nvPr>
        </p:nvSpPr>
        <p:spPr>
          <a:xfrm>
            <a:off x="685800" y="981075"/>
            <a:ext cx="7772400" cy="51149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000" b="1" smtClean="0"/>
              <a:t>Merchandishing je umisťování zboží do regálů</a:t>
            </a:r>
            <a:r>
              <a:rPr lang="cs-CZ" altLang="cs-CZ" sz="2000" smtClean="0"/>
              <a:t>, ale pochopitelně podle jistých reklamních pravidel. </a:t>
            </a:r>
            <a:r>
              <a:rPr lang="cs-CZ" altLang="cs-CZ" sz="2000" u="sng" smtClean="0"/>
              <a:t>Jde o zcela zásadní, ale přitom neviditelný nátlak na zákazníka přímo v místě nákupu</a:t>
            </a:r>
            <a:r>
              <a:rPr lang="cs-CZ" altLang="cs-CZ" sz="2000" smtClean="0"/>
              <a:t>. 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1107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08963" cy="1143000"/>
          </a:xfrm>
        </p:spPr>
        <p:txBody>
          <a:bodyPr/>
          <a:lstStyle/>
          <a:p>
            <a:pPr eaLnBrk="1" hangingPunct="1"/>
            <a:r>
              <a:rPr lang="cs-CZ" altLang="cs-CZ" sz="4000" b="1" smtClean="0"/>
              <a:t>Reklamní agentury ve světě a u nás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58888"/>
            <a:ext cx="7772400" cy="52657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AAAA </a:t>
            </a:r>
            <a:r>
              <a:rPr lang="cs-CZ" altLang="cs-CZ" sz="2000" smtClean="0"/>
              <a:t>– </a:t>
            </a:r>
            <a:r>
              <a:rPr lang="cs-CZ" altLang="cs-CZ" sz="2000" b="1" smtClean="0"/>
              <a:t>Americká asociace reklamních agentur</a:t>
            </a:r>
            <a:r>
              <a:rPr lang="cs-CZ" altLang="cs-CZ" sz="2000" smtClean="0"/>
              <a:t>, která od roku 1917 sleduje činnost reklamních agentur v USA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EACA</a:t>
            </a:r>
            <a:r>
              <a:rPr lang="cs-CZ" altLang="cs-CZ" sz="2000" smtClean="0"/>
              <a:t> – </a:t>
            </a:r>
            <a:r>
              <a:rPr lang="cs-CZ" altLang="cs-CZ" sz="2000" b="1" smtClean="0"/>
              <a:t>Evropská asociace komunikačních agentur</a:t>
            </a:r>
            <a:r>
              <a:rPr lang="cs-CZ" altLang="cs-CZ" sz="2000" smtClean="0"/>
              <a:t>, která sídlí v Bruselu a zprostředkovává kontakt mezi evropskými agenturami, zadavateli a médii.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AKA</a:t>
            </a:r>
            <a:r>
              <a:rPr lang="cs-CZ" altLang="cs-CZ" sz="2000" smtClean="0"/>
              <a:t> – </a:t>
            </a:r>
            <a:r>
              <a:rPr lang="cs-CZ" altLang="cs-CZ" sz="2000" b="1" smtClean="0"/>
              <a:t>Asociace komunikačních agentur</a:t>
            </a:r>
            <a:r>
              <a:rPr lang="cs-CZ" altLang="cs-CZ" sz="2000" smtClean="0"/>
              <a:t> – sdružuje přední, zejména velké a střední agentury. původně se jmenovala Asociace reklamních agentur – rozšířila svoje působení o agentury specializované na média a na marketing, takže proto i změna názvu. J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AČRA – Asociace českých reklamních agentur a marketingové komunikace</a:t>
            </a:r>
            <a:r>
              <a:rPr lang="cs-CZ" altLang="cs-CZ" sz="2000" smtClean="0"/>
              <a:t>, je členem Rady pro reklamu, Arbitrážní komise RPR a Hospodářské komory republiky. Má cca 50 členů.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APRA – Asociace Public Relations agentur</a:t>
            </a:r>
            <a:r>
              <a:rPr lang="cs-CZ" altLang="cs-CZ" sz="2000" smtClean="0"/>
              <a:t> – dobrovolné sdružení PR agentur na území ČR, Sdružuje cca 22 členských agentur.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Rada pro reklamu</a:t>
            </a:r>
            <a:r>
              <a:rPr lang="cs-CZ" altLang="cs-CZ" sz="2000" smtClean="0"/>
              <a:t>. U té lze nalézt dovolání v momentě, činí-li reklama nějaké příkoří</a:t>
            </a:r>
            <a:r>
              <a:rPr lang="cs-CZ" altLang="cs-CZ" sz="2000" b="1" smtClean="0"/>
              <a:t>.</a:t>
            </a:r>
            <a:r>
              <a:rPr lang="cs-CZ" altLang="cs-CZ" sz="2000" smtClean="0"/>
              <a:t> Je to nestátní, nezisková organizace a její činnost je financována reklamním průmyslem formou ročních členských příspěvků všech členů.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6477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Kodex reklamy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81075"/>
            <a:ext cx="7772400" cy="51149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dirty="0" smtClean="0"/>
              <a:t>Etická pravidla, podle nichž by se reklama a související marketingové postupy v naší zemi měly řídit, jsou shrnuty v kodexech profesních organizací. </a:t>
            </a:r>
            <a:endParaRPr lang="cs-CZ" altLang="cs-CZ" b="1" dirty="0" smtClean="0"/>
          </a:p>
          <a:p>
            <a:pPr lvl="1" eaLnBrk="1" hangingPunct="1">
              <a:defRPr/>
            </a:pPr>
            <a:r>
              <a:rPr lang="cs-CZ" altLang="cs-CZ" b="1" dirty="0" smtClean="0"/>
              <a:t>Základní požadavky na reklamu</a:t>
            </a:r>
            <a:r>
              <a:rPr lang="cs-CZ" altLang="cs-CZ" dirty="0" smtClean="0"/>
              <a:t> 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Čestnost reklamy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Pravdivost reklamy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Společenská odpovědnost reklamy</a:t>
            </a: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237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Barnum </a:t>
            </a:r>
            <a:r>
              <a:rPr lang="en-US" altLang="cs-CZ" b="1" smtClean="0"/>
              <a:t>&amp; Bailey</a:t>
            </a:r>
            <a:endParaRPr lang="cs-CZ" altLang="cs-CZ" b="1" smtClean="0"/>
          </a:p>
        </p:txBody>
      </p:sp>
      <p:sp>
        <p:nvSpPr>
          <p:cNvPr id="4099" name="Zástupný symbol pro obsah 1"/>
          <p:cNvSpPr>
            <a:spLocks noGrp="1"/>
          </p:cNvSpPr>
          <p:nvPr>
            <p:ph idx="1"/>
          </p:nvPr>
        </p:nvSpPr>
        <p:spPr>
          <a:xfrm>
            <a:off x="685800" y="765175"/>
            <a:ext cx="7772400" cy="53308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000" b="1" smtClean="0"/>
              <a:t>Barnumská reklama</a:t>
            </a:r>
            <a:r>
              <a:rPr lang="cs-CZ" altLang="cs-CZ" sz="2000" smtClean="0"/>
              <a:t>. Jejím základem je zveličování, šíření šokujících informací apod. Životní filozofií Phineas Tylor Barnuma bylo, že není nic špatného na zveličování a přehánění věcí, pokud jsou lidé spokojeni s tím, co dostali za své peníze.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28384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971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4318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Inzertní sdělení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08050"/>
            <a:ext cx="7772400" cy="5187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smtClean="0"/>
              <a:t>Podstatou reklamního působení je </a:t>
            </a:r>
            <a:r>
              <a:rPr lang="cs-CZ" altLang="cs-CZ" sz="2000" b="1" smtClean="0"/>
              <a:t>komunikace reklamního sdělení</a:t>
            </a:r>
            <a:r>
              <a:rPr lang="cs-CZ" altLang="cs-CZ" sz="2000" smtClean="0"/>
              <a:t>.</a:t>
            </a:r>
          </a:p>
          <a:p>
            <a:pPr eaLnBrk="1" hangingPunct="1">
              <a:buFontTx/>
              <a:buNone/>
            </a:pPr>
            <a:r>
              <a:rPr lang="cs-CZ" altLang="cs-CZ" sz="2000" smtClean="0"/>
              <a:t>Tím se myslí podání informace o zboží, o jeho ceně, o místě nákupu atd. 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>
              <a:buFontTx/>
              <a:buNone/>
            </a:pPr>
            <a:r>
              <a:rPr lang="cs-CZ" altLang="cs-CZ" sz="2800" smtClean="0"/>
              <a:t>VEŠKERÉ ZEMNÍ PRÁCE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Kopání výkopu, septiků, staveb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KRTEK FRANTIŠEK	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Štíprov 19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373 33 Nové Hrady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Tel/Fax: 775 567 124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www……, e-mail:…….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576262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Inzerát</a:t>
            </a:r>
          </a:p>
        </p:txBody>
      </p:sp>
      <p:sp>
        <p:nvSpPr>
          <p:cNvPr id="9219" name="Zástupný symbol pro obsah 1"/>
          <p:cNvSpPr>
            <a:spLocks noGrp="1"/>
          </p:cNvSpPr>
          <p:nvPr>
            <p:ph idx="1"/>
          </p:nvPr>
        </p:nvSpPr>
        <p:spPr>
          <a:xfrm>
            <a:off x="685800" y="692150"/>
            <a:ext cx="7772400" cy="54038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Inzerát může být postaven více na vizuálu, který doplňuje pouze slogan a sem tam nějaký kontakt na prodejce, nebo naopak hodně upovídaný, se spoustou textu. </a:t>
            </a:r>
          </a:p>
          <a:p>
            <a:pPr eaLnBrk="1" hangingPunct="1"/>
            <a:r>
              <a:rPr lang="cs-CZ" altLang="cs-CZ" sz="2000" smtClean="0"/>
              <a:t>Praktické zkušenosti i složité výzkumy potvrzují, že větší inzerát upoutá více pozornosti. Ale zároveň z výzkumů vyplývá, že účinnost neroste úměrně se zvyšováním velikosti inzerátu. </a:t>
            </a:r>
          </a:p>
        </p:txBody>
      </p:sp>
      <p:pic>
        <p:nvPicPr>
          <p:cNvPr id="922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00338"/>
            <a:ext cx="47625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8052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Leták</a:t>
            </a:r>
          </a:p>
        </p:txBody>
      </p:sp>
      <p:sp>
        <p:nvSpPr>
          <p:cNvPr id="102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1437"/>
            <a:ext cx="7812360" cy="476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Prospekt a Katalog</a:t>
            </a:r>
            <a:endParaRPr lang="cs-CZ" altLang="cs-CZ" b="1" dirty="0" smtClean="0"/>
          </a:p>
        </p:txBody>
      </p:sp>
      <p:sp>
        <p:nvSpPr>
          <p:cNvPr id="11267" name="Zástupný symbol pro obsah 1"/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/>
            <a:r>
              <a:rPr lang="cs-CZ" altLang="cs-CZ" sz="2000" dirty="0" smtClean="0"/>
              <a:t>Prospekt je obsažnější a dává se jen těm, kteří projevili zájem. </a:t>
            </a:r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Katalog zobrazuje podrobnou nabídku.</a:t>
            </a:r>
            <a:endParaRPr lang="cs-CZ" altLang="cs-CZ" sz="2000" dirty="0" smtClean="0"/>
          </a:p>
        </p:txBody>
      </p:sp>
      <p:sp>
        <p:nvSpPr>
          <p:cNvPr id="2" name="AutoShape 2" descr="Katalogy | SIKO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Katalog a letáky ke stažení » Pohodová dovolená pro seniory 55+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421063" cy="41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0" y="2708920"/>
            <a:ext cx="511999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6477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Reklamní slogany</a:t>
            </a:r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685800" y="981075"/>
            <a:ext cx="81343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u="sng" dirty="0">
                <a:solidFill>
                  <a:srgbClr val="000000"/>
                </a:solidFill>
              </a:rPr>
              <a:t>Slogan</a:t>
            </a:r>
            <a:r>
              <a:rPr lang="cs-CZ" sz="2000" dirty="0">
                <a:solidFill>
                  <a:srgbClr val="000000"/>
                </a:solidFill>
              </a:rPr>
              <a:t> - </a:t>
            </a:r>
            <a:r>
              <a:rPr lang="cs-CZ" sz="2000" u="sng" dirty="0">
                <a:solidFill>
                  <a:srgbClr val="000000"/>
                </a:solidFill>
              </a:rPr>
              <a:t>krátký text, který zpravidla shrnuje hlavní přednosti věci a doplňuje vizuální složku reklamy</a:t>
            </a:r>
            <a:r>
              <a:rPr lang="cs-CZ" sz="2000" dirty="0">
                <a:solidFill>
                  <a:srgbClr val="000000"/>
                </a:solidFill>
              </a:rPr>
              <a:t>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</a:rPr>
              <a:t>A kromě toho také působí na emoce příjemce ve smyslu humoru, strachu, naplnění přání, pocitu uspokojení apod.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000000"/>
                </a:solidFill>
              </a:rPr>
              <a:t>Objevuje se v podobě jak písemné, tak mluvené</a:t>
            </a:r>
            <a:r>
              <a:rPr lang="cs-CZ" sz="2000" dirty="0">
                <a:solidFill>
                  <a:srgbClr val="000000"/>
                </a:solidFill>
              </a:rPr>
              <a:t>. Jde o šíření povědomí o firmě a slouží k snazšímu zapamatování názvu a loga společnosti.</a:t>
            </a:r>
            <a:endParaRPr lang="cs-CZ" altLang="cs-CZ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Billa 			Billa dnes to nejlepší pro mě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Blesk			Kdo nečte blesk, ví kulový!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Česká pojišťovna	Chráníme vaše sny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Delissa</a:t>
            </a: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			Ta ti zvedne náladu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Dobrá voda		Příroda regeneruje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Eurotel			Více ze života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Fernet </a:t>
            </a:r>
            <a:r>
              <a:rPr lang="cs-CZ" altLang="cs-CZ" sz="2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Stock</a:t>
            </a: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		I muži mají své dny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KFC			Proklatě dobré kuře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Mattoni</a:t>
            </a:r>
            <a:r>
              <a:rPr lang="cs-CZ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			Kde to žije, tam je </a:t>
            </a:r>
            <a:r>
              <a:rPr lang="cs-CZ" altLang="cs-CZ" sz="2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Mattoni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Barvy v reklamě – psychologie barev</a:t>
            </a:r>
            <a:endParaRPr lang="cs-CZ" altLang="cs-CZ" sz="3200" b="1" dirty="0" smtClean="0"/>
          </a:p>
        </p:txBody>
      </p:sp>
      <p:sp>
        <p:nvSpPr>
          <p:cNvPr id="13315" name="Zástupný symbol pro obsah 1"/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/>
            <a:r>
              <a:rPr lang="cs-CZ" altLang="cs-CZ" sz="2000" dirty="0" smtClean="0"/>
              <a:t>. </a:t>
            </a:r>
            <a:endParaRPr lang="cs-CZ" altLang="cs-CZ" sz="2000" dirty="0" smtClean="0"/>
          </a:p>
        </p:txBody>
      </p:sp>
      <p:pic>
        <p:nvPicPr>
          <p:cNvPr id="2050" name="Picture 2" descr="Psychologie barev - jak správně vybrat barvu loga, tlačítka neb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5245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741</Words>
  <Application>Microsoft Office PowerPoint</Application>
  <PresentationFormat>Předvádění na obrazovce (4:3)</PresentationFormat>
  <Paragraphs>113</Paragraphs>
  <Slides>22</Slides>
  <Notes>0</Notes>
  <HiddenSlides>0</HiddenSlides>
  <MMClips>22</MMClips>
  <ScaleCrop>false</ScaleCrop>
  <HeadingPairs>
    <vt:vector size="4" baseType="variant">
      <vt:variant>
        <vt:lpstr>Motiv</vt:lpstr>
      </vt:variant>
      <vt:variant>
        <vt:i4>22</vt:i4>
      </vt:variant>
      <vt:variant>
        <vt:lpstr>Nadpisy snímků</vt:lpstr>
      </vt:variant>
      <vt:variant>
        <vt:i4>22</vt:i4>
      </vt:variant>
    </vt:vector>
  </HeadingPairs>
  <TitlesOfParts>
    <vt:vector size="44" baseType="lpstr">
      <vt:lpstr>1_Motiv systému Office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Sociální marketing kombinovaní studenti 11 Komerční reklama</vt:lpstr>
      <vt:lpstr>Alfons Mucha a Henri de Toulouse-Lautrec - plakáty </vt:lpstr>
      <vt:lpstr>Barnum &amp; Bailey</vt:lpstr>
      <vt:lpstr>Inzertní sdělení</vt:lpstr>
      <vt:lpstr>Inzerát</vt:lpstr>
      <vt:lpstr>Leták</vt:lpstr>
      <vt:lpstr>Prospekt a Katalog</vt:lpstr>
      <vt:lpstr>Reklamní slogany</vt:lpstr>
      <vt:lpstr>Barvy v reklamě – psychologie barev</vt:lpstr>
      <vt:lpstr>Public Relations - Vztahy s veřejností</vt:lpstr>
      <vt:lpstr>Média</vt:lpstr>
      <vt:lpstr> Podprahová reklama  </vt:lpstr>
      <vt:lpstr>Politická reklama</vt:lpstr>
      <vt:lpstr>Výkladní skříň</vt:lpstr>
      <vt:lpstr>Internetová reklama</vt:lpstr>
      <vt:lpstr>Internetová reklama</vt:lpstr>
      <vt:lpstr>Obaly</vt:lpstr>
      <vt:lpstr>Direct mail</vt:lpstr>
      <vt:lpstr>Reklama tam, kde ji ani nečekáme</vt:lpstr>
      <vt:lpstr>Merchandishing</vt:lpstr>
      <vt:lpstr>Reklamní agentury ve světě a u nás</vt:lpstr>
      <vt:lpstr>Kodex reklamy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marketing kombinovaní studenti 11</dc:title>
  <dc:creator>kubarezka@gmail.com</dc:creator>
  <cp:lastModifiedBy>kubarezka@gmail.com</cp:lastModifiedBy>
  <cp:revision>13</cp:revision>
  <dcterms:created xsi:type="dcterms:W3CDTF">2020-05-08T11:29:47Z</dcterms:created>
  <dcterms:modified xsi:type="dcterms:W3CDTF">2020-05-14T17:07:23Z</dcterms:modified>
</cp:coreProperties>
</file>