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sldIdLst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5" r:id="rId18"/>
    <p:sldId id="266" r:id="rId19"/>
    <p:sldId id="26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513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7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22400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726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726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4742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82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55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7631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51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82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54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59422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51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51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88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80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53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6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6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1720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9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9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52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0470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8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8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51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7117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7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13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9677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85285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B81E6-5EA0-42FB-95C8-D83F36CD3E07}" type="datetimeFigureOut">
              <a:rPr lang="cs-CZ" smtClean="0"/>
              <a:t>10.05.2020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4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4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B750F-F2E7-485C-A2DC-76695BAF7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552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4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4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4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43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43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42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42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4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41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DCD6-8056-40BD-B379-D6FCDEB638E8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10.05.2020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8A87-2C93-4558-B369-70DAFD9D29A0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/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1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3149012"/>
          </a:xfrm>
        </p:spPr>
        <p:txBody>
          <a:bodyPr>
            <a:normAutofit/>
          </a:bodyPr>
          <a:lstStyle/>
          <a:p>
            <a:r>
              <a:rPr lang="cs-CZ" b="1" dirty="0" smtClean="0"/>
              <a:t>Sociální marketing</a:t>
            </a:r>
            <a:br>
              <a:rPr lang="cs-CZ" b="1" dirty="0" smtClean="0"/>
            </a:br>
            <a:r>
              <a:rPr lang="cs-CZ" b="1" dirty="0" smtClean="0"/>
              <a:t>kombinovaní studenti</a:t>
            </a:r>
            <a:br>
              <a:rPr lang="cs-CZ" b="1" dirty="0" smtClean="0"/>
            </a:br>
            <a:r>
              <a:rPr lang="cs-CZ" b="1" dirty="0" smtClean="0"/>
              <a:t>10</a:t>
            </a:r>
            <a:br>
              <a:rPr lang="cs-CZ" b="1" dirty="0" smtClean="0"/>
            </a:br>
            <a:r>
              <a:rPr lang="cs-CZ" sz="3600" b="1" dirty="0" smtClean="0"/>
              <a:t>Vyrovnání se s konkurencí</a:t>
            </a:r>
            <a:endParaRPr lang="cs-CZ" sz="36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4759890"/>
            <a:ext cx="6858000" cy="49791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Jana Jeníčková</a:t>
            </a:r>
            <a:endParaRPr lang="cs-CZ" dirty="0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1560" y="59492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609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VOLBA KONKRÉTNÍ STRATEGIE ÚTOKU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11227"/>
            <a:ext cx="7886700" cy="5165743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/>
              <a:t>Cenový diskont</a:t>
            </a:r>
            <a:r>
              <a:rPr lang="cs-CZ" dirty="0"/>
              <a:t>. Vyzyvatel může nabídnout srovnatelný výrobek za nižší cenu. </a:t>
            </a:r>
            <a:endParaRPr lang="cs-CZ" dirty="0" smtClean="0"/>
          </a:p>
          <a:p>
            <a:r>
              <a:rPr lang="cs-CZ" b="1" dirty="0"/>
              <a:t>Levnější zboží.</a:t>
            </a:r>
            <a:r>
              <a:rPr lang="cs-CZ" dirty="0"/>
              <a:t> Vyzyvatel může nabídnout výrobek průměrné nebo nižší kvality za mnohem nižší cenu. </a:t>
            </a:r>
            <a:endParaRPr lang="cs-CZ" dirty="0" smtClean="0"/>
          </a:p>
          <a:p>
            <a:r>
              <a:rPr lang="cs-CZ" b="1" dirty="0"/>
              <a:t>Kvalitní zboží za nižší ceny</a:t>
            </a:r>
            <a:r>
              <a:rPr lang="cs-CZ" dirty="0"/>
              <a:t>. </a:t>
            </a:r>
            <a:r>
              <a:rPr lang="cs-CZ" dirty="0" smtClean="0"/>
              <a:t>Spojují </a:t>
            </a:r>
            <a:r>
              <a:rPr lang="cs-CZ" dirty="0"/>
              <a:t>nízké ceny s vysokou </a:t>
            </a:r>
            <a:r>
              <a:rPr lang="cs-CZ" dirty="0" smtClean="0"/>
              <a:t>kvalitou.</a:t>
            </a:r>
          </a:p>
          <a:p>
            <a:pPr lvl="0"/>
            <a:r>
              <a:rPr lang="cs-CZ" b="1" dirty="0"/>
              <a:t>Prestižní zboží</a:t>
            </a:r>
            <a:r>
              <a:rPr lang="cs-CZ" dirty="0"/>
              <a:t>. </a:t>
            </a:r>
            <a:r>
              <a:rPr lang="cs-CZ" dirty="0" smtClean="0"/>
              <a:t>Výrobek </a:t>
            </a:r>
            <a:r>
              <a:rPr lang="cs-CZ" dirty="0"/>
              <a:t>vyšší kvality a </a:t>
            </a:r>
            <a:r>
              <a:rPr lang="cs-CZ" dirty="0" smtClean="0"/>
              <a:t>účtování </a:t>
            </a:r>
            <a:r>
              <a:rPr lang="cs-CZ" dirty="0"/>
              <a:t>vyšší </a:t>
            </a:r>
            <a:r>
              <a:rPr lang="cs-CZ" dirty="0" smtClean="0"/>
              <a:t>ceny </a:t>
            </a:r>
            <a:r>
              <a:rPr lang="cs-CZ" dirty="0"/>
              <a:t>než lídr. </a:t>
            </a:r>
            <a:endParaRPr lang="cs-CZ" dirty="0" smtClean="0"/>
          </a:p>
          <a:p>
            <a:pPr lvl="0"/>
            <a:r>
              <a:rPr lang="cs-CZ" b="1" dirty="0"/>
              <a:t>Rozšíření </a:t>
            </a:r>
            <a:r>
              <a:rPr lang="cs-CZ" b="1" dirty="0" smtClean="0"/>
              <a:t>výrobku. </a:t>
            </a:r>
            <a:r>
              <a:rPr lang="cs-CZ" dirty="0" smtClean="0"/>
              <a:t>Zavedení </a:t>
            </a:r>
            <a:r>
              <a:rPr lang="cs-CZ" dirty="0"/>
              <a:t>rozsáhlejšího výrobkového sortimentu a </a:t>
            </a:r>
            <a:r>
              <a:rPr lang="cs-CZ" dirty="0" smtClean="0"/>
              <a:t>poskytnutí </a:t>
            </a:r>
            <a:r>
              <a:rPr lang="cs-CZ" dirty="0"/>
              <a:t>tak zákazníkům </a:t>
            </a:r>
            <a:r>
              <a:rPr lang="cs-CZ" dirty="0" smtClean="0"/>
              <a:t>většího výběru.</a:t>
            </a:r>
          </a:p>
          <a:p>
            <a:pPr lvl="0"/>
            <a:r>
              <a:rPr lang="cs-CZ" b="1" dirty="0"/>
              <a:t>Výrobková </a:t>
            </a:r>
            <a:r>
              <a:rPr lang="cs-CZ" b="1" dirty="0" smtClean="0"/>
              <a:t>inovace</a:t>
            </a:r>
          </a:p>
          <a:p>
            <a:pPr lvl="0"/>
            <a:r>
              <a:rPr lang="cs-CZ" b="1" dirty="0"/>
              <a:t>Zlepšené </a:t>
            </a:r>
            <a:r>
              <a:rPr lang="cs-CZ" b="1" dirty="0" smtClean="0"/>
              <a:t>služby</a:t>
            </a:r>
          </a:p>
          <a:p>
            <a:pPr lvl="0"/>
            <a:r>
              <a:rPr lang="cs-CZ" b="1" dirty="0"/>
              <a:t>Distribuční inovace</a:t>
            </a:r>
            <a:r>
              <a:rPr lang="cs-CZ" dirty="0"/>
              <a:t>. Vyzyvatel by mohl vytvořit nový distribuční kanál</a:t>
            </a:r>
            <a:r>
              <a:rPr lang="cs-CZ" dirty="0" smtClean="0"/>
              <a:t>.</a:t>
            </a:r>
          </a:p>
          <a:p>
            <a:pPr lvl="0"/>
            <a:r>
              <a:rPr lang="cs-CZ" b="1" dirty="0"/>
              <a:t>Snížení výrobních nákladů</a:t>
            </a:r>
            <a:r>
              <a:rPr lang="cs-CZ" dirty="0"/>
              <a:t>. </a:t>
            </a:r>
            <a:endParaRPr lang="cs-CZ" dirty="0" smtClean="0"/>
          </a:p>
          <a:p>
            <a:pPr lvl="0"/>
            <a:r>
              <a:rPr lang="cs-CZ" b="1" dirty="0"/>
              <a:t>Intenzivní reklama a podpora prodeje</a:t>
            </a:r>
            <a:endParaRPr lang="cs-CZ" dirty="0"/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021288"/>
            <a:ext cx="487363" cy="48736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217"/>
            <a:ext cx="7886700" cy="58107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Druhy konkurence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46205"/>
            <a:ext cx="7886700" cy="56056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/>
              <a:t>Konkurence </a:t>
            </a:r>
            <a:r>
              <a:rPr lang="cs-CZ" dirty="0"/>
              <a:t>= soutěž, střetávání různých zájmů různých subjektů na trhu. Tržní subjekty vstupují na trh s jiným cílem a zájmem (výrobci chtějí maximální zisk, domácnosti maximální užitek za co nejnižší cenu)</a:t>
            </a:r>
          </a:p>
          <a:p>
            <a:pPr marL="0" indent="0">
              <a:buNone/>
            </a:pPr>
            <a:r>
              <a:rPr lang="cs-CZ" b="1" u="sng" dirty="0" smtClean="0"/>
              <a:t>Druhy konkurence</a:t>
            </a:r>
            <a:endParaRPr lang="cs-CZ" u="sng" dirty="0"/>
          </a:p>
          <a:p>
            <a:pPr marL="0" indent="0">
              <a:buNone/>
            </a:pPr>
            <a:r>
              <a:rPr lang="cs-CZ" b="1" dirty="0"/>
              <a:t>1) konkurence napříč trhem</a:t>
            </a:r>
          </a:p>
          <a:p>
            <a:pPr marL="0" indent="0">
              <a:buNone/>
            </a:pPr>
            <a:r>
              <a:rPr lang="cs-CZ" dirty="0"/>
              <a:t>-	konkurence mezi nabídkou a poptávkou</a:t>
            </a:r>
          </a:p>
          <a:p>
            <a:pPr marL="0" indent="0">
              <a:buNone/>
            </a:pPr>
            <a:r>
              <a:rPr lang="cs-CZ" dirty="0"/>
              <a:t>-	výrobci chtějí maximální zisk, domácnosti zase maximální užitek za co nejnižší cenu</a:t>
            </a:r>
          </a:p>
          <a:p>
            <a:pPr marL="0" indent="0">
              <a:buNone/>
            </a:pPr>
            <a:r>
              <a:rPr lang="cs-CZ" b="1" dirty="0" smtClean="0"/>
              <a:t>2</a:t>
            </a:r>
            <a:r>
              <a:rPr lang="cs-CZ" b="1" dirty="0"/>
              <a:t>) konkurence na straně poptávky</a:t>
            </a:r>
          </a:p>
          <a:p>
            <a:pPr marL="0" indent="0">
              <a:buNone/>
            </a:pPr>
            <a:r>
              <a:rPr lang="cs-CZ" dirty="0"/>
              <a:t>-	soutěž mezi kupujícími</a:t>
            </a:r>
          </a:p>
          <a:p>
            <a:pPr marL="0" indent="0">
              <a:buNone/>
            </a:pPr>
            <a:r>
              <a:rPr lang="cs-CZ" dirty="0"/>
              <a:t>-	cílem kupujícího je uspokojit potřeby, získat zboží i na úkor jiných kupujících</a:t>
            </a:r>
          </a:p>
          <a:p>
            <a:pPr marL="0" indent="0">
              <a:buNone/>
            </a:pPr>
            <a:r>
              <a:rPr lang="cs-CZ" b="1" dirty="0" smtClean="0"/>
              <a:t>3</a:t>
            </a:r>
            <a:r>
              <a:rPr lang="cs-CZ" b="1" dirty="0"/>
              <a:t>) konkurence na straně nabídky</a:t>
            </a:r>
          </a:p>
          <a:p>
            <a:pPr marL="0" indent="0">
              <a:buNone/>
            </a:pPr>
            <a:r>
              <a:rPr lang="cs-CZ" dirty="0"/>
              <a:t>-	nastává za situace, kdy nabídka převyšuje poptávku</a:t>
            </a:r>
          </a:p>
          <a:p>
            <a:pPr marL="0" indent="0">
              <a:buNone/>
            </a:pPr>
            <a:r>
              <a:rPr lang="cs-CZ" dirty="0"/>
              <a:t>-	soutěž prodávajících – jde jim o to, aby maximalizovali zisky, jde ale také o to, aby minimalizovali zisky konkurence, chtějí zlikvidovat konkurenci s cílem ovládnout trh.</a:t>
            </a:r>
          </a:p>
          <a:p>
            <a:pPr marL="0" indent="0">
              <a:buNone/>
            </a:pPr>
            <a:r>
              <a:rPr lang="cs-CZ" b="1" dirty="0" smtClean="0"/>
              <a:t>4</a:t>
            </a:r>
            <a:r>
              <a:rPr lang="cs-CZ" b="1" dirty="0"/>
              <a:t>) </a:t>
            </a:r>
            <a:r>
              <a:rPr lang="cs-CZ" b="1" dirty="0" err="1"/>
              <a:t>hyperkonkurence</a:t>
            </a:r>
            <a:endParaRPr lang="cs-CZ" b="1" dirty="0"/>
          </a:p>
          <a:p>
            <a:pPr marL="0" indent="0">
              <a:buNone/>
            </a:pPr>
            <a:r>
              <a:rPr lang="cs-CZ" dirty="0" err="1"/>
              <a:t>Hyperkonkurence</a:t>
            </a:r>
            <a:r>
              <a:rPr lang="cs-CZ" dirty="0"/>
              <a:t> je pojem, který označuje situaci na trhu ve chvíli, kdy technologie nebo nabídky firem jsou natolik nové, že standardy a pravidla vzájemného soupeření firem jsou teprve vytvářeny, čímž vznikají konkurenční výhody, které nejsou dlouhodobě udržitelné.</a:t>
            </a:r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21288"/>
            <a:ext cx="487363" cy="48736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43210"/>
            <a:ext cx="7886700" cy="1097281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Další dělení konkurence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91483"/>
            <a:ext cx="7886700" cy="47854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u="sng" dirty="0"/>
              <a:t>Každý výrobce chce vydělat co nejvíce – musí kupující nalákat a podle toho, jak to dělá, rozlišujeme: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b="1" dirty="0" smtClean="0"/>
              <a:t>a</a:t>
            </a:r>
            <a:r>
              <a:rPr lang="cs-CZ" b="1" dirty="0"/>
              <a:t>) cenová konkurence = cenová válka</a:t>
            </a:r>
            <a:endParaRPr lang="cs-CZ" dirty="0"/>
          </a:p>
          <a:p>
            <a:pPr marL="0" lvl="0" indent="0">
              <a:buNone/>
            </a:pPr>
            <a:r>
              <a:rPr lang="cs-CZ" u="sng" dirty="0"/>
              <a:t>spočívá ve zdánlivě nesmyslném dobrovolném snižování ceny ze strany výrobců</a:t>
            </a:r>
            <a:r>
              <a:rPr lang="cs-CZ" dirty="0"/>
              <a:t> – dělají to dobrovolně, aby zničili konkurenci – pak budou na trhu sami a mohou diktovat ceny. </a:t>
            </a:r>
            <a:r>
              <a:rPr lang="cs-CZ" u="sng" dirty="0"/>
              <a:t>Jde tedy o ovládnutí trhu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 </a:t>
            </a:r>
            <a:r>
              <a:rPr lang="cs-CZ" b="1" dirty="0" smtClean="0"/>
              <a:t>b</a:t>
            </a:r>
            <a:r>
              <a:rPr lang="cs-CZ" b="1" dirty="0"/>
              <a:t>) necenová konkurence</a:t>
            </a:r>
            <a:endParaRPr lang="cs-CZ" dirty="0"/>
          </a:p>
          <a:p>
            <a:pPr marL="0" lvl="0" indent="0">
              <a:buNone/>
            </a:pPr>
            <a:r>
              <a:rPr lang="cs-CZ" dirty="0"/>
              <a:t>podstata spočívá ve zvyšování pohodlí zákazníka. </a:t>
            </a:r>
          </a:p>
          <a:p>
            <a:pPr marL="0" indent="0">
              <a:buNone/>
            </a:pPr>
            <a:r>
              <a:rPr lang="cs-CZ" dirty="0"/>
              <a:t>např. poskytování zdánlivých slev (3+1 zdarma), servis – dovoz domů, poštovné zdarma, nákup na splátky, obal prodává…</a:t>
            </a:r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021288"/>
            <a:ext cx="487363" cy="48736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29720"/>
          </a:xfrm>
        </p:spPr>
        <p:txBody>
          <a:bodyPr/>
          <a:lstStyle/>
          <a:p>
            <a:pPr algn="ctr"/>
            <a:r>
              <a:rPr lang="cs-CZ" b="1" dirty="0" smtClean="0"/>
              <a:t>Výhody a nevýhody konkurence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94854"/>
            <a:ext cx="7886700" cy="46821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Výhody konkurence</a:t>
            </a:r>
            <a:endParaRPr lang="cs-CZ" dirty="0"/>
          </a:p>
          <a:p>
            <a:r>
              <a:rPr lang="cs-CZ" dirty="0"/>
              <a:t>- dochází ke snižování cen (výhoda ze strany kupujících)</a:t>
            </a:r>
          </a:p>
          <a:p>
            <a:r>
              <a:rPr lang="cs-CZ" dirty="0"/>
              <a:t>- zlepšení služeb, zvýšení pohodlí</a:t>
            </a:r>
          </a:p>
          <a:p>
            <a:r>
              <a:rPr lang="cs-CZ" dirty="0"/>
              <a:t>- zavádějí se inovace, zvyšuje se kvalita, vznikají technické vynálezy</a:t>
            </a:r>
          </a:p>
          <a:p>
            <a:r>
              <a:rPr lang="cs-CZ" dirty="0"/>
              <a:t>- pokrok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dirty="0"/>
              <a:t>Nevýhody konkurence:</a:t>
            </a:r>
            <a:endParaRPr lang="cs-CZ" dirty="0"/>
          </a:p>
          <a:p>
            <a:r>
              <a:rPr lang="cs-CZ" dirty="0"/>
              <a:t>- klamavá reklama</a:t>
            </a:r>
          </a:p>
          <a:p>
            <a:r>
              <a:rPr lang="cs-CZ" dirty="0"/>
              <a:t>- likviduje konkurenci</a:t>
            </a:r>
          </a:p>
          <a:p>
            <a:r>
              <a:rPr lang="cs-CZ" dirty="0"/>
              <a:t>- obrovský nápor na zdroje (lidské, materiální, přírodní…)</a:t>
            </a:r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5536" y="6093296"/>
            <a:ext cx="487363" cy="48736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254516"/>
            <a:ext cx="7886700" cy="731519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Jaké údaje o vás konkurenti sledují?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07716" y="1452844"/>
            <a:ext cx="4328572" cy="4495238"/>
          </a:xfrm>
          <a:prstGeom prst="rect">
            <a:avLst/>
          </a:prstGeom>
        </p:spPr>
      </p:pic>
      <p:pic>
        <p:nvPicPr>
          <p:cNvPr id="3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544" y="6021288"/>
            <a:ext cx="487363" cy="48736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017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Identifikace </a:t>
            </a:r>
            <a:r>
              <a:rPr lang="cs-CZ" b="1" dirty="0" smtClean="0"/>
              <a:t>konkurentů </a:t>
            </a:r>
            <a:r>
              <a:rPr lang="cs-CZ" b="1" dirty="0" smtClean="0"/>
              <a:t>– příklad – instantní polévky </a:t>
            </a:r>
            <a:r>
              <a:rPr lang="cs-CZ" b="1" dirty="0" err="1" smtClean="0"/>
              <a:t>Vitana</a:t>
            </a:r>
            <a:r>
              <a:rPr lang="cs-CZ" b="1" dirty="0" smtClean="0"/>
              <a:t> </a:t>
            </a:r>
            <a:r>
              <a:rPr lang="cs-CZ" b="1" dirty="0" err="1" smtClean="0"/>
              <a:t>vs</a:t>
            </a:r>
            <a:r>
              <a:rPr lang="cs-CZ" b="1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83527"/>
            <a:ext cx="7886700" cy="4793436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301302"/>
              </p:ext>
            </p:extLst>
          </p:nvPr>
        </p:nvGraphicFramePr>
        <p:xfrm>
          <a:off x="827584" y="1412776"/>
          <a:ext cx="7650957" cy="48965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213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158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229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381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effectLst/>
                        </a:rPr>
                        <a:t>1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>
                          <a:effectLst/>
                        </a:rPr>
                        <a:t>Přímé konkurenční produkty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 err="1">
                          <a:effectLst/>
                        </a:rPr>
                        <a:t>Vitana</a:t>
                      </a:r>
                      <a:r>
                        <a:rPr lang="cs-CZ" sz="1600" b="1" u="none" strike="noStrike" dirty="0">
                          <a:effectLst/>
                        </a:rPr>
                        <a:t> x </a:t>
                      </a:r>
                      <a:r>
                        <a:rPr lang="cs-CZ" sz="1600" b="1" u="none" strike="noStrike" dirty="0" err="1">
                          <a:effectLst/>
                        </a:rPr>
                        <a:t>Knorr</a:t>
                      </a:r>
                      <a:r>
                        <a:rPr lang="cs-CZ" sz="1600" b="1" u="none" strike="noStrike" dirty="0">
                          <a:effectLst/>
                        </a:rPr>
                        <a:t> x Maggi v podobě konkrétních instantních polévek, např. česnekové, rajské nebo gulášové.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854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2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>
                          <a:effectLst/>
                        </a:rPr>
                        <a:t>Příbuzné produkty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 err="1">
                          <a:effectLst/>
                        </a:rPr>
                        <a:t>Vitana</a:t>
                      </a:r>
                      <a:r>
                        <a:rPr lang="cs-CZ" sz="1600" b="1" u="none" strike="noStrike" dirty="0">
                          <a:effectLst/>
                        </a:rPr>
                        <a:t> x </a:t>
                      </a:r>
                      <a:r>
                        <a:rPr lang="cs-CZ" sz="1600" b="1" u="none" strike="noStrike" dirty="0" err="1">
                          <a:effectLst/>
                        </a:rPr>
                        <a:t>Podravka</a:t>
                      </a:r>
                      <a:r>
                        <a:rPr lang="cs-CZ" sz="1600" b="1" u="none" strike="noStrike" dirty="0">
                          <a:effectLst/>
                        </a:rPr>
                        <a:t> x Maggi v podobě klasických sáčkových polévek.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685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3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>
                          <a:effectLst/>
                        </a:rPr>
                        <a:t>Produkty stejné povahy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 err="1">
                          <a:effectLst/>
                        </a:rPr>
                        <a:t>Vitana</a:t>
                      </a:r>
                      <a:r>
                        <a:rPr lang="cs-CZ" sz="1600" b="1" u="none" strike="noStrike" dirty="0">
                          <a:effectLst/>
                        </a:rPr>
                        <a:t> instantní polévka x hotové instantní pokrmy např. Dobrý hostinec (Maggi) nebo Bistro (</a:t>
                      </a:r>
                      <a:r>
                        <a:rPr lang="cs-CZ" sz="1600" b="1" u="none" strike="noStrike" dirty="0" err="1">
                          <a:effectLst/>
                        </a:rPr>
                        <a:t>Vitana</a:t>
                      </a:r>
                      <a:r>
                        <a:rPr lang="cs-CZ" sz="1600" b="1" u="none" strike="noStrike" dirty="0">
                          <a:effectLst/>
                        </a:rPr>
                        <a:t>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854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4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>
                          <a:effectLst/>
                        </a:rPr>
                        <a:t>Substituční produkty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 err="1">
                          <a:effectLst/>
                        </a:rPr>
                        <a:t>Vitana</a:t>
                      </a:r>
                      <a:r>
                        <a:rPr lang="cs-CZ" sz="1600" b="1" u="none" strike="noStrike" dirty="0">
                          <a:effectLst/>
                        </a:rPr>
                        <a:t> instantní polévka x plněné hotové bagety (např. značka </a:t>
                      </a:r>
                      <a:r>
                        <a:rPr lang="cs-CZ" sz="1600" b="1" u="none" strike="noStrike" dirty="0" err="1">
                          <a:effectLst/>
                        </a:rPr>
                        <a:t>Crodile</a:t>
                      </a:r>
                      <a:r>
                        <a:rPr lang="cs-CZ" sz="1600" b="1" u="none" strike="noStrike" dirty="0">
                          <a:effectLst/>
                        </a:rPr>
                        <a:t>)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2061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>
                          <a:effectLst/>
                        </a:rPr>
                        <a:t>5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>
                          <a:effectLst/>
                        </a:rPr>
                        <a:t>Nepřímí konkurenti </a:t>
                      </a:r>
                      <a:endParaRPr lang="cs-CZ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cs-CZ" sz="1600" b="1" u="none" strike="noStrike" dirty="0" err="1">
                          <a:effectLst/>
                        </a:rPr>
                        <a:t>Vitana</a:t>
                      </a:r>
                      <a:r>
                        <a:rPr lang="cs-CZ" sz="1600" b="1" u="none" strike="noStrike" dirty="0">
                          <a:effectLst/>
                        </a:rPr>
                        <a:t> instantní polévka x čokoláda x nápoj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512" y="6165304"/>
            <a:ext cx="487363" cy="48736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76"/>
            <a:ext cx="7886700" cy="803717"/>
          </a:xfrm>
        </p:spPr>
        <p:txBody>
          <a:bodyPr/>
          <a:lstStyle/>
          <a:p>
            <a:pPr algn="ctr"/>
            <a:r>
              <a:rPr lang="cs-CZ" b="1" dirty="0" smtClean="0"/>
              <a:t>Čtyři </a:t>
            </a:r>
            <a:r>
              <a:rPr lang="cs-CZ" b="1" dirty="0"/>
              <a:t>typy struktury odvětví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76979"/>
            <a:ext cx="7886700" cy="479998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Čistý </a:t>
            </a:r>
            <a:r>
              <a:rPr lang="cs-CZ" b="1" dirty="0" smtClean="0"/>
              <a:t>monopol - </a:t>
            </a:r>
            <a:r>
              <a:rPr lang="cs-CZ" dirty="0"/>
              <a:t>Neregulovaná monopolní společnost si může účtovat vysoké ceny, provádět jen malou nebo dokonce neprovádět inzerci, a poskytovat minimální úroveň </a:t>
            </a:r>
            <a:r>
              <a:rPr lang="cs-CZ" dirty="0" smtClean="0"/>
              <a:t>služeb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/>
              <a:t>Oligopol </a:t>
            </a:r>
          </a:p>
          <a:p>
            <a:pPr marL="971550" lvl="1" indent="-514350">
              <a:buFont typeface="+mj-lt"/>
              <a:buAutoNum type="alphaUcPeriod"/>
            </a:pPr>
            <a:r>
              <a:rPr lang="cs-CZ" b="1" u="sng" dirty="0" smtClean="0"/>
              <a:t>Čistý oligopol </a:t>
            </a:r>
            <a:r>
              <a:rPr lang="cs-CZ" b="1" dirty="0" smtClean="0"/>
              <a:t>- </a:t>
            </a:r>
            <a:r>
              <a:rPr lang="cs-CZ" dirty="0" smtClean="0"/>
              <a:t>sestává </a:t>
            </a:r>
            <a:r>
              <a:rPr lang="cs-CZ" dirty="0"/>
              <a:t>z několika málo společností, které produkují v podstatě stejnou </a:t>
            </a:r>
            <a:r>
              <a:rPr lang="cs-CZ" dirty="0" smtClean="0"/>
              <a:t>komoditu </a:t>
            </a:r>
            <a:r>
              <a:rPr lang="cs-CZ" dirty="0"/>
              <a:t>(ropu, ocel)</a:t>
            </a:r>
            <a:endParaRPr lang="cs-CZ" dirty="0" smtClean="0"/>
          </a:p>
          <a:p>
            <a:pPr marL="971550" lvl="1" indent="-514350">
              <a:buFont typeface="+mj-lt"/>
              <a:buAutoNum type="alphaUcPeriod"/>
            </a:pPr>
            <a:r>
              <a:rPr lang="cs-CZ" b="1" u="sng" dirty="0"/>
              <a:t>Diferencovaný oligopol</a:t>
            </a:r>
            <a:r>
              <a:rPr lang="cs-CZ" dirty="0"/>
              <a:t> sestává z několika společností produkujících výrobky (automobily, fotoaparáty) částečně diferencované kvalitou, prvky, stylem nebo </a:t>
            </a:r>
            <a:r>
              <a:rPr lang="cs-CZ" dirty="0" smtClean="0"/>
              <a:t>službami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Monopolistická konkurence</a:t>
            </a:r>
            <a:r>
              <a:rPr lang="cs-CZ" dirty="0"/>
              <a:t>. Mnozí konkurenti jsou schopní diferencovat své nabídky jako celek nebo v některých částech (restaurace, salóny krásy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Dokonalá konkurence.</a:t>
            </a:r>
            <a:r>
              <a:rPr lang="cs-CZ" dirty="0"/>
              <a:t> Mnozí konkurenti nabízejí stejný výrobek a službu (trh akcií, komoditní trh</a:t>
            </a:r>
            <a:r>
              <a:rPr lang="cs-CZ" dirty="0" smtClean="0"/>
              <a:t>). </a:t>
            </a:r>
            <a:r>
              <a:rPr lang="cs-CZ" u="sng" dirty="0"/>
              <a:t>Ideální model - protože neexistuje možnost diferenciace, budou ceny konkurentů stejné.</a:t>
            </a:r>
            <a:r>
              <a:rPr lang="cs-CZ" dirty="0"/>
              <a:t>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6237312"/>
            <a:ext cx="487363" cy="48736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4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28974"/>
          </a:xfrm>
        </p:spPr>
        <p:txBody>
          <a:bodyPr/>
          <a:lstStyle/>
          <a:p>
            <a:pPr algn="ctr"/>
            <a:r>
              <a:rPr lang="cs-CZ" b="1" dirty="0"/>
              <a:t>Analýza konkurentů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33670"/>
            <a:ext cx="7886700" cy="543167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Jakmile společnost identifikuje své hlavní konkurenty, musí si udělat přehled o jejich </a:t>
            </a:r>
            <a:r>
              <a:rPr lang="cs-CZ" b="1" dirty="0"/>
              <a:t>strategiích, cílech a silných a slabých stránkách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Cíle - </a:t>
            </a:r>
            <a:r>
              <a:rPr lang="cs-CZ" dirty="0"/>
              <a:t>Cíle konkurentů jsou závislé na mnoha faktorech, včetně velikosti, historie, současného vedení a finanční situace. </a:t>
            </a:r>
          </a:p>
          <a:p>
            <a:r>
              <a:rPr lang="cs-CZ" b="1" dirty="0"/>
              <a:t>Silné a slabé </a:t>
            </a:r>
            <a:r>
              <a:rPr lang="cs-CZ" b="1" dirty="0" smtClean="0"/>
              <a:t>stránky - </a:t>
            </a:r>
            <a:r>
              <a:rPr lang="cs-CZ" dirty="0"/>
              <a:t>Společnost musí shromažďovat informace o silných a slabých stránkách každého z </a:t>
            </a:r>
            <a:r>
              <a:rPr lang="cs-CZ" dirty="0" smtClean="0"/>
              <a:t>konkurentů</a:t>
            </a:r>
          </a:p>
          <a:p>
            <a:r>
              <a:rPr lang="cs-CZ" b="1" dirty="0"/>
              <a:t>Výběr </a:t>
            </a:r>
            <a:r>
              <a:rPr lang="cs-CZ" b="1" dirty="0" smtClean="0"/>
              <a:t>konkurentů  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ilní </a:t>
            </a:r>
            <a:r>
              <a:rPr lang="cs-CZ" b="1" dirty="0"/>
              <a:t>nebo </a:t>
            </a:r>
            <a:r>
              <a:rPr lang="cs-CZ" b="1" dirty="0" smtClean="0"/>
              <a:t>slabí </a:t>
            </a:r>
            <a:r>
              <a:rPr lang="cs-CZ" dirty="0" smtClean="0"/>
              <a:t>- </a:t>
            </a:r>
            <a:r>
              <a:rPr lang="cs-CZ" u="sng" dirty="0"/>
              <a:t>Většina společností zaměřuje své údery na slabé konkurenty, protože na získání jednoho procentního bodu podílu tak potřebuje méně prostředků</a:t>
            </a:r>
            <a:r>
              <a:rPr lang="cs-CZ" dirty="0"/>
              <a:t>. </a:t>
            </a:r>
            <a:endParaRPr lang="cs-CZ" dirty="0" smtClean="0"/>
          </a:p>
          <a:p>
            <a:pPr lvl="1"/>
            <a:r>
              <a:rPr lang="cs-CZ" b="1" dirty="0"/>
              <a:t>B</a:t>
            </a:r>
            <a:r>
              <a:rPr lang="cs-CZ" b="1" dirty="0" smtClean="0"/>
              <a:t>lízcí </a:t>
            </a:r>
            <a:r>
              <a:rPr lang="cs-CZ" b="1" dirty="0"/>
              <a:t>nebo </a:t>
            </a:r>
            <a:r>
              <a:rPr lang="cs-CZ" b="1" dirty="0" smtClean="0"/>
              <a:t>vzdálení </a:t>
            </a:r>
            <a:r>
              <a:rPr lang="cs-CZ" dirty="0" smtClean="0"/>
              <a:t>- </a:t>
            </a:r>
            <a:r>
              <a:rPr lang="cs-CZ" u="sng" dirty="0"/>
              <a:t>Většina společností soupeří s konkurenty, kteří se jim nejvíce podobají.</a:t>
            </a:r>
            <a:endParaRPr lang="cs-CZ" dirty="0" smtClean="0"/>
          </a:p>
          <a:p>
            <a:pPr lvl="1"/>
            <a:r>
              <a:rPr lang="cs-CZ" b="1" dirty="0" smtClean="0"/>
              <a:t>„Dobří“ </a:t>
            </a:r>
            <a:r>
              <a:rPr lang="cs-CZ" b="1" dirty="0"/>
              <a:t>nebo </a:t>
            </a:r>
            <a:r>
              <a:rPr lang="cs-CZ" b="1" dirty="0" smtClean="0"/>
              <a:t>„špatní“</a:t>
            </a:r>
            <a:r>
              <a:rPr lang="cs-CZ" dirty="0" smtClean="0"/>
              <a:t> - </a:t>
            </a:r>
            <a:r>
              <a:rPr lang="cs-CZ" u="sng" dirty="0"/>
              <a:t>V každém odvětví jsou „dobří“ a „špatní“ konkurenti. Společnost by měla podporovat své dobré konkurenty a útočit na špatné</a:t>
            </a:r>
            <a:r>
              <a:rPr lang="cs-CZ" dirty="0"/>
              <a:t>. </a:t>
            </a:r>
          </a:p>
          <a:p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7544" y="6021288"/>
            <a:ext cx="487363" cy="48736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66760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/>
              <a:t>VÝBĚR OBECNÉ STRATEGIE ÚTOKU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32737"/>
            <a:ext cx="7886700" cy="514422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b="1" dirty="0"/>
              <a:t>Frontální útok</a:t>
            </a:r>
            <a:r>
              <a:rPr lang="cs-CZ" dirty="0"/>
              <a:t>. Při čistě frontálním útoku se útočník chce vyrovnat výrobku, reklamě, ceně a distribuci protivníka.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Křídelní útok</a:t>
            </a:r>
            <a:r>
              <a:rPr lang="cs-CZ" dirty="0"/>
              <a:t>. Křídelní útok může být veden ve dvou strategických dimenzích - geografické a segmentové.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Útok obklíčením</a:t>
            </a:r>
            <a:r>
              <a:rPr lang="cs-CZ" dirty="0"/>
              <a:t>. Obkličovací manévr je pokusem o získání značné části území nepřítele obkličovacím úderem. 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Obejití nepřítele</a:t>
            </a:r>
            <a:r>
              <a:rPr lang="cs-CZ" dirty="0"/>
              <a:t>. Znamená vyhnout se nepříteli a rozšířit základnu zdrojů útokem na snadnější trhy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Technologický odskok</a:t>
            </a:r>
            <a:r>
              <a:rPr lang="cs-CZ" dirty="0"/>
              <a:t>. Technologický odskok je strategií obejití uplatňovaná v </a:t>
            </a:r>
            <a:r>
              <a:rPr lang="cs-CZ" dirty="0" err="1"/>
              <a:t>high-tech</a:t>
            </a:r>
            <a:r>
              <a:rPr lang="cs-CZ" dirty="0"/>
              <a:t> odvětvích. Vyzyvatel se netrpělivě věnuje výzkumu a vývoji budoucí technologie, a pak zahájí </a:t>
            </a:r>
            <a:r>
              <a:rPr lang="cs-CZ" dirty="0" smtClean="0"/>
              <a:t>útok.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/>
              <a:t>Partyzánská válka</a:t>
            </a:r>
            <a:r>
              <a:rPr lang="cs-CZ" dirty="0"/>
              <a:t>. </a:t>
            </a:r>
            <a:r>
              <a:rPr lang="cs-CZ" dirty="0" smtClean="0"/>
              <a:t>Sestává </a:t>
            </a:r>
            <a:r>
              <a:rPr lang="cs-CZ" dirty="0"/>
              <a:t>z provádění občasných malých útoků za účelem znepokojování a demoralizace </a:t>
            </a:r>
            <a:r>
              <a:rPr lang="cs-CZ" dirty="0" smtClean="0"/>
              <a:t>protivníka.</a:t>
            </a:r>
            <a:endParaRPr lang="cs-CZ" dirty="0"/>
          </a:p>
        </p:txBody>
      </p:sp>
      <p:pic>
        <p:nvPicPr>
          <p:cNvPr id="4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6021288"/>
            <a:ext cx="487363" cy="487363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2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526</Words>
  <Application>Microsoft Office PowerPoint</Application>
  <PresentationFormat>Předvádění na obrazovce (4:3)</PresentationFormat>
  <Paragraphs>84</Paragraphs>
  <Slides>10</Slides>
  <Notes>0</Notes>
  <HiddenSlides>0</HiddenSlides>
  <MMClips>10</MMClips>
  <ScaleCrop>false</ScaleCrop>
  <HeadingPairs>
    <vt:vector size="4" baseType="variant">
      <vt:variant>
        <vt:lpstr>Motiv</vt:lpstr>
      </vt:variant>
      <vt:variant>
        <vt:i4>10</vt:i4>
      </vt:variant>
      <vt:variant>
        <vt:lpstr>Nadpisy snímků</vt:lpstr>
      </vt:variant>
      <vt:variant>
        <vt:i4>10</vt:i4>
      </vt:variant>
    </vt:vector>
  </HeadingPairs>
  <TitlesOfParts>
    <vt:vector size="20" baseType="lpstr">
      <vt:lpstr>Motiv systému Office</vt:lpstr>
      <vt:lpstr>Motiv Office</vt:lpstr>
      <vt:lpstr>1_Motiv Office</vt:lpstr>
      <vt:lpstr>2_Motiv Office</vt:lpstr>
      <vt:lpstr>3_Motiv Office</vt:lpstr>
      <vt:lpstr>4_Motiv Office</vt:lpstr>
      <vt:lpstr>5_Motiv Office</vt:lpstr>
      <vt:lpstr>6_Motiv Office</vt:lpstr>
      <vt:lpstr>7_Motiv Office</vt:lpstr>
      <vt:lpstr>8_Motiv Office</vt:lpstr>
      <vt:lpstr>Sociální marketing kombinovaní studenti 10 Vyrovnání se s konkurencí</vt:lpstr>
      <vt:lpstr>Druhy konkurence</vt:lpstr>
      <vt:lpstr> Další dělení konkurence</vt:lpstr>
      <vt:lpstr>Výhody a nevýhody konkurence</vt:lpstr>
      <vt:lpstr> Jaké údaje o vás konkurenti sledují?</vt:lpstr>
      <vt:lpstr>Identifikace konkurentů – příklad – instantní polévky Vitana vs…</vt:lpstr>
      <vt:lpstr>Čtyři typy struktury odvětví</vt:lpstr>
      <vt:lpstr>Analýza konkurentů</vt:lpstr>
      <vt:lpstr>VÝBĚR OBECNÉ STRATEGIE ÚTOKU</vt:lpstr>
      <vt:lpstr>VOLBA KONKRÉTNÍ STRATEGIE ÚTOKU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marketing kombinovaní studenti 10</dc:title>
  <dc:creator>kubarezka@gmail.com</dc:creator>
  <cp:lastModifiedBy>kubarezka@gmail.com</cp:lastModifiedBy>
  <cp:revision>11</cp:revision>
  <dcterms:created xsi:type="dcterms:W3CDTF">2020-05-08T11:23:40Z</dcterms:created>
  <dcterms:modified xsi:type="dcterms:W3CDTF">2020-05-10T18:11:50Z</dcterms:modified>
</cp:coreProperties>
</file>