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262-A042-4879-A16F-81477E18953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AA7-A7E9-4395-AEC9-D8C394D1C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56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262-A042-4879-A16F-81477E18953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AA7-A7E9-4395-AEC9-D8C394D1C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00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262-A042-4879-A16F-81477E18953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AA7-A7E9-4395-AEC9-D8C394D1C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24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262-A042-4879-A16F-81477E18953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AA7-A7E9-4395-AEC9-D8C394D1C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5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262-A042-4879-A16F-81477E18953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AA7-A7E9-4395-AEC9-D8C394D1C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44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262-A042-4879-A16F-81477E18953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AA7-A7E9-4395-AEC9-D8C394D1C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71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262-A042-4879-A16F-81477E18953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AA7-A7E9-4395-AEC9-D8C394D1C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87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262-A042-4879-A16F-81477E18953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AA7-A7E9-4395-AEC9-D8C394D1C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4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262-A042-4879-A16F-81477E18953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AA7-A7E9-4395-AEC9-D8C394D1C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53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262-A042-4879-A16F-81477E18953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AA7-A7E9-4395-AEC9-D8C394D1C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34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262-A042-4879-A16F-81477E18953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AA7-A7E9-4395-AEC9-D8C394D1C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5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4D262-A042-4879-A16F-81477E18953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9AA7-A7E9-4395-AEC9-D8C394D1C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42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49012"/>
          </a:xfrm>
        </p:spPr>
        <p:txBody>
          <a:bodyPr>
            <a:normAutofit/>
          </a:bodyPr>
          <a:lstStyle/>
          <a:p>
            <a:r>
              <a:rPr lang="cs-CZ" b="1" dirty="0" smtClean="0"/>
              <a:t>Sociální marketing</a:t>
            </a:r>
            <a:br>
              <a:rPr lang="cs-CZ" b="1" dirty="0" smtClean="0"/>
            </a:br>
            <a:r>
              <a:rPr lang="cs-CZ" b="1" dirty="0" smtClean="0"/>
              <a:t>kombinovaní studenti</a:t>
            </a:r>
            <a:br>
              <a:rPr lang="cs-CZ" b="1" dirty="0" smtClean="0"/>
            </a:br>
            <a:r>
              <a:rPr lang="cs-CZ" b="1" dirty="0" smtClean="0"/>
              <a:t>6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59890"/>
            <a:ext cx="9144000" cy="497910"/>
          </a:xfrm>
        </p:spPr>
        <p:txBody>
          <a:bodyPr/>
          <a:lstStyle/>
          <a:p>
            <a:r>
              <a:rPr lang="cs-CZ" dirty="0" smtClean="0"/>
              <a:t>Jana Jeníčková</a:t>
            </a:r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900" y="60025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2099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b="1" dirty="0" smtClean="0"/>
              <a:t>Učení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61073"/>
            <a:ext cx="8229600" cy="426509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Když lidé jednají, tak se </a:t>
            </a:r>
            <a:r>
              <a:rPr lang="cs-CZ" altLang="cs-CZ" sz="2400" b="1" dirty="0"/>
              <a:t>učí</a:t>
            </a:r>
            <a:r>
              <a:rPr lang="cs-CZ" altLang="cs-CZ" sz="2400" dirty="0"/>
              <a:t>. Teoretici učení se domnívají, že k učení dochází vzájemným působením motivů, podnětů, náznaků, reakcí a donucování.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Učení</a:t>
            </a:r>
            <a:r>
              <a:rPr lang="cs-CZ" altLang="cs-CZ" sz="2400" dirty="0"/>
              <a:t> vede ke změnám v individuálním chování, které jsou důsledkem zkušenosti. Většina lidského chování je naučená.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Motiv</a:t>
            </a:r>
            <a:r>
              <a:rPr lang="cs-CZ" altLang="cs-CZ" sz="2400" dirty="0"/>
              <a:t> je silný vnitřní podnět nutící k jednání.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Diskriminace</a:t>
            </a:r>
            <a:r>
              <a:rPr lang="cs-CZ" altLang="cs-CZ" sz="2400" dirty="0"/>
              <a:t> znamená, že se osoba naučila poznávat rozdíly v souborech podobných podnětů a může podle toho uzpůsobit své reakce.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683" y="57424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1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2852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b="1" dirty="0" smtClean="0"/>
              <a:t>Paměť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84556"/>
            <a:ext cx="8229600" cy="490548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400" dirty="0"/>
              <a:t>Rozlišujeme mezi </a:t>
            </a:r>
            <a:r>
              <a:rPr lang="cs-CZ" altLang="cs-CZ" sz="2400" b="1" dirty="0"/>
              <a:t>krátkodobou pamětí</a:t>
            </a:r>
            <a:r>
              <a:rPr lang="cs-CZ" altLang="cs-CZ" sz="2400" dirty="0"/>
              <a:t> – dočasným uskladněním informací a </a:t>
            </a:r>
            <a:r>
              <a:rPr lang="cs-CZ" altLang="cs-CZ" sz="2400" b="1" dirty="0"/>
              <a:t>dlouhodobou pamětí</a:t>
            </a:r>
            <a:r>
              <a:rPr lang="cs-CZ" altLang="cs-CZ" sz="2400" dirty="0"/>
              <a:t>, trvalejšímu uskladnění informací - Na marketing lze v tomto světle pohlížet jako na snahu zjistit, že spotřebitelé </a:t>
            </a:r>
            <a:r>
              <a:rPr lang="cs-CZ" altLang="cs-CZ" sz="2400" dirty="0" err="1"/>
              <a:t>nabudou</a:t>
            </a:r>
            <a:r>
              <a:rPr lang="cs-CZ" altLang="cs-CZ" sz="2400" dirty="0"/>
              <a:t> správných zkušeností s výrobkem nebo službou, </a:t>
            </a:r>
            <a:r>
              <a:rPr lang="cs-CZ" altLang="cs-CZ" sz="2400" b="1" dirty="0"/>
              <a:t>pomocí vytvoření a uchování správných struktur znalosti značky ve své paměti</a:t>
            </a:r>
            <a:r>
              <a:rPr lang="cs-CZ" altLang="cs-CZ" sz="2400" dirty="0"/>
              <a:t>.</a:t>
            </a:r>
          </a:p>
          <a:p>
            <a:pPr eaLnBrk="1" hangingPunct="1"/>
            <a:r>
              <a:rPr lang="cs-CZ" altLang="cs-CZ" sz="2400" b="1" dirty="0"/>
              <a:t>Kódováni v paměti</a:t>
            </a:r>
            <a:r>
              <a:rPr lang="cs-CZ" altLang="cs-CZ" sz="2400" dirty="0"/>
              <a:t> vysvětluje, jak a kam se informace ukládají do paměti - </a:t>
            </a:r>
            <a:r>
              <a:rPr lang="cs-CZ" altLang="cs-CZ" sz="2400" b="1" dirty="0"/>
              <a:t>čím více pozornosti je věnováno významu informace při kódování, tím silnější budou výsledné asociace v paměti</a:t>
            </a:r>
            <a:endParaRPr lang="cs-CZ" altLang="cs-CZ" sz="2400" dirty="0"/>
          </a:p>
          <a:p>
            <a:pPr eaLnBrk="1" hangingPunct="1"/>
            <a:r>
              <a:rPr lang="cs-CZ" altLang="cs-CZ" sz="2400" b="1" dirty="0"/>
              <a:t>Vybavování si z paměti</a:t>
            </a:r>
            <a:r>
              <a:rPr lang="cs-CZ" altLang="cs-CZ" sz="2400" dirty="0"/>
              <a:t> je proces, jímž se informace z paměti získávají. Úspěšné vyvolání informací spojených se značkou spotřebitelem nezáleží pouze na </a:t>
            </a:r>
            <a:r>
              <a:rPr lang="cs-CZ" altLang="cs-CZ" sz="2400" u="sng" dirty="0"/>
              <a:t>původní síle oněch informací</a:t>
            </a:r>
            <a:r>
              <a:rPr lang="cs-CZ" altLang="cs-CZ" sz="2400" dirty="0"/>
              <a:t> v paměti. </a:t>
            </a:r>
          </a:p>
          <a:p>
            <a:pPr eaLnBrk="1" hangingPunct="1"/>
            <a:endParaRPr lang="cs-CZ" altLang="cs-CZ" dirty="0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2569" y="59102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753034"/>
            <a:ext cx="8713788" cy="664603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Co ovlivňuje chování spotřebitelů</a:t>
            </a:r>
            <a:br>
              <a:rPr lang="cs-CZ" altLang="cs-CZ" b="1" dirty="0">
                <a:solidFill>
                  <a:srgbClr val="FF0000"/>
                </a:solidFill>
              </a:rPr>
            </a:br>
            <a:endParaRPr lang="cs-CZ" altLang="cs-CZ" b="1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Kulturní faktory</a:t>
            </a:r>
          </a:p>
          <a:p>
            <a:pPr eaLnBrk="1" hangingPunct="1"/>
            <a:r>
              <a:rPr lang="cs-CZ" altLang="cs-CZ" b="1" dirty="0" smtClean="0"/>
              <a:t>Osobní faktory</a:t>
            </a:r>
          </a:p>
          <a:p>
            <a:pPr eaLnBrk="1" hangingPunct="1"/>
            <a:r>
              <a:rPr lang="cs-CZ" altLang="cs-CZ" b="1" dirty="0" smtClean="0"/>
              <a:t>Klíčové psychologické procesy</a:t>
            </a:r>
          </a:p>
          <a:p>
            <a:pPr eaLnBrk="1" hangingPunct="1"/>
            <a:r>
              <a:rPr lang="cs-CZ" altLang="cs-CZ" b="1" dirty="0" smtClean="0"/>
              <a:t>Vnímání</a:t>
            </a:r>
          </a:p>
          <a:p>
            <a:pPr eaLnBrk="1" hangingPunct="1"/>
            <a:r>
              <a:rPr lang="cs-CZ" altLang="cs-CZ" b="1" dirty="0" smtClean="0"/>
              <a:t>Učení</a:t>
            </a:r>
          </a:p>
          <a:p>
            <a:pPr eaLnBrk="1" hangingPunct="1"/>
            <a:r>
              <a:rPr lang="cs-CZ" altLang="cs-CZ" b="1" dirty="0" smtClean="0"/>
              <a:t>Paměť</a:t>
            </a:r>
            <a:r>
              <a:rPr lang="cs-CZ" altLang="cs-CZ" dirty="0" smtClean="0"/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2235" y="62458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/>
              <a:t>Kulturní faktory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Kultura</a:t>
            </a:r>
            <a:r>
              <a:rPr lang="cs-CZ" altLang="cs-CZ" dirty="0" smtClean="0"/>
              <a:t> je základním faktorem ovlivňujícím přání a chování nějaké osoby. </a:t>
            </a:r>
          </a:p>
          <a:p>
            <a:pPr eaLnBrk="1" hangingPunct="1"/>
            <a:r>
              <a:rPr lang="cs-CZ" altLang="cs-CZ" dirty="0" smtClean="0"/>
              <a:t>Každá kultura sestává z menších </a:t>
            </a:r>
            <a:r>
              <a:rPr lang="cs-CZ" altLang="cs-CZ" b="1" dirty="0" smtClean="0"/>
              <a:t>subkultur</a:t>
            </a:r>
            <a:r>
              <a:rPr lang="cs-CZ" altLang="cs-CZ" dirty="0" smtClean="0"/>
              <a:t>, které poskytují speciálnější identifikaci a socializaci jejich členů. K subkulturám patří národnosti, náboženství, rasové skupiny a geografické regiony.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7736" y="61367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Charakteristické rysy společenských tříd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 altLang="cs-CZ" sz="2400" dirty="0"/>
              <a:t>Lidé v každé třídě mají tendenci chovat se navzájem podobně a jinak, než lidé z odlišné společenské třídy. Společenské třídy se liší oděvem, způsobem řeči, preferencemi zábavy a mnoha dalšími charakteristickými prvky.</a:t>
            </a:r>
          </a:p>
          <a:p>
            <a:pPr marL="609600" indent="-609600"/>
            <a:r>
              <a:rPr lang="cs-CZ" altLang="cs-CZ" sz="2400" dirty="0"/>
              <a:t>Osoby jsou podle své společenské třídy vnímány tak, že zaujímají nižší nebo vyšší postavení.</a:t>
            </a:r>
          </a:p>
          <a:p>
            <a:pPr marL="609600" indent="-609600"/>
            <a:r>
              <a:rPr lang="cs-CZ" altLang="cs-CZ" sz="2400" dirty="0"/>
              <a:t>Společenská třída je charakterizována kombinací více proměnných – zaměstnání, příjem, bohatství, vzdělání, hodnotová orientace.</a:t>
            </a:r>
          </a:p>
          <a:p>
            <a:pPr marL="609600" indent="-609600"/>
            <a:r>
              <a:rPr lang="cs-CZ" altLang="cs-CZ" sz="2400" dirty="0"/>
              <a:t>Jednotlivci se mohou v průběhu života přemísťovat na společenském žebříčku nahoru nebo dolů.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958" y="60696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4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04855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b="1" dirty="0" smtClean="0"/>
              <a:t>Rodina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70615"/>
            <a:ext cx="8229600" cy="455554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sz="2000" b="1" dirty="0"/>
              <a:t>Rodina je nejdůležitější nákupní organizační jednotkou spotřebního zboží ve společnosti a členové rodiny tvoří nejvlivnější primární referenční skupinu</a:t>
            </a:r>
            <a:r>
              <a:rPr lang="cs-CZ" sz="2000" dirty="0"/>
              <a:t>. </a:t>
            </a:r>
          </a:p>
          <a:p>
            <a:pPr marL="0" indent="0">
              <a:buNone/>
              <a:defRPr/>
            </a:pPr>
            <a:r>
              <a:rPr lang="cs-CZ" sz="2000" dirty="0"/>
              <a:t> </a:t>
            </a:r>
          </a:p>
          <a:p>
            <a:pPr marL="0" indent="0" eaLnBrk="1" hangingPunct="1">
              <a:buNone/>
              <a:defRPr/>
            </a:pPr>
            <a:r>
              <a:rPr lang="cs-CZ" sz="2000" b="1" dirty="0"/>
              <a:t>V životě kupujícího rozlišujeme dva typy rodin</a:t>
            </a:r>
            <a:r>
              <a:rPr lang="cs-CZ" sz="2000" dirty="0"/>
              <a:t>: </a:t>
            </a:r>
          </a:p>
          <a:p>
            <a:pPr lvl="1" eaLnBrk="1" hangingPunct="1">
              <a:defRPr/>
            </a:pPr>
            <a:r>
              <a:rPr lang="cs-CZ" sz="2000" b="1" dirty="0"/>
              <a:t>Orientační rodina</a:t>
            </a:r>
            <a:r>
              <a:rPr lang="cs-CZ" sz="2000" dirty="0"/>
              <a:t> </a:t>
            </a:r>
            <a:r>
              <a:rPr lang="cs-CZ" sz="2000" u="sng" dirty="0"/>
              <a:t>sestává z rodičů a jejich dětí</a:t>
            </a:r>
            <a:r>
              <a:rPr lang="cs-CZ" sz="2000" dirty="0"/>
              <a:t>. </a:t>
            </a:r>
            <a:r>
              <a:rPr lang="cs-CZ" sz="2000" b="1" dirty="0"/>
              <a:t>Člověk získává od rodičů orientaci v náboženství, politice, ekonomice, a také v osobních ambicích, sebeúctě a lásce</a:t>
            </a:r>
            <a:r>
              <a:rPr lang="cs-CZ" sz="2000" dirty="0"/>
              <a:t>. I ve chvíli, kdy už kupující není příliš v kontaktu s rodiči, může být jejich vliv na jeho chování výrazný. V zemích, v nichž žijí rodiče s dospělými dětmi, bývá jejich vliv podstatný. </a:t>
            </a:r>
          </a:p>
          <a:p>
            <a:pPr lvl="1" eaLnBrk="1" hangingPunct="1">
              <a:defRPr/>
            </a:pPr>
            <a:r>
              <a:rPr lang="cs-CZ" sz="2000" dirty="0"/>
              <a:t>Ještě přímější vliv na každodenní nákupní chování má tzv. </a:t>
            </a:r>
            <a:r>
              <a:rPr lang="cs-CZ" sz="2000" b="1" dirty="0"/>
              <a:t>reprodukční rodina</a:t>
            </a:r>
            <a:r>
              <a:rPr lang="cs-CZ" sz="2000" dirty="0"/>
              <a:t> – čili </a:t>
            </a:r>
            <a:r>
              <a:rPr lang="cs-CZ" sz="2000" u="sng" dirty="0"/>
              <a:t>partner a děti</a:t>
            </a:r>
            <a:r>
              <a:rPr lang="cs-CZ" sz="2000" dirty="0"/>
              <a:t>. Nicméně během let se podoba rodiny výrazně změnila. Celá řada lidí žije sama, nebo žijí s jedním rodičem, lidé žijí ve homosexuálních svazcích, neprovdaní, bezdětní apod. </a:t>
            </a:r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5182" y="622905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b="1" dirty="0" smtClean="0"/>
              <a:t>Osobní faktory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66221"/>
            <a:ext cx="8229600" cy="475994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cs-CZ" altLang="cs-CZ" sz="2000" b="1" dirty="0"/>
              <a:t>Rozhodnutí kupujících je často ovlivněno i jejich osobními charakteristickými vlastnostmi, mezi které patří:</a:t>
            </a:r>
          </a:p>
          <a:p>
            <a:pPr eaLnBrk="1" hangingPunct="1"/>
            <a:r>
              <a:rPr lang="cs-CZ" altLang="cs-CZ" sz="2000" b="1" dirty="0"/>
              <a:t>VĚK A STÁDIUM ŽIVOTNÍHO CYKLU</a:t>
            </a:r>
            <a:r>
              <a:rPr lang="cs-CZ" altLang="cs-CZ" sz="2000" dirty="0"/>
              <a:t> - Lidé kupují v průběhu života rozdílné zboží a služby. Trendy ve stravování, odívání a nábytku či způsoby reakce jsou často spojeny </a:t>
            </a:r>
            <a:r>
              <a:rPr lang="cs-CZ" altLang="cs-CZ" sz="2000" u="sng" dirty="0"/>
              <a:t>s věkem</a:t>
            </a:r>
            <a:r>
              <a:rPr lang="cs-CZ" altLang="cs-CZ" sz="2000" dirty="0"/>
              <a:t>. </a:t>
            </a:r>
          </a:p>
          <a:p>
            <a:pPr eaLnBrk="1" hangingPunct="1"/>
            <a:r>
              <a:rPr lang="cs-CZ" altLang="cs-CZ" sz="2000" b="1" dirty="0"/>
              <a:t>ZAMĚSTNÁNÍ A EKONOMICKÉ CHARAKTERISTIKY</a:t>
            </a:r>
            <a:r>
              <a:rPr lang="cs-CZ" altLang="cs-CZ" sz="2000" dirty="0"/>
              <a:t> - </a:t>
            </a:r>
            <a:r>
              <a:rPr lang="cs-CZ" altLang="cs-CZ" sz="2000" b="1" dirty="0"/>
              <a:t>Strukturu spotřeby ovlivňuje také zaměstnání</a:t>
            </a:r>
            <a:r>
              <a:rPr lang="cs-CZ" altLang="cs-CZ" sz="2000" dirty="0"/>
              <a:t>. Dělník si kupuje montérky, pracovní obuv apod. Prezident společnosti si kupuje obleky, letenky, auta a členství ve sportovních nebo společenských klubech.</a:t>
            </a:r>
          </a:p>
          <a:p>
            <a:pPr eaLnBrk="1" hangingPunct="1"/>
            <a:r>
              <a:rPr lang="cs-CZ" altLang="cs-CZ" sz="2000" b="1" dirty="0"/>
              <a:t>OSOBNOST A SEBEPOJETÍ - Každá osoba má osobnostní charakteristiky, které ovlivňují jejich nákupní chování. </a:t>
            </a:r>
            <a:r>
              <a:rPr lang="cs-CZ" altLang="cs-CZ" sz="2000" dirty="0"/>
              <a:t>Osobností se myslí</a:t>
            </a:r>
            <a:r>
              <a:rPr lang="cs-CZ" altLang="cs-CZ" sz="2000" b="1" dirty="0"/>
              <a:t> </a:t>
            </a:r>
            <a:r>
              <a:rPr lang="cs-CZ" altLang="cs-CZ" sz="2000" dirty="0"/>
              <a:t>soubor rozličných psychologických rysů, který vede k relativně konzistentním a stálým reakcím na stimuly prostředí. </a:t>
            </a:r>
          </a:p>
          <a:p>
            <a:pPr eaLnBrk="1" hangingPunct="1"/>
            <a:r>
              <a:rPr lang="cs-CZ" altLang="cs-CZ" sz="2000" b="1" dirty="0"/>
              <a:t>ŽIVOTNÍ STYL A HODNOTY - </a:t>
            </a:r>
            <a:r>
              <a:rPr lang="cs-CZ" altLang="cs-CZ" sz="2000" dirty="0"/>
              <a:t>Životní styl je struktura žití nějaké osoby ve světě, který se projevuje činnostmi, zájmy a názory. Životní styl ukazuje konkrétního člověka ve vzájemné součinnosti s jeho prostředím. 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1901" y="60612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000" b="1" dirty="0"/>
              <a:t>Klíčové psychologické procesy – model chování spotřebitele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773238"/>
            <a:ext cx="7704138" cy="4392612"/>
          </a:xfrm>
        </p:spPr>
      </p:pic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844" y="62206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00552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/>
              <a:t>Motivace: Freud, </a:t>
            </a:r>
            <a:r>
              <a:rPr lang="cs-CZ" altLang="cs-CZ" sz="3600" b="1" dirty="0" err="1"/>
              <a:t>Maslow</a:t>
            </a:r>
            <a:r>
              <a:rPr lang="cs-CZ" altLang="cs-CZ" sz="3600" b="1" dirty="0"/>
              <a:t>, </a:t>
            </a:r>
            <a:r>
              <a:rPr lang="cs-CZ" altLang="cs-CZ" sz="3600" b="1" dirty="0" err="1"/>
              <a:t>Herzberg</a:t>
            </a:r>
            <a:endParaRPr lang="cs-CZ" altLang="cs-CZ" sz="36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70615"/>
            <a:ext cx="8229600" cy="455554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dirty="0"/>
              <a:t>Každá osoba má v danou dobu mnoho potřeb. </a:t>
            </a:r>
          </a:p>
          <a:p>
            <a:pPr lvl="1" eaLnBrk="1" hangingPunct="1">
              <a:defRPr/>
            </a:pPr>
            <a:r>
              <a:rPr lang="cs-CZ" sz="2000" dirty="0"/>
              <a:t>Některé potřeby jsou </a:t>
            </a:r>
            <a:r>
              <a:rPr lang="cs-CZ" sz="2000" b="1" dirty="0" err="1"/>
              <a:t>biogenické</a:t>
            </a:r>
            <a:r>
              <a:rPr lang="cs-CZ" sz="2000" dirty="0"/>
              <a:t>, protože vznikají z fyziologických stavů napětí, jako je </a:t>
            </a:r>
            <a:r>
              <a:rPr lang="cs-CZ" sz="2000" u="sng" dirty="0"/>
              <a:t>hlad, žízeň nebo nepohodlí</a:t>
            </a:r>
            <a:r>
              <a:rPr lang="cs-CZ" sz="2000" dirty="0"/>
              <a:t>. </a:t>
            </a:r>
          </a:p>
          <a:p>
            <a:pPr lvl="1" eaLnBrk="1" hangingPunct="1">
              <a:defRPr/>
            </a:pPr>
            <a:r>
              <a:rPr lang="cs-CZ" sz="2000" dirty="0"/>
              <a:t>Jiné potřeby jsou </a:t>
            </a:r>
            <a:r>
              <a:rPr lang="cs-CZ" sz="2000" b="1" dirty="0" err="1"/>
              <a:t>psychogenické</a:t>
            </a:r>
            <a:r>
              <a:rPr lang="cs-CZ" sz="2000" dirty="0"/>
              <a:t> a vznikají z psychologických stavů napětí, jako je třeba </a:t>
            </a:r>
            <a:r>
              <a:rPr lang="cs-CZ" sz="2000" u="sng" dirty="0"/>
              <a:t>potřeba uznání, váženosti nebo sounáležitosti.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b="1" dirty="0"/>
              <a:t>Potřeba se stává motivem, jakmile se dostane na dostatečný stupeň intenzity</a:t>
            </a:r>
            <a:r>
              <a:rPr lang="cs-CZ" sz="2000" dirty="0"/>
              <a:t>. </a:t>
            </a:r>
            <a:endParaRPr lang="cs-CZ" altLang="cs-CZ" sz="20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/>
              <a:t>FREUDOVA TEORIE</a:t>
            </a:r>
            <a:r>
              <a:rPr lang="cs-CZ" altLang="cs-CZ" sz="2000" dirty="0"/>
              <a:t> - psychologické síly utvářející lidské chování jsou převážně nevědomé, a že žádná osoba nedokáže plně chápat své motivace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/>
              <a:t>MASLOWOVA TEORIE</a:t>
            </a:r>
            <a:r>
              <a:rPr lang="cs-CZ" altLang="cs-CZ" sz="2000" dirty="0"/>
              <a:t> - lidské potřeby jsou uspořádány hierarchicky, od těch nejnaléhavějších až k těm nejméně naléhavým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/>
              <a:t>HERZBERGOVA TEORIE</a:t>
            </a:r>
            <a:r>
              <a:rPr lang="cs-CZ" altLang="cs-CZ" sz="2000" dirty="0"/>
              <a:t> - teorie rozlišuje </a:t>
            </a:r>
            <a:r>
              <a:rPr lang="cs-CZ" altLang="cs-CZ" sz="2000" b="1" dirty="0" err="1"/>
              <a:t>dissatisfaktory</a:t>
            </a:r>
            <a:r>
              <a:rPr lang="cs-CZ" altLang="cs-CZ" sz="2000" dirty="0"/>
              <a:t> (faktory způsobující nespokojenost) a </a:t>
            </a:r>
            <a:r>
              <a:rPr lang="cs-CZ" altLang="cs-CZ" sz="2000" b="1" dirty="0" err="1"/>
              <a:t>satisfaktory</a:t>
            </a:r>
            <a:r>
              <a:rPr lang="cs-CZ" altLang="cs-CZ" sz="2000" dirty="0"/>
              <a:t> (faktory, které způsobují spokojenost)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1626" y="61032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11309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4800" b="1" dirty="0"/>
              <a:t>Vnímání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8193"/>
            <a:ext cx="8229600" cy="4846432"/>
          </a:xfrm>
        </p:spPr>
        <p:txBody>
          <a:bodyPr/>
          <a:lstStyle/>
          <a:p>
            <a:pPr eaLnBrk="1" hangingPunct="1"/>
            <a:r>
              <a:rPr lang="cs-CZ" altLang="cs-CZ" u="sng" dirty="0"/>
              <a:t>Osoba s motivací je připravena jednat.</a:t>
            </a:r>
            <a:r>
              <a:rPr lang="cs-CZ" altLang="cs-CZ" dirty="0"/>
              <a:t> To, jak bude taková osoba skutečně jednat, je však ovlivněno jejím vnímáním dané situace. </a:t>
            </a:r>
          </a:p>
          <a:p>
            <a:pPr eaLnBrk="1" hangingPunct="1"/>
            <a:r>
              <a:rPr lang="cs-CZ" altLang="cs-CZ" b="1" dirty="0"/>
              <a:t>V marketingu jsou vjemy důležitější než realita, neboť právě vjemy ovlivňují konečné chování spotřebitelů</a:t>
            </a:r>
            <a:r>
              <a:rPr lang="cs-CZ" altLang="cs-CZ" dirty="0"/>
              <a:t>. </a:t>
            </a:r>
          </a:p>
          <a:p>
            <a:pPr eaLnBrk="1" hangingPunct="1"/>
            <a:r>
              <a:rPr lang="cs-CZ" altLang="cs-CZ" b="1" dirty="0"/>
              <a:t>Lidé mohou vnímat stejný objekt rozdílně v důsledku</a:t>
            </a:r>
            <a:r>
              <a:rPr lang="cs-CZ" altLang="cs-CZ" dirty="0"/>
              <a:t> </a:t>
            </a:r>
            <a:endParaRPr lang="cs-CZ" altLang="cs-CZ" b="1" dirty="0"/>
          </a:p>
          <a:p>
            <a:pPr lvl="1" eaLnBrk="1" hangingPunct="1"/>
            <a:r>
              <a:rPr lang="cs-CZ" altLang="cs-CZ" b="1" dirty="0"/>
              <a:t>SELEKTIVNÍ POZORNOSTI</a:t>
            </a:r>
            <a:r>
              <a:rPr lang="cs-CZ" altLang="cs-CZ" dirty="0"/>
              <a:t> </a:t>
            </a:r>
          </a:p>
          <a:p>
            <a:pPr lvl="1" eaLnBrk="1" hangingPunct="1"/>
            <a:r>
              <a:rPr lang="cs-CZ" altLang="cs-CZ" b="1" dirty="0"/>
              <a:t>SELEKTIVNÍHO ZKRESLENÍ</a:t>
            </a:r>
            <a:r>
              <a:rPr lang="cs-CZ" altLang="cs-CZ" dirty="0"/>
              <a:t> </a:t>
            </a:r>
          </a:p>
          <a:p>
            <a:pPr lvl="1" eaLnBrk="1" hangingPunct="1"/>
            <a:r>
              <a:rPr lang="cs-CZ" altLang="cs-CZ" b="1" dirty="0"/>
              <a:t>SELEKTIVNÍHO ZAPAMATOVÁNÍ</a:t>
            </a:r>
            <a:r>
              <a:rPr lang="cs-CZ" altLang="cs-CZ" dirty="0"/>
              <a:t> </a:t>
            </a:r>
          </a:p>
          <a:p>
            <a:pPr lvl="1" eaLnBrk="1" hangingPunct="1"/>
            <a:r>
              <a:rPr lang="cs-CZ" altLang="cs-CZ" b="1" dirty="0"/>
              <a:t>PODPRAHOVÉHO VNÍMÁNÍ</a:t>
            </a:r>
            <a:r>
              <a:rPr lang="cs-CZ" altLang="cs-CZ" dirty="0"/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67" y="620389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879</Words>
  <Application>Microsoft Office PowerPoint</Application>
  <PresentationFormat>Širokoúhlá obrazovka</PresentationFormat>
  <Paragraphs>56</Paragraphs>
  <Slides>11</Slides>
  <Notes>0</Notes>
  <HiddenSlides>0</HiddenSlides>
  <MMClips>11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Sociální marketing kombinovaní studenti 6</vt:lpstr>
      <vt:lpstr>Co ovlivňuje chování spotřebitelů </vt:lpstr>
      <vt:lpstr>Kulturní faktory</vt:lpstr>
      <vt:lpstr>Charakteristické rysy společenských tříd </vt:lpstr>
      <vt:lpstr>Rodina</vt:lpstr>
      <vt:lpstr>Osobní faktory</vt:lpstr>
      <vt:lpstr>Klíčové psychologické procesy – model chování spotřebitele</vt:lpstr>
      <vt:lpstr>Motivace: Freud, Maslow, Herzberg</vt:lpstr>
      <vt:lpstr>Vnímání</vt:lpstr>
      <vt:lpstr>Učení</vt:lpstr>
      <vt:lpstr>Paměť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Jeníčková</dc:creator>
  <cp:lastModifiedBy>Jana Jeníčková</cp:lastModifiedBy>
  <cp:revision>12</cp:revision>
  <dcterms:created xsi:type="dcterms:W3CDTF">2020-03-29T11:35:28Z</dcterms:created>
  <dcterms:modified xsi:type="dcterms:W3CDTF">2020-03-31T06:54:24Z</dcterms:modified>
</cp:coreProperties>
</file>