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C1EB-3A4C-492E-90E1-FABCF47D67D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7BD6-3F05-42D7-B2B7-583C7FC0E4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73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C1EB-3A4C-492E-90E1-FABCF47D67D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7BD6-3F05-42D7-B2B7-583C7FC0E4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76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C1EB-3A4C-492E-90E1-FABCF47D67D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7BD6-3F05-42D7-B2B7-583C7FC0E4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64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C1EB-3A4C-492E-90E1-FABCF47D67D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7BD6-3F05-42D7-B2B7-583C7FC0E4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31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C1EB-3A4C-492E-90E1-FABCF47D67D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7BD6-3F05-42D7-B2B7-583C7FC0E4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17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C1EB-3A4C-492E-90E1-FABCF47D67D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7BD6-3F05-42D7-B2B7-583C7FC0E4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59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C1EB-3A4C-492E-90E1-FABCF47D67D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7BD6-3F05-42D7-B2B7-583C7FC0E4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30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C1EB-3A4C-492E-90E1-FABCF47D67D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7BD6-3F05-42D7-B2B7-583C7FC0E4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78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C1EB-3A4C-492E-90E1-FABCF47D67D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7BD6-3F05-42D7-B2B7-583C7FC0E4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86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C1EB-3A4C-492E-90E1-FABCF47D67D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7BD6-3F05-42D7-B2B7-583C7FC0E4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56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C1EB-3A4C-492E-90E1-FABCF47D67D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7BD6-3F05-42D7-B2B7-583C7FC0E4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91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0C1EB-3A4C-492E-90E1-FABCF47D67D3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7BD6-3F05-42D7-B2B7-583C7FC0E4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75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49012"/>
          </a:xfrm>
        </p:spPr>
        <p:txBody>
          <a:bodyPr>
            <a:normAutofit/>
          </a:bodyPr>
          <a:lstStyle/>
          <a:p>
            <a:r>
              <a:rPr lang="cs-CZ" b="1" dirty="0" smtClean="0"/>
              <a:t>Sociální marketing</a:t>
            </a:r>
            <a:br>
              <a:rPr lang="cs-CZ" b="1" dirty="0" smtClean="0"/>
            </a:br>
            <a:r>
              <a:rPr lang="cs-CZ" b="1" dirty="0" smtClean="0"/>
              <a:t>kombinovaní studenti</a:t>
            </a:r>
            <a:br>
              <a:rPr lang="cs-CZ" b="1" dirty="0" smtClean="0"/>
            </a:br>
            <a:r>
              <a:rPr lang="cs-CZ" b="1" dirty="0" smtClean="0"/>
              <a:t>5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59890"/>
            <a:ext cx="9144000" cy="497910"/>
          </a:xfrm>
        </p:spPr>
        <p:txBody>
          <a:bodyPr/>
          <a:lstStyle/>
          <a:p>
            <a:r>
              <a:rPr lang="cs-CZ" dirty="0" smtClean="0"/>
              <a:t>Jana Jeníčková</a:t>
            </a:r>
            <a:endParaRPr lang="cs-CZ" dirty="0"/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791" y="579283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6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9144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cs typeface="Times New Roman" panose="02020603050405020304" pitchFamily="18" charset="0"/>
              </a:rPr>
              <a:t>Řízení vztahu se zákazníky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14860"/>
            <a:ext cx="7772400" cy="4181139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cs-CZ" altLang="cs-CZ" b="1" dirty="0">
                <a:cs typeface="Times New Roman" panose="02020603050405020304" pitchFamily="18" charset="0"/>
              </a:rPr>
              <a:t>Identifikujte své potenciální a současné zákazníky</a:t>
            </a:r>
            <a:r>
              <a:rPr lang="cs-CZ" altLang="cs-CZ" dirty="0"/>
              <a:t> </a:t>
            </a:r>
          </a:p>
          <a:p>
            <a:pPr marL="609600" indent="-609600">
              <a:buFontTx/>
              <a:buAutoNum type="arabicPeriod"/>
            </a:pPr>
            <a:r>
              <a:rPr lang="cs-CZ" altLang="cs-CZ" b="1" dirty="0">
                <a:cs typeface="Times New Roman" panose="02020603050405020304" pitchFamily="18" charset="0"/>
              </a:rPr>
              <a:t>Diferencujte zákazníky podle: </a:t>
            </a:r>
          </a:p>
          <a:p>
            <a:pPr marL="1009650" lvl="1" indent="-609600">
              <a:buFont typeface="Times New Roman" panose="02020603050405020304" pitchFamily="18" charset="0"/>
              <a:buAutoNum type="alphaLcParenR"/>
            </a:pPr>
            <a:r>
              <a:rPr lang="cs-CZ" altLang="cs-CZ" b="1" dirty="0">
                <a:cs typeface="Times New Roman" panose="02020603050405020304" pitchFamily="18" charset="0"/>
              </a:rPr>
              <a:t>jejich potřeb, </a:t>
            </a:r>
          </a:p>
          <a:p>
            <a:pPr marL="1009650" lvl="1" indent="-609600">
              <a:buFont typeface="Times New Roman" panose="02020603050405020304" pitchFamily="18" charset="0"/>
              <a:buAutoNum type="alphaLcParenR"/>
            </a:pPr>
            <a:r>
              <a:rPr lang="cs-CZ" altLang="cs-CZ" b="1" dirty="0">
                <a:cs typeface="Times New Roman" panose="02020603050405020304" pitchFamily="18" charset="0"/>
              </a:rPr>
              <a:t>podle jejich hodnoty pro vaši společnost</a:t>
            </a:r>
            <a:r>
              <a:rPr lang="cs-CZ" altLang="cs-CZ" dirty="0"/>
              <a:t>.</a:t>
            </a:r>
          </a:p>
          <a:p>
            <a:pPr marL="609600" indent="-609600">
              <a:buFontTx/>
              <a:buAutoNum type="arabicPeriod"/>
            </a:pPr>
            <a:r>
              <a:rPr lang="cs-CZ" altLang="cs-CZ" b="1" dirty="0">
                <a:cs typeface="Times New Roman" panose="02020603050405020304" pitchFamily="18" charset="0"/>
              </a:rPr>
              <a:t>Jednejte se zákazníky jednotlivě, abyste získali lepší znalosti o jejich individuálních potřebách</a:t>
            </a:r>
            <a:r>
              <a:rPr lang="cs-CZ" altLang="cs-CZ" dirty="0"/>
              <a:t> </a:t>
            </a:r>
          </a:p>
          <a:p>
            <a:pPr marL="609600" indent="-609600">
              <a:buFontTx/>
              <a:buAutoNum type="arabicPeriod"/>
            </a:pPr>
            <a:r>
              <a:rPr lang="cs-CZ" altLang="cs-CZ" b="1" dirty="0" err="1">
                <a:cs typeface="Times New Roman" panose="02020603050405020304" pitchFamily="18" charset="0"/>
              </a:rPr>
              <a:t>Customizujte</a:t>
            </a:r>
            <a:r>
              <a:rPr lang="cs-CZ" altLang="cs-CZ" b="1" dirty="0">
                <a:cs typeface="Times New Roman" panose="02020603050405020304" pitchFamily="18" charset="0"/>
              </a:rPr>
              <a:t> výrobky, služby a zprávy potřebám každého zákazníka</a:t>
            </a:r>
            <a:r>
              <a:rPr lang="cs-CZ" altLang="cs-CZ" dirty="0"/>
              <a:t>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0290" y="60612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2209800" y="188913"/>
            <a:ext cx="7772400" cy="136018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b="1" dirty="0"/>
              <a:t>Dva hlavní způsoby, jak posílit šanci na udržení zákazníků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9800" y="1925619"/>
            <a:ext cx="7772400" cy="417038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cs-CZ" sz="2400" dirty="0"/>
              <a:t>Jedním z nich je </a:t>
            </a:r>
            <a:r>
              <a:rPr lang="cs-CZ" sz="2400" b="1" dirty="0"/>
              <a:t>postavení vysokých bariér, které by zákazníkům zabránily přejít jinam</a:t>
            </a:r>
            <a:r>
              <a:rPr lang="cs-CZ" sz="2400" dirty="0"/>
              <a:t>. Zákazníci jsou méně ochotní přejít k jinému dodavateli, pokud </a:t>
            </a:r>
          </a:p>
          <a:p>
            <a:pPr marL="857250" lvl="1" indent="-457200">
              <a:buFont typeface="+mj-lt"/>
              <a:buAutoNum type="alphaUcPeriod"/>
              <a:defRPr/>
            </a:pPr>
            <a:r>
              <a:rPr lang="cs-CZ" sz="2000" dirty="0"/>
              <a:t>jsou s tím spojené vysoké investiční náklady, </a:t>
            </a:r>
          </a:p>
          <a:p>
            <a:pPr marL="857250" lvl="1" indent="-457200">
              <a:buFont typeface="+mj-lt"/>
              <a:buAutoNum type="alphaUcPeriod"/>
              <a:defRPr/>
            </a:pPr>
            <a:r>
              <a:rPr lang="cs-CZ" sz="2000" dirty="0"/>
              <a:t>vysoké výdaje na hledání nového dodavatele nebo </a:t>
            </a:r>
          </a:p>
          <a:p>
            <a:pPr marL="857250" lvl="1" indent="-457200">
              <a:buFont typeface="+mj-lt"/>
              <a:buAutoNum type="alphaUcPeriod"/>
              <a:defRPr/>
            </a:pPr>
            <a:r>
              <a:rPr lang="cs-CZ" sz="2000" dirty="0"/>
              <a:t>ztráta slev pro věrné zákazníky. </a:t>
            </a:r>
          </a:p>
          <a:p>
            <a:pPr marL="400050" lvl="1" indent="0">
              <a:buNone/>
              <a:defRPr/>
            </a:pPr>
            <a:endParaRPr lang="cs-CZ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400" dirty="0"/>
              <a:t>Lepším způsobem je však </a:t>
            </a:r>
            <a:r>
              <a:rPr lang="cs-CZ" sz="2400" b="1" dirty="0"/>
              <a:t>poskytovat zákazníkům vysokou míru uspokojení</a:t>
            </a:r>
            <a:r>
              <a:rPr lang="cs-CZ" sz="2400" dirty="0"/>
              <a:t>. Pro konkurenty je pak obtížné nabídnout nižší ceny nebo jiné podněty k přechodu</a:t>
            </a:r>
            <a:r>
              <a:rPr lang="cs-CZ" dirty="0" smtClean="0"/>
              <a:t>.</a:t>
            </a:r>
          </a:p>
          <a:p>
            <a:pPr marL="0" indent="0">
              <a:buNone/>
              <a:defRPr/>
            </a:pPr>
            <a:r>
              <a:rPr lang="cs-CZ" dirty="0" smtClean="0"/>
              <a:t> </a:t>
            </a:r>
          </a:p>
          <a:p>
            <a:pPr eaLnBrk="1" hangingPunct="1">
              <a:defRPr/>
            </a:pPr>
            <a:endParaRPr lang="cs-CZ" dirty="0" smtClean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404" y="61032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2209800" y="260351"/>
            <a:ext cx="7772400" cy="1084355"/>
          </a:xfrm>
        </p:spPr>
        <p:txBody>
          <a:bodyPr/>
          <a:lstStyle/>
          <a:p>
            <a:pPr eaLnBrk="1" hangingPunct="1"/>
            <a:r>
              <a:rPr lang="cs-CZ" altLang="cs-CZ" sz="4000" b="1" dirty="0"/>
              <a:t>Snižování míry ztráty zákazníků</a:t>
            </a:r>
            <a:endParaRPr lang="cs-CZ" alt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9800" y="1538344"/>
            <a:ext cx="7772400" cy="455765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000" b="1" u="sng" dirty="0"/>
              <a:t>Existuje pět hlavních kroků ke snižování míry ztráty zákazníků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/>
              <a:t>Společnost musí </a:t>
            </a:r>
            <a:r>
              <a:rPr lang="cs-CZ" sz="2000" b="1" dirty="0"/>
              <a:t>definovat a změřit svou míru ztráty zákazníků</a:t>
            </a:r>
            <a:r>
              <a:rPr lang="cs-CZ" sz="2000" dirty="0"/>
              <a:t>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/>
              <a:t>Společnost musí </a:t>
            </a:r>
            <a:r>
              <a:rPr lang="cs-CZ" sz="2000" b="1" dirty="0"/>
              <a:t>vytipovat příčiny úbytku zákazníků a identifikovat ty, které lze odstranit</a:t>
            </a:r>
            <a:r>
              <a:rPr lang="cs-CZ" sz="2000" dirty="0"/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/>
              <a:t>Společnost </a:t>
            </a:r>
            <a:r>
              <a:rPr lang="cs-CZ" sz="2000" b="1" dirty="0"/>
              <a:t>potřebuje odhadnout, kolik ztrácí zisku, ztrácí-li zákazníky</a:t>
            </a:r>
            <a:r>
              <a:rPr lang="cs-CZ" sz="2000" dirty="0"/>
              <a:t>. V případě jednotlivého zákazníka se ztráta zisku rovná celoživotní hodnotě zákazníka. tzn. přítomné hodnotě toku zisků, které by mohla společnost uskutečnit, kdyby zákazník předčasně neodešel.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/>
              <a:t>Společnost </a:t>
            </a:r>
            <a:r>
              <a:rPr lang="cs-CZ" sz="2000" b="1" dirty="0"/>
              <a:t>potřebuje vypočítat, kolik by jí stálo snížení míry ztrát zákazníků</a:t>
            </a:r>
            <a:r>
              <a:rPr lang="cs-CZ" sz="2000" dirty="0"/>
              <a:t>. Pokud jsou náklady nižší než ušlý zisk, měla by společnost tyto peníze utratit.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b="1" dirty="0"/>
              <a:t>Nic nepředčí naslouchání zákazníkům</a:t>
            </a:r>
            <a:r>
              <a:rPr lang="cs-CZ" sz="2000" dirty="0"/>
              <a:t>. </a:t>
            </a:r>
            <a:r>
              <a:rPr lang="cs-CZ" dirty="0" smtClean="0"/>
              <a:t> </a:t>
            </a:r>
          </a:p>
          <a:p>
            <a:pPr eaLnBrk="1" hangingPunct="1">
              <a:defRPr/>
            </a:pPr>
            <a:endParaRPr lang="cs-CZ" dirty="0" smtClean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013" y="60025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62579"/>
            <a:ext cx="7772400" cy="1021734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600" b="1" dirty="0">
                <a:cs typeface="Times New Roman" panose="02020603050405020304" pitchFamily="18" charset="0"/>
              </a:rPr>
              <a:t>Vytváření pevných svazků se zákazníky</a:t>
            </a:r>
            <a:br>
              <a:rPr lang="cs-CZ" altLang="cs-CZ" sz="3600" b="1" dirty="0">
                <a:cs typeface="Times New Roman" panose="02020603050405020304" pitchFamily="18" charset="0"/>
              </a:rPr>
            </a:br>
            <a:endParaRPr lang="cs-CZ" altLang="cs-CZ" sz="3600" b="1" dirty="0"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84314"/>
            <a:ext cx="7772400" cy="46116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2400" b="1" dirty="0">
                <a:cs typeface="Times New Roman" panose="02020603050405020304" pitchFamily="18" charset="0"/>
              </a:rPr>
              <a:t>POSKYTOVÁNÍ FINANČNÍCH VÝHOD </a:t>
            </a:r>
            <a:endParaRPr lang="cs-CZ" altLang="cs-CZ" sz="2400" b="1" dirty="0"/>
          </a:p>
          <a:p>
            <a:pPr lvl="1" eaLnBrk="1" hangingPunct="1">
              <a:defRPr/>
            </a:pPr>
            <a:r>
              <a:rPr lang="cs-CZ" altLang="cs-CZ" sz="2000" b="1" dirty="0"/>
              <a:t>V</a:t>
            </a:r>
            <a:r>
              <a:rPr lang="cs-CZ" altLang="cs-CZ" sz="2000" b="1" dirty="0">
                <a:cs typeface="Times New Roman" panose="02020603050405020304" pitchFamily="18" charset="0"/>
              </a:rPr>
              <a:t>ěrnostní programy </a:t>
            </a:r>
            <a:r>
              <a:rPr lang="cs-CZ" altLang="cs-CZ" sz="2000" dirty="0">
                <a:cs typeface="Times New Roman" panose="02020603050405020304" pitchFamily="18" charset="0"/>
              </a:rPr>
              <a:t>- </a:t>
            </a:r>
            <a:r>
              <a:rPr lang="cs-CZ" sz="2000" dirty="0"/>
              <a:t>jsou určeny k poskytování odměn zákazníkům, kteří nakupují často a v podstatných množstvích. </a:t>
            </a:r>
            <a:endParaRPr lang="cs-CZ" altLang="cs-CZ" sz="2000" dirty="0"/>
          </a:p>
          <a:p>
            <a:pPr lvl="1" eaLnBrk="1" hangingPunct="1">
              <a:defRPr/>
            </a:pPr>
            <a:r>
              <a:rPr lang="cs-CZ" altLang="cs-CZ" sz="2000" b="1" dirty="0">
                <a:cs typeface="Times New Roman" panose="02020603050405020304" pitchFamily="18" charset="0"/>
              </a:rPr>
              <a:t>Klubové členské programy </a:t>
            </a:r>
            <a:r>
              <a:rPr lang="cs-CZ" altLang="cs-CZ" sz="2000" dirty="0">
                <a:cs typeface="Times New Roman" panose="02020603050405020304" pitchFamily="18" charset="0"/>
              </a:rPr>
              <a:t>- </a:t>
            </a:r>
            <a:r>
              <a:rPr lang="cs-CZ" sz="2000" dirty="0"/>
              <a:t>Klubové členství může být dostupné každému, kdo si koupí nějaký výrobek či službu, nebo může být omezeno na spřízněnou skupinu či na ty, kteří jsou ochotní zaplatit malý poplatek. </a:t>
            </a:r>
          </a:p>
          <a:p>
            <a:pPr eaLnBrk="1" hangingPunct="1">
              <a:defRPr/>
            </a:pPr>
            <a:r>
              <a:rPr lang="cs-CZ" altLang="cs-CZ" sz="2400" b="1" dirty="0">
                <a:cs typeface="Times New Roman" panose="02020603050405020304" pitchFamily="18" charset="0"/>
              </a:rPr>
              <a:t>POSKYTOVÁNÍ SPOLEČENSKÝCH VÝHOD </a:t>
            </a:r>
            <a:endParaRPr lang="cs-CZ" altLang="cs-CZ" sz="2400" b="1" dirty="0"/>
          </a:p>
          <a:p>
            <a:pPr lvl="1" eaLnBrk="1" hangingPunct="1">
              <a:defRPr/>
            </a:pPr>
            <a:r>
              <a:rPr lang="cs-CZ" sz="2000" dirty="0"/>
              <a:t>Zaměstnanci společnosti pracují na upevňování vzájemných vazeb se zákazníky tím, že </a:t>
            </a:r>
            <a:r>
              <a:rPr lang="cs-CZ" sz="2000" b="1" dirty="0"/>
              <a:t>individualizují a personalizují příslušné vztahy</a:t>
            </a:r>
            <a:r>
              <a:rPr lang="cs-CZ" sz="2000" dirty="0"/>
              <a:t>. V podstatě lze říci, že </a:t>
            </a:r>
            <a:r>
              <a:rPr lang="cs-CZ" sz="2000" b="1" dirty="0"/>
              <a:t>osvícené společnosti mění své zákazníky v klienty</a:t>
            </a:r>
            <a:r>
              <a:rPr lang="cs-CZ" sz="2000" dirty="0"/>
              <a:t>. </a:t>
            </a:r>
            <a:r>
              <a:rPr lang="cs-CZ" sz="2000" u="sng" dirty="0"/>
              <a:t>Zákazníci mohou být pro instituci bezejmenní, ale klienti však bezejmenní být nemohou</a:t>
            </a:r>
            <a:r>
              <a:rPr lang="cs-CZ" sz="2000" dirty="0"/>
              <a:t>.</a:t>
            </a:r>
            <a:endParaRPr lang="cs-CZ" altLang="cs-CZ" sz="2000" b="1" dirty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0958" y="60025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7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Vytváření hodnoty pro zákazníky, jejich spokojenost a věrnost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93534" y="1825625"/>
            <a:ext cx="9004931" cy="4351338"/>
          </a:xfrm>
          <a:prstGeom prst="rect">
            <a:avLst/>
          </a:prstGeom>
        </p:spPr>
      </p:pic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404" y="599416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799" y="333374"/>
            <a:ext cx="8311179" cy="115093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 dirty="0">
                <a:cs typeface="Times New Roman" panose="02020603050405020304" pitchFamily="18" charset="0"/>
              </a:rPr>
              <a:t>POSKYTOVÁNÍ VYSOKÉ HODNOTY PRO ZÁKAZNÍKA</a:t>
            </a:r>
            <a:r>
              <a:rPr lang="cs-CZ" altLang="cs-CZ" b="1" dirty="0" smtClean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31981"/>
            <a:ext cx="7772400" cy="4364020"/>
          </a:xfrm>
        </p:spPr>
        <p:txBody>
          <a:bodyPr/>
          <a:lstStyle/>
          <a:p>
            <a:pPr eaLnBrk="1" hangingPunct="1"/>
            <a:r>
              <a:rPr lang="cs-CZ" altLang="cs-CZ" b="1" dirty="0">
                <a:cs typeface="Times New Roman" panose="02020603050405020304" pitchFamily="18" charset="0"/>
              </a:rPr>
              <a:t>Věrnost</a:t>
            </a:r>
            <a:r>
              <a:rPr lang="cs-CZ" altLang="cs-CZ" dirty="0">
                <a:cs typeface="Times New Roman" panose="02020603050405020304" pitchFamily="18" charset="0"/>
              </a:rPr>
              <a:t> se definuje jako ,,hluboký pocit povinnosti k opětovným nákupům nebo podpoře preferovaného výrobku nebo služby v budoucnosti, a to navzdory situačním vlivům a marketingovým snahám, které mají potenciál způsobit změnu chování“.</a:t>
            </a:r>
            <a:r>
              <a:rPr lang="cs-CZ" altLang="cs-CZ" dirty="0" smtClean="0">
                <a:cs typeface="Times New Roman" panose="02020603050405020304" pitchFamily="18" charset="0"/>
              </a:rPr>
              <a:t> </a:t>
            </a:r>
            <a:endParaRPr lang="en-US" altLang="cs-CZ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b="1" dirty="0">
                <a:cs typeface="Times New Roman" panose="02020603050405020304" pitchFamily="18" charset="0"/>
              </a:rPr>
              <a:t>Hodnotová nabídka</a:t>
            </a:r>
            <a:r>
              <a:rPr lang="cs-CZ" altLang="cs-CZ" dirty="0">
                <a:cs typeface="Times New Roman" panose="02020603050405020304" pitchFamily="18" charset="0"/>
              </a:rPr>
              <a:t> sestává z celého balíčku benefitů, které společnost slibuje poskytnout.</a:t>
            </a:r>
            <a:r>
              <a:rPr lang="cs-CZ" altLang="cs-CZ" dirty="0" smtClean="0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cs-CZ" altLang="cs-CZ" b="1" dirty="0"/>
              <a:t>Značka </a:t>
            </a:r>
            <a:r>
              <a:rPr lang="cs-CZ" altLang="cs-CZ" dirty="0"/>
              <a:t>musí představovat slib celkové zkušenosti, již mohou zákazníci očekávat.</a:t>
            </a:r>
            <a:r>
              <a:rPr lang="cs-CZ" altLang="cs-CZ" dirty="0" smtClean="0"/>
              <a:t> 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734" y="612000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914400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cs typeface="Times New Roman" panose="02020603050405020304" pitchFamily="18" charset="0"/>
              </a:rPr>
              <a:t>Úplná spokojenost zákazníků</a:t>
            </a:r>
            <a:r>
              <a:rPr lang="cs-CZ" altLang="cs-CZ" dirty="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882588"/>
            <a:ext cx="7772400" cy="4213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cs-CZ" b="1" dirty="0" smtClean="0">
                <a:cs typeface="Times New Roman" panose="02020603050405020304" pitchFamily="18" charset="0"/>
              </a:rPr>
              <a:t>S</a:t>
            </a:r>
            <a:r>
              <a:rPr lang="cs-CZ" altLang="cs-CZ" b="1" dirty="0" err="1" smtClean="0">
                <a:cs typeface="Times New Roman" panose="02020603050405020304" pitchFamily="18" charset="0"/>
              </a:rPr>
              <a:t>pokojenost</a:t>
            </a:r>
            <a:r>
              <a:rPr lang="cs-CZ" altLang="cs-CZ" dirty="0" smtClean="0">
                <a:cs typeface="Times New Roman" panose="02020603050405020304" pitchFamily="18" charset="0"/>
              </a:rPr>
              <a:t> je </a:t>
            </a:r>
            <a:r>
              <a:rPr lang="cs-CZ" altLang="cs-CZ" u="sng" dirty="0" smtClean="0">
                <a:cs typeface="Times New Roman" panose="02020603050405020304" pitchFamily="18" charset="0"/>
              </a:rPr>
              <a:t>pocit radosti nebo zklamání </a:t>
            </a:r>
            <a:r>
              <a:rPr lang="cs-CZ" altLang="cs-CZ" dirty="0" smtClean="0">
                <a:cs typeface="Times New Roman" panose="02020603050405020304" pitchFamily="18" charset="0"/>
              </a:rPr>
              <a:t>nějaké osoby vyvolaný porovnáním vnímaných výkonů (nebo vnímaného výsledku) </a:t>
            </a:r>
            <a:r>
              <a:rPr lang="cs-CZ" altLang="cs-CZ" u="sng" dirty="0" smtClean="0">
                <a:cs typeface="Times New Roman" panose="02020603050405020304" pitchFamily="18" charset="0"/>
              </a:rPr>
              <a:t>k očekávání</a:t>
            </a:r>
            <a:r>
              <a:rPr lang="en-US" altLang="cs-CZ" dirty="0" smtClean="0">
                <a:cs typeface="Times New Roman" panose="02020603050405020304" pitchFamily="18" charset="0"/>
              </a:rPr>
              <a:t>.</a:t>
            </a:r>
            <a:r>
              <a:rPr lang="cs-CZ" altLang="cs-CZ" dirty="0" smtClean="0"/>
              <a:t> </a:t>
            </a:r>
            <a:endParaRPr lang="en-US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>
                <a:cs typeface="Times New Roman" panose="02020603050405020304" pitchFamily="18" charset="0"/>
              </a:rPr>
              <a:t>Nedojde-li ke splnění očekávání, je zákazník nespokojený</a:t>
            </a:r>
            <a:r>
              <a:rPr lang="en-US" altLang="cs-CZ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Předčí-li výrobek nebo služba jeho očekávání, je zákazník vysoce spokojený nebo potěšený.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4514" y="61032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2209800" y="260350"/>
            <a:ext cx="7772400" cy="865188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Spokojenost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2209800" y="1344706"/>
            <a:ext cx="7772400" cy="4751294"/>
          </a:xfrm>
        </p:spPr>
        <p:txBody>
          <a:bodyPr/>
          <a:lstStyle/>
          <a:p>
            <a:pPr eaLnBrk="1" hangingPunct="1"/>
            <a:r>
              <a:rPr lang="cs-CZ" altLang="cs-CZ" sz="2400" b="1" dirty="0"/>
              <a:t>Spokojenost </a:t>
            </a:r>
            <a:r>
              <a:rPr lang="cs-CZ" altLang="cs-CZ" sz="2400" dirty="0"/>
              <a:t>patří k tak zvaným</a:t>
            </a:r>
            <a:r>
              <a:rPr lang="cs-CZ" altLang="cs-CZ" sz="2400" b="1" dirty="0"/>
              <a:t> „měkkým“ indikátorům,</a:t>
            </a:r>
            <a:r>
              <a:rPr lang="cs-CZ" altLang="cs-CZ" sz="2400" dirty="0"/>
              <a:t> </a:t>
            </a:r>
            <a:r>
              <a:rPr lang="cs-CZ" altLang="cs-CZ" sz="2400" b="1" dirty="0"/>
              <a:t>jde o pocity a city</a:t>
            </a:r>
            <a:r>
              <a:rPr lang="cs-CZ" altLang="cs-CZ" sz="2400" dirty="0"/>
              <a:t>. </a:t>
            </a:r>
          </a:p>
          <a:p>
            <a:pPr eaLnBrk="1" hangingPunct="1"/>
            <a:r>
              <a:rPr lang="cs-CZ" altLang="cs-CZ" sz="2400" dirty="0"/>
              <a:t>Na rozdíl od toho </a:t>
            </a:r>
            <a:r>
              <a:rPr lang="cs-CZ" altLang="cs-CZ" sz="2400" b="1" dirty="0"/>
              <a:t>„tvrdé“ indikátory</a:t>
            </a:r>
            <a:r>
              <a:rPr lang="cs-CZ" altLang="cs-CZ" sz="2400" dirty="0"/>
              <a:t> vyjadřují – pokud jsou vhodně zvoleny - </a:t>
            </a:r>
            <a:r>
              <a:rPr lang="cs-CZ" altLang="cs-CZ" sz="2400" b="1" dirty="0"/>
              <a:t>objektivní skutečnosti</a:t>
            </a:r>
            <a:r>
              <a:rPr lang="cs-CZ" altLang="cs-CZ" sz="2400" dirty="0"/>
              <a:t>. </a:t>
            </a:r>
            <a:r>
              <a:rPr lang="cs-CZ" altLang="cs-CZ" sz="2400" u="sng" dirty="0"/>
              <a:t>U kvality života jde například o</a:t>
            </a:r>
            <a:r>
              <a:rPr lang="cs-CZ" altLang="cs-CZ" sz="2400" dirty="0"/>
              <a:t> </a:t>
            </a:r>
          </a:p>
          <a:p>
            <a:pPr lvl="1" eaLnBrk="1" hangingPunct="1"/>
            <a:r>
              <a:rPr lang="cs-CZ" altLang="cs-CZ" sz="2000" dirty="0"/>
              <a:t>míru nezaměstnanosti, </a:t>
            </a:r>
          </a:p>
          <a:p>
            <a:pPr lvl="1" eaLnBrk="1" hangingPunct="1"/>
            <a:r>
              <a:rPr lang="cs-CZ" altLang="cs-CZ" sz="2000" dirty="0"/>
              <a:t>průměrné platy, </a:t>
            </a:r>
          </a:p>
          <a:p>
            <a:pPr lvl="1" eaLnBrk="1" hangingPunct="1"/>
            <a:r>
              <a:rPr lang="cs-CZ" altLang="cs-CZ" sz="2000" dirty="0"/>
              <a:t>ekologickou stopu, </a:t>
            </a:r>
          </a:p>
          <a:p>
            <a:pPr lvl="1" eaLnBrk="1" hangingPunct="1"/>
            <a:r>
              <a:rPr lang="cs-CZ" altLang="cs-CZ" sz="2000" dirty="0"/>
              <a:t>dostupnost služeb, </a:t>
            </a:r>
          </a:p>
          <a:p>
            <a:pPr lvl="1" eaLnBrk="1" hangingPunct="1"/>
            <a:r>
              <a:rPr lang="cs-CZ" altLang="cs-CZ" sz="2000" dirty="0"/>
              <a:t>hustotu silniční sítě, </a:t>
            </a:r>
          </a:p>
          <a:p>
            <a:pPr lvl="1" eaLnBrk="1" hangingPunct="1"/>
            <a:r>
              <a:rPr lang="cs-CZ" altLang="cs-CZ" sz="2000" dirty="0"/>
              <a:t>dopravní obslužnost, </a:t>
            </a:r>
          </a:p>
          <a:p>
            <a:pPr lvl="1" eaLnBrk="1" hangingPunct="1"/>
            <a:r>
              <a:rPr lang="cs-CZ" altLang="cs-CZ" sz="2000" dirty="0"/>
              <a:t>počet parkovacích míst na obyvatele sídliště atd.</a:t>
            </a:r>
          </a:p>
          <a:p>
            <a:pPr lvl="1" eaLnBrk="1" hangingPunct="1"/>
            <a:endParaRPr lang="cs-CZ" altLang="cs-CZ" sz="2000" dirty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8954" y="626261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7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260350"/>
            <a:ext cx="8001000" cy="515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 dirty="0">
                <a:cs typeface="Times New Roman" panose="02020603050405020304" pitchFamily="18" charset="0"/>
              </a:rPr>
              <a:t>Zjišťování spokojenosti</a:t>
            </a:r>
            <a:r>
              <a:rPr lang="cs-CZ" altLang="cs-CZ" sz="3600" b="1" dirty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776288"/>
            <a:ext cx="7772400" cy="5605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>
                <a:cs typeface="Times New Roman" panose="02020603050405020304" pitchFamily="18" charset="0"/>
              </a:rPr>
              <a:t>Moudrá společnost </a:t>
            </a:r>
            <a:r>
              <a:rPr lang="cs-CZ" altLang="cs-CZ" sz="2000" b="1">
                <a:cs typeface="Times New Roman" panose="02020603050405020304" pitchFamily="18" charset="0"/>
              </a:rPr>
              <a:t>zjišťuje spokojenost zákazníků pravidelně</a:t>
            </a:r>
            <a:r>
              <a:rPr lang="cs-CZ" altLang="cs-CZ" sz="2000">
                <a:cs typeface="Times New Roman" panose="02020603050405020304" pitchFamily="18" charset="0"/>
              </a:rPr>
              <a:t>, protože jedním z klíčů, jak si udržet zákazníka, je jeho spokojenost.</a:t>
            </a:r>
            <a:r>
              <a:rPr lang="cs-CZ" altLang="cs-CZ" sz="2000"/>
              <a:t> </a:t>
            </a:r>
            <a:endParaRPr lang="en-US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>
                <a:cs typeface="Times New Roman" panose="02020603050405020304" pitchFamily="18" charset="0"/>
              </a:rPr>
              <a:t>Společnosti mohou sledovat </a:t>
            </a:r>
            <a:r>
              <a:rPr lang="cs-CZ" altLang="cs-CZ" sz="2000" b="1">
                <a:cs typeface="Times New Roman" panose="02020603050405020304" pitchFamily="18" charset="0"/>
              </a:rPr>
              <a:t>míru ztráty zákazníků</a:t>
            </a:r>
            <a:r>
              <a:rPr lang="cs-CZ" altLang="cs-CZ" sz="2000">
                <a:cs typeface="Times New Roman" panose="02020603050405020304" pitchFamily="18" charset="0"/>
              </a:rPr>
              <a:t> a kontaktovat zákazníky, kteří přestali nakupovat nebo přešli k jinému dodavateli, aby zjistily, proč k tomu došlo.</a:t>
            </a:r>
            <a:r>
              <a:rPr lang="cs-CZ" altLang="cs-CZ" sz="2000"/>
              <a:t> </a:t>
            </a:r>
            <a:endParaRPr lang="en-US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>
                <a:cs typeface="Times New Roman" panose="02020603050405020304" pitchFamily="18" charset="0"/>
              </a:rPr>
              <a:t>Společnosti, které dosahují vysoké úrovně spokojenosti zákazníků, si dávají záležet na tom, aby se o tom jejich cílový trh dozvěděl</a:t>
            </a:r>
            <a:r>
              <a:rPr lang="en-US" altLang="cs-CZ" sz="2000">
                <a:cs typeface="Times New Roman" panose="02020603050405020304" pitchFamily="18" charset="0"/>
              </a:rPr>
              <a:t>.</a:t>
            </a:r>
            <a:r>
              <a:rPr lang="cs-CZ" altLang="cs-CZ" sz="2000"/>
              <a:t> </a:t>
            </a:r>
          </a:p>
          <a:p>
            <a:r>
              <a:rPr lang="cs-CZ" altLang="cs-CZ" sz="2000" b="1" u="sng"/>
              <a:t>Vysoce spokojený zákazník </a:t>
            </a:r>
            <a:endParaRPr lang="cs-CZ" altLang="cs-CZ" sz="2000"/>
          </a:p>
          <a:p>
            <a:pPr lvl="1"/>
            <a:r>
              <a:rPr lang="cs-CZ" altLang="cs-CZ" sz="2000"/>
              <a:t>zachovává déle věrnost, </a:t>
            </a:r>
          </a:p>
          <a:p>
            <a:pPr lvl="1"/>
            <a:r>
              <a:rPr lang="cs-CZ" altLang="cs-CZ" sz="2000"/>
              <a:t>kupuje více zároveň s tím, jak společnost dává na trh nové výrobky a zlepšuje již existující, </a:t>
            </a:r>
          </a:p>
          <a:p>
            <a:pPr lvl="1"/>
            <a:r>
              <a:rPr lang="cs-CZ" altLang="cs-CZ" sz="2000"/>
              <a:t>hovoří příznivě o společnosti a jejích výrobcích, </a:t>
            </a:r>
          </a:p>
          <a:p>
            <a:pPr lvl="1"/>
            <a:r>
              <a:rPr lang="cs-CZ" altLang="cs-CZ" sz="2000"/>
              <a:t>věnuje méně pozornosti konkurenčním značkám a je méně citlivý na cenu, </a:t>
            </a:r>
          </a:p>
          <a:p>
            <a:pPr lvl="1"/>
            <a:r>
              <a:rPr lang="cs-CZ" altLang="cs-CZ" sz="2000"/>
              <a:t>poskytuje společnosti nápady na výrobky nebo služby a jeho obsluha je méně nákladná než obsluha nových zákazníků, protože se provádějí rutinní transakce.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7402" y="62122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527586" y="188914"/>
            <a:ext cx="8454614" cy="1209580"/>
          </a:xfrm>
        </p:spPr>
        <p:txBody>
          <a:bodyPr>
            <a:normAutofit/>
          </a:bodyPr>
          <a:lstStyle/>
          <a:p>
            <a:r>
              <a:rPr lang="cs-CZ" altLang="cs-CZ" sz="3200" b="1" dirty="0"/>
              <a:t>Šetření spokojenosti – Příklad - městská hromadná doprava</a:t>
            </a:r>
            <a:endParaRPr lang="cs-CZ" altLang="cs-CZ" sz="3200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1667435" y="1775012"/>
            <a:ext cx="8314765" cy="4320988"/>
          </a:xfrm>
        </p:spPr>
        <p:txBody>
          <a:bodyPr/>
          <a:lstStyle/>
          <a:p>
            <a:pPr lvl="1"/>
            <a:r>
              <a:rPr lang="cs-CZ" altLang="cs-CZ" sz="2000" b="1" dirty="0"/>
              <a:t>spokojenost s výstupem služby</a:t>
            </a:r>
            <a:r>
              <a:rPr lang="cs-CZ" altLang="cs-CZ" sz="2000" dirty="0"/>
              <a:t>: Jako pasažér MHD mne zajímají tyto znaky služby: </a:t>
            </a:r>
            <a:r>
              <a:rPr lang="cs-CZ" altLang="cs-CZ" sz="2000" u="sng" dirty="0"/>
              <a:t>dostupnost – vzdálenost zastávek, četnost spojů a jejich návaznost, prostředí autobusu a zastávek, bezpečnost autobusu, vstřícnost a způsobilost řidiče, cena jízdenky</a:t>
            </a:r>
            <a:r>
              <a:rPr lang="cs-CZ" altLang="cs-CZ" sz="2000" dirty="0"/>
              <a:t>. Pokud tyto znaky služby splňují má očekávání, je pravděpodobné, že budu spokojen. Čili mne zajímají výstupy služby.</a:t>
            </a:r>
          </a:p>
          <a:p>
            <a:pPr lvl="1"/>
            <a:r>
              <a:rPr lang="cs-CZ" altLang="cs-CZ" sz="2000" b="1" dirty="0"/>
              <a:t>spokojenost s vlivem služby</a:t>
            </a:r>
            <a:r>
              <a:rPr lang="cs-CZ" altLang="cs-CZ" sz="2000" dirty="0"/>
              <a:t>: Pokud bydlím u autobusového nádraží, autobusem jezdím málo, bude mne zajímat spíše jaký vliv má tato služba na životní prostředí, případně na společnost. Tedy </a:t>
            </a:r>
            <a:r>
              <a:rPr lang="cs-CZ" altLang="cs-CZ" sz="2000" u="sng" dirty="0"/>
              <a:t>kolik hluku autobusy udělají, zda je u nádraží „dýchatelně“, zda čekárna neslouží jako nocležiště bezdomovců, zda je kolem nádraží čisto</a:t>
            </a:r>
            <a:r>
              <a:rPr lang="cs-CZ" altLang="cs-CZ" sz="2000" dirty="0"/>
              <a:t> atd. K tomu bude vázána má spokojenost či nespokojenost.</a:t>
            </a:r>
          </a:p>
          <a:p>
            <a:pPr marL="0" indent="0">
              <a:buNone/>
            </a:pPr>
            <a:r>
              <a:rPr lang="cs-CZ" altLang="cs-CZ" sz="2400" dirty="0"/>
              <a:t>Z tohoto příkladu je patrné, že </a:t>
            </a:r>
            <a:r>
              <a:rPr lang="cs-CZ" altLang="cs-CZ" sz="2400" b="1" dirty="0"/>
              <a:t>je rozdíl mezi spokojeností s výstupem služby a spokojeností s vlivem služby</a:t>
            </a:r>
            <a:r>
              <a:rPr lang="cs-CZ" altLang="cs-CZ" sz="2400" dirty="0"/>
              <a:t>.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3178" y="62122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2209800" y="188914"/>
            <a:ext cx="7772400" cy="1145034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Ziskovost zákazníků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2209800" y="1581374"/>
            <a:ext cx="7772400" cy="4943252"/>
          </a:xfrm>
        </p:spPr>
        <p:txBody>
          <a:bodyPr/>
          <a:lstStyle/>
          <a:p>
            <a:pPr eaLnBrk="1" hangingPunct="1"/>
            <a:r>
              <a:rPr lang="cs-CZ" altLang="cs-CZ" b="1" dirty="0"/>
              <a:t>Marketing je v konečném důsledku uměním přilákat ziskové zákazníky a udržet si je.</a:t>
            </a:r>
          </a:p>
          <a:p>
            <a:pPr eaLnBrk="1" hangingPunct="1"/>
            <a:r>
              <a:rPr lang="cs-CZ" altLang="cs-CZ" b="1" dirty="0"/>
              <a:t>Nejsou to nezbytně právě ti největší zákazníci, kdo přináší společnosti největší zisky</a:t>
            </a:r>
            <a:r>
              <a:rPr lang="cs-CZ" altLang="cs-CZ" dirty="0"/>
              <a:t>. </a:t>
            </a:r>
          </a:p>
          <a:p>
            <a:pPr lvl="1" eaLnBrk="1" hangingPunct="1"/>
            <a:r>
              <a:rPr lang="cs-CZ" altLang="cs-CZ" u="sng" dirty="0"/>
              <a:t>Největší zákazníci</a:t>
            </a:r>
            <a:r>
              <a:rPr lang="cs-CZ" altLang="cs-CZ" dirty="0"/>
              <a:t> vyžadují rozsáhlé služby a dostávají největší slevy. </a:t>
            </a:r>
          </a:p>
          <a:p>
            <a:pPr lvl="1" eaLnBrk="1" hangingPunct="1"/>
            <a:r>
              <a:rPr lang="cs-CZ" altLang="cs-CZ" u="sng" dirty="0"/>
              <a:t>Nejmenší zákazníci</a:t>
            </a:r>
            <a:r>
              <a:rPr lang="cs-CZ" altLang="cs-CZ" dirty="0"/>
              <a:t> platí plné ceny a dostávají minimální servis, jejich ziskovost však snižují značné transakční náklady. </a:t>
            </a:r>
          </a:p>
          <a:p>
            <a:pPr lvl="1" eaLnBrk="1" hangingPunct="1"/>
            <a:r>
              <a:rPr lang="cs-CZ" altLang="cs-CZ" u="sng" dirty="0"/>
              <a:t>Zákazníci střední velikosti pak dostávají dobrý servis a platí téměř plné ceny, takže bývají často nejziskovější</a:t>
            </a:r>
            <a:r>
              <a:rPr lang="cs-CZ" altLang="cs-CZ" dirty="0"/>
              <a:t>. 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233" y="60528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797162"/>
          </a:xfrm>
        </p:spPr>
        <p:txBody>
          <a:bodyPr/>
          <a:lstStyle/>
          <a:p>
            <a:pPr algn="ctr" eaLnBrk="1" hangingPunct="1"/>
            <a:r>
              <a:rPr lang="cs-CZ" altLang="cs-CZ" b="1" dirty="0" smtClean="0">
                <a:cs typeface="Times New Roman" panose="02020603050405020304" pitchFamily="18" charset="0"/>
              </a:rPr>
              <a:t>Řízení vztahů se zákazníky</a:t>
            </a:r>
            <a:r>
              <a:rPr lang="cs-CZ" altLang="cs-CZ" dirty="0" smtClean="0">
                <a:cs typeface="Times New Roman" panose="02020603050405020304" pitchFamily="18" charset="0"/>
              </a:rPr>
              <a:t/>
            </a:r>
            <a:br>
              <a:rPr lang="cs-CZ" altLang="cs-CZ" dirty="0" smtClean="0">
                <a:cs typeface="Times New Roman" panose="02020603050405020304" pitchFamily="18" charset="0"/>
              </a:rPr>
            </a:b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893346"/>
            <a:ext cx="7772400" cy="420265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dirty="0"/>
              <a:t>Ř</a:t>
            </a:r>
            <a:r>
              <a:rPr lang="cs-CZ" altLang="cs-CZ" b="1" dirty="0">
                <a:cs typeface="Times New Roman" panose="02020603050405020304" pitchFamily="18" charset="0"/>
              </a:rPr>
              <a:t>ízení vztahů s partnery</a:t>
            </a:r>
            <a:r>
              <a:rPr lang="cs-CZ" altLang="cs-CZ" dirty="0">
                <a:cs typeface="Times New Roman" panose="02020603050405020304" pitchFamily="18" charset="0"/>
              </a:rPr>
              <a:t> (</a:t>
            </a:r>
            <a:r>
              <a:rPr lang="cs-CZ" altLang="cs-CZ" b="1" i="1" dirty="0">
                <a:cs typeface="Times New Roman" panose="02020603050405020304" pitchFamily="18" charset="0"/>
              </a:rPr>
              <a:t>partner </a:t>
            </a:r>
            <a:r>
              <a:rPr lang="cs-CZ" altLang="cs-CZ" b="1" i="1" dirty="0" err="1">
                <a:cs typeface="Times New Roman" panose="02020603050405020304" pitchFamily="18" charset="0"/>
              </a:rPr>
              <a:t>relationship</a:t>
            </a:r>
            <a:r>
              <a:rPr lang="cs-CZ" altLang="cs-CZ" b="1" i="1" dirty="0">
                <a:cs typeface="Times New Roman" panose="02020603050405020304" pitchFamily="18" charset="0"/>
              </a:rPr>
              <a:t> management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r>
              <a:rPr lang="cs-CZ" altLang="cs-CZ" b="1" i="1" dirty="0">
                <a:cs typeface="Times New Roman" panose="02020603050405020304" pitchFamily="18" charset="0"/>
              </a:rPr>
              <a:t>– CRM</a:t>
            </a:r>
            <a:r>
              <a:rPr lang="cs-CZ" altLang="cs-CZ" dirty="0">
                <a:cs typeface="Times New Roman" panose="02020603050405020304" pitchFamily="18" charset="0"/>
              </a:rPr>
              <a:t>)</a:t>
            </a:r>
            <a:r>
              <a:rPr lang="cs-CZ" altLang="cs-CZ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cs typeface="Times New Roman" panose="02020603050405020304" pitchFamily="18" charset="0"/>
              </a:rPr>
              <a:t>Jedná se o proces spravování detailních informací o jednotlivých zákaznících a pečlivou koordinaci všech „styčných bodů“, které přicházejí do kontaktu se zákazníky, k maximalizaci věrnosti zákazníků.</a:t>
            </a:r>
            <a:r>
              <a:rPr lang="cs-CZ" altLang="cs-CZ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cs typeface="Times New Roman" panose="02020603050405020304" pitchFamily="18" charset="0"/>
              </a:rPr>
              <a:t>Řízení vztahu se zákazníky umožňuje společnostem poskytovat zákazníkům výtečný dojem pomocí využívání informací o jednotlivých zákaznících.</a:t>
            </a:r>
            <a:r>
              <a:rPr lang="cs-CZ" altLang="cs-CZ" dirty="0"/>
              <a:t>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3846" y="612000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997</Words>
  <Application>Microsoft Office PowerPoint</Application>
  <PresentationFormat>Širokoúhlá obrazovka</PresentationFormat>
  <Paragraphs>73</Paragraphs>
  <Slides>13</Slides>
  <Notes>0</Notes>
  <HiddenSlides>0</HiddenSlides>
  <MMClips>13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Motiv Office</vt:lpstr>
      <vt:lpstr>Sociální marketing kombinovaní studenti 5</vt:lpstr>
      <vt:lpstr>Vytváření hodnoty pro zákazníky, jejich spokojenost a věrnost </vt:lpstr>
      <vt:lpstr>POSKYTOVÁNÍ VYSOKÉ HODNOTY PRO ZÁKAZNÍKA </vt:lpstr>
      <vt:lpstr>Úplná spokojenost zákazníků </vt:lpstr>
      <vt:lpstr>Spokojenost</vt:lpstr>
      <vt:lpstr>Zjišťování spokojenosti </vt:lpstr>
      <vt:lpstr>Šetření spokojenosti – Příklad - městská hromadná doprava</vt:lpstr>
      <vt:lpstr>Ziskovost zákazníků</vt:lpstr>
      <vt:lpstr>Řízení vztahů se zákazníky </vt:lpstr>
      <vt:lpstr>Řízení vztahu se zákazníky </vt:lpstr>
      <vt:lpstr>Dva hlavní způsoby, jak posílit šanci na udržení zákazníků</vt:lpstr>
      <vt:lpstr>Snižování míry ztráty zákazníků</vt:lpstr>
      <vt:lpstr>Vytváření pevných svazků se zákazníky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Jeníčková</dc:creator>
  <cp:lastModifiedBy>Jana Jeníčková</cp:lastModifiedBy>
  <cp:revision>9</cp:revision>
  <dcterms:created xsi:type="dcterms:W3CDTF">2020-03-29T11:33:02Z</dcterms:created>
  <dcterms:modified xsi:type="dcterms:W3CDTF">2020-03-31T06:54:02Z</dcterms:modified>
</cp:coreProperties>
</file>