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6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45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3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7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95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73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7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50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7A8B-74B8-4DEA-A516-001561F7D3D6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9DD2-FAD1-4932-B4C9-D9D2D4142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9890"/>
            <a:ext cx="9144000" cy="497910"/>
          </a:xfrm>
        </p:spPr>
        <p:txBody>
          <a:bodyPr/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290" y="59941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Tři typy pravděpodobnostního vybírání souboru respondentů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10839"/>
              </p:ext>
            </p:extLst>
          </p:nvPr>
        </p:nvGraphicFramePr>
        <p:xfrm>
          <a:off x="1871832" y="2775472"/>
          <a:ext cx="7874596" cy="2840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970">
                  <a:extLst>
                    <a:ext uri="{9D8B030D-6E8A-4147-A177-3AD203B41FA5}">
                      <a16:colId xmlns:a16="http://schemas.microsoft.com/office/drawing/2014/main" val="1015448045"/>
                    </a:ext>
                  </a:extLst>
                </a:gridCol>
                <a:gridCol w="5198626">
                  <a:extLst>
                    <a:ext uri="{9D8B030D-6E8A-4147-A177-3AD203B41FA5}">
                      <a16:colId xmlns:a16="http://schemas.microsoft.com/office/drawing/2014/main" val="3970871292"/>
                    </a:ext>
                  </a:extLst>
                </a:gridCol>
              </a:tblGrid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A. PRAVDĚPODOBNOSTNÍ VZOREK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763931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jednoduchý náhodný vzorek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Každý člen populace má stejnou šanci být vybrán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122713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Stratifikovaný </a:t>
                      </a:r>
                      <a:r>
                        <a:rPr lang="cs-CZ" sz="1100" u="none" strike="noStrike" dirty="0">
                          <a:effectLst/>
                        </a:rPr>
                        <a:t>náhodný vzorek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Populace je rozdělena do vzájemně se vylučujících skupin (např. věkových skupin) a z každé skupiny se vybere náhodný vzorek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1395964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Shlukový (</a:t>
                      </a:r>
                      <a:r>
                        <a:rPr lang="cs-CZ" sz="1100" u="none" strike="noStrike" dirty="0" smtClean="0">
                          <a:effectLst/>
                        </a:rPr>
                        <a:t>prostorový </a:t>
                      </a:r>
                      <a:r>
                        <a:rPr lang="cs-CZ" sz="1100" u="none" strike="noStrike" dirty="0">
                          <a:effectLst/>
                        </a:rPr>
                        <a:t>vzorek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Populace se rozdělá do vzájemně se vylučujících skupin (např. podle domovních bloků) a výzkumník z každé skupiny vybere vzorek k rozhovorům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8262600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273217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3805628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B. NEPRAVDĚPODOBNOSTNÍ VZOREK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8153237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Nejvhodnější vzorek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Výzkumník vybírá z nejpřístupnějších členů populace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465020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Záměrný vzorek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Výzkumník vybírá z členů populace, u nichž existuje dobrá vyhlídka na přesné informace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999237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Vzorek podle </a:t>
                      </a:r>
                      <a:r>
                        <a:rPr lang="cs-CZ" sz="1100" u="none" strike="noStrike" dirty="0" err="1">
                          <a:effectLst/>
                        </a:rPr>
                        <a:t>stanovenýchh</a:t>
                      </a:r>
                      <a:r>
                        <a:rPr lang="cs-CZ" sz="1100" u="none" strike="noStrike" dirty="0">
                          <a:effectLst/>
                        </a:rPr>
                        <a:t> kvót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Výzkumník najde předepsaný počet lidí v každé z několika kategorií a položí jim určené otázky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5451509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772301"/>
              </p:ext>
            </p:extLst>
          </p:nvPr>
        </p:nvGraphicFramePr>
        <p:xfrm>
          <a:off x="1247887" y="2189163"/>
          <a:ext cx="8853544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638">
                  <a:extLst>
                    <a:ext uri="{9D8B030D-6E8A-4147-A177-3AD203B41FA5}">
                      <a16:colId xmlns:a16="http://schemas.microsoft.com/office/drawing/2014/main" val="1064254061"/>
                    </a:ext>
                  </a:extLst>
                </a:gridCol>
                <a:gridCol w="5844906">
                  <a:extLst>
                    <a:ext uri="{9D8B030D-6E8A-4147-A177-3AD203B41FA5}">
                      <a16:colId xmlns:a16="http://schemas.microsoft.com/office/drawing/2014/main" val="3112222388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A. PRAVDĚPODOBNOSTNÍ VZOREK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004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jednoduchý náhodný vzorek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Každý člen populace má stejnou šanci být vybrán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640988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Stratifikovaný náhodný vzorek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Populace je rozdělena do vzájemně se vylučujících skupin (např. věkových skupin) a z každé skupiny se vybere náhodný vzorek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5015797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Shlukový (prostorový) vzorek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Populace se rozdělá do vzájemně se vylučujících skupin (např. podle domovních bloků) a výzkumník z každé skupiny vybere vzorek k rozhovorům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76305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54728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0492351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B. NEPRAVDĚPODOBNOSTNÍ VZOREK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7657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Nejvhodnější vzorek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Výzkumník vybírá z nejpřístupnějších členů populace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97215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Záměrný vzorek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Výzkumník vybírá z členů populace, u nichž existuje dobrá vyhlídka na přesné informace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1095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Vzorek podle stanovených kvót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Výzkumník najde předepsaný počet lidí v každé z několika kategorií a položí jim určené otázky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4960698"/>
                  </a:ext>
                </a:extLst>
              </a:tr>
            </a:tbl>
          </a:graphicData>
        </a:graphic>
      </p:graphicFrame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23" y="60948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KONTAKTNÍ	 METODY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 zasílaný poštou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po telefonu</a:t>
            </a:r>
            <a:r>
              <a:rPr lang="cs-CZ" altLang="cs-CZ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Osobní interview</a:t>
            </a:r>
            <a:r>
              <a:rPr lang="cs-CZ" altLang="cs-CZ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On-line interview</a:t>
            </a:r>
            <a:r>
              <a:rPr lang="cs-CZ" altLang="cs-CZ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070" y="55831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1188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Dotazník zasílaný poštou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86522"/>
            <a:ext cx="8229600" cy="503964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 	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 zasílaný poštou je nejlepší způsob, jak se dostat k lidem, kteří by vám osobní rozhovor neposkytli nebo jejichž odpovědi by byly předpojaté či zkreslené osobou tazatele.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Dotazníky zasílané poštou vyžadují prostě a jasně formulované otázky. Ovšem míra reakcí je obvykle nízká nebo pomalá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>
                <a:latin typeface="Times New Roman" panose="02020603050405020304" pitchFamily="18" charset="0"/>
              </a:rPr>
              <a:t>Výhody:</a:t>
            </a:r>
            <a:endParaRPr lang="cs-CZ" altLang="cs-CZ" sz="2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nízké náklady (výrazně nižší, než u tazatel řízených dotazníků)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celková nižší náročnost organizace sběru dat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vyloučení vlivu tazatele</a:t>
            </a:r>
            <a:endParaRPr lang="cs-CZ" altLang="cs-CZ" sz="2000" u="sng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>
                <a:latin typeface="Times New Roman" panose="02020603050405020304" pitchFamily="18" charset="0"/>
              </a:rPr>
              <a:t>Nevýhody:</a:t>
            </a:r>
            <a:endParaRPr lang="cs-CZ" altLang="cs-CZ" sz="2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vyšší nároky na přípravu dotazníku, na kvalitu tisku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nízká návratnost a z toho plynoucí nízká reprezentativnost získaných odpovědí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vhodné pouze pro některé kategorie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latin typeface="Times New Roman" panose="02020603050405020304" pitchFamily="18" charset="0"/>
              </a:rPr>
              <a:t>nemožnost zaměřit se na složitější problémy a jejich hlubší zkoumání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77" y="59270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7"/>
            <a:ext cx="8229600" cy="96249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Interview po telefonu</a:t>
            </a:r>
            <a:r>
              <a:rPr lang="cs-CZ" altLang="cs-CZ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37129"/>
            <a:ext cx="8229600" cy="48890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u="sng" dirty="0"/>
              <a:t>Interview po telefonu je nejlepší metodou k rychlému získání informací. </a:t>
            </a:r>
            <a:r>
              <a:rPr lang="cs-CZ" sz="2400" dirty="0"/>
              <a:t>Hlavní nevýhoda spočívá v tom, že rozhovory musí být krátké a nepříliš osobní.</a:t>
            </a:r>
            <a:r>
              <a:rPr lang="cs-CZ" sz="2400" b="1" dirty="0"/>
              <a:t> </a:t>
            </a:r>
          </a:p>
          <a:p>
            <a:pPr marL="0" indent="0">
              <a:buNone/>
              <a:defRPr/>
            </a:pPr>
            <a:endParaRPr lang="cs-CZ" altLang="cs-CZ" sz="24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u="sng" dirty="0"/>
              <a:t>Výhody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rychlost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relativně nízké náklady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kontrola uskutečněných rozhovorů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u="sng" dirty="0"/>
              <a:t>Nevýhody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v případě delších dotazníků se efektivita výrazně snižuje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nejsou vhodné pro složitější cílové skupiny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není možné používat vizuální materiály 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956" y="60780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84415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Osobní interview</a:t>
            </a:r>
            <a:r>
              <a:rPr lang="cs-CZ" altLang="cs-CZ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33947"/>
            <a:ext cx="8229600" cy="497477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u="sng" dirty="0"/>
              <a:t>Osobní interview je nejvšestrannější metodou</a:t>
            </a:r>
            <a:r>
              <a:rPr lang="cs-CZ" sz="2400" b="1" dirty="0"/>
              <a:t>. </a:t>
            </a:r>
            <a:r>
              <a:rPr lang="cs-CZ" sz="2400" dirty="0"/>
              <a:t>Zároveň je však osobní interview nejnákladnější metodou a vyžaduje si více administrativního plánování a dohledu než ostatní tři</a:t>
            </a:r>
            <a:r>
              <a:rPr lang="cs-CZ" sz="2400" b="1" dirty="0"/>
              <a:t>.</a:t>
            </a:r>
            <a:endParaRPr lang="cs-CZ" altLang="cs-CZ" sz="2400" u="sng" dirty="0"/>
          </a:p>
          <a:p>
            <a:pPr eaLnBrk="1" hangingPunct="1">
              <a:defRPr/>
            </a:pPr>
            <a:r>
              <a:rPr lang="cs-CZ" altLang="cs-CZ" sz="2400" b="1" u="sng" dirty="0"/>
              <a:t>Výhody</a:t>
            </a:r>
            <a:r>
              <a:rPr lang="cs-CZ" altLang="cs-CZ" sz="2400" b="1" dirty="0"/>
              <a:t> </a:t>
            </a:r>
          </a:p>
          <a:p>
            <a:pPr lvl="1" eaLnBrk="1" hangingPunct="1">
              <a:defRPr/>
            </a:pPr>
            <a:r>
              <a:rPr lang="cs-CZ" altLang="cs-CZ" dirty="0"/>
              <a:t>ukázání materiálů </a:t>
            </a:r>
          </a:p>
          <a:p>
            <a:pPr lvl="1" eaLnBrk="1" hangingPunct="1">
              <a:defRPr/>
            </a:pPr>
            <a:r>
              <a:rPr lang="cs-CZ" altLang="cs-CZ" dirty="0"/>
              <a:t>vyšší přesnost </a:t>
            </a:r>
          </a:p>
          <a:p>
            <a:pPr lvl="1" eaLnBrk="1" hangingPunct="1">
              <a:defRPr/>
            </a:pPr>
            <a:r>
              <a:rPr lang="cs-CZ" altLang="cs-CZ" dirty="0"/>
              <a:t>lepší vysvětlení </a:t>
            </a:r>
          </a:p>
          <a:p>
            <a:pPr lvl="1" eaLnBrk="1" hangingPunct="1">
              <a:defRPr/>
            </a:pPr>
            <a:r>
              <a:rPr lang="cs-CZ" altLang="cs-CZ" dirty="0"/>
              <a:t>hloubka </a:t>
            </a:r>
          </a:p>
          <a:p>
            <a:pPr eaLnBrk="1" hangingPunct="1">
              <a:defRPr/>
            </a:pPr>
            <a:r>
              <a:rPr lang="cs-CZ" altLang="cs-CZ" sz="2400" b="1" u="sng" dirty="0"/>
              <a:t>Nevýhody</a:t>
            </a:r>
            <a:r>
              <a:rPr lang="cs-CZ" altLang="cs-CZ" sz="2400" dirty="0"/>
              <a:t> </a:t>
            </a:r>
          </a:p>
          <a:p>
            <a:pPr lvl="1" eaLnBrk="1" hangingPunct="1">
              <a:defRPr/>
            </a:pPr>
            <a:r>
              <a:rPr lang="cs-CZ" altLang="cs-CZ" dirty="0"/>
              <a:t>s rostoucí délkou dotazníku se náklady výrazně zvyšují </a:t>
            </a:r>
          </a:p>
          <a:p>
            <a:pPr lvl="1" eaLnBrk="1" hangingPunct="1">
              <a:defRPr/>
            </a:pPr>
            <a:r>
              <a:rPr lang="cs-CZ" altLang="cs-CZ" dirty="0"/>
              <a:t>časová náročnost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569" y="60361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76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On-line interview</a:t>
            </a:r>
            <a:endParaRPr lang="cs-CZ" altLang="cs-CZ" dirty="0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70616"/>
            <a:ext cx="8229600" cy="455554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Společnost může </a:t>
            </a:r>
            <a:r>
              <a:rPr lang="cs-CZ" altLang="cs-CZ" sz="2000" b="1" dirty="0"/>
              <a:t>umístit na své webové stránky dotazník</a:t>
            </a:r>
            <a:r>
              <a:rPr lang="cs-CZ" altLang="cs-CZ" sz="2000" dirty="0"/>
              <a:t>, a nabídnout stimul za jeho zodpovězení, nebo může umístit upozornění (</a:t>
            </a:r>
            <a:r>
              <a:rPr lang="cs-CZ" altLang="cs-CZ" sz="2000" dirty="0" err="1"/>
              <a:t>baner</a:t>
            </a:r>
            <a:r>
              <a:rPr lang="cs-CZ" altLang="cs-CZ" sz="2000" dirty="0"/>
              <a:t>) na často navštěvované webové stránky, například Google, v němž vyzve lidi k zodpovězení několika otázek s nadějí na výhru.</a:t>
            </a:r>
            <a:endParaRPr lang="cs-CZ" altLang="cs-CZ" sz="2000" b="1" dirty="0"/>
          </a:p>
          <a:p>
            <a:pPr eaLnBrk="1" hangingPunct="1"/>
            <a:r>
              <a:rPr lang="cs-CZ" altLang="cs-CZ" sz="2000" dirty="0"/>
              <a:t>Společnost může </a:t>
            </a:r>
            <a:r>
              <a:rPr lang="cs-CZ" altLang="cs-CZ" sz="2000" b="1" dirty="0"/>
              <a:t>sponzorovat </a:t>
            </a:r>
            <a:r>
              <a:rPr lang="cs-CZ" altLang="cs-CZ" sz="2000" b="1" i="1" dirty="0"/>
              <a:t>chat </a:t>
            </a:r>
            <a:r>
              <a:rPr lang="cs-CZ" altLang="cs-CZ" sz="2000" b="1" i="1" dirty="0" err="1"/>
              <a:t>room</a:t>
            </a:r>
            <a:r>
              <a:rPr lang="cs-CZ" altLang="cs-CZ" sz="2000" b="1" dirty="0"/>
              <a:t> nebo </a:t>
            </a:r>
            <a:r>
              <a:rPr lang="cs-CZ" altLang="cs-CZ" sz="2000" b="1" i="1" dirty="0"/>
              <a:t>bulletin </a:t>
            </a:r>
            <a:r>
              <a:rPr lang="cs-CZ" altLang="cs-CZ" sz="2000" b="1" i="1" dirty="0" err="1"/>
              <a:t>board</a:t>
            </a:r>
            <a:r>
              <a:rPr lang="cs-CZ" altLang="cs-CZ" sz="2000" dirty="0"/>
              <a:t> a občas tam umístit otázky nebo uspořádat besedu v reálném čase nebo diskusi virtuální </a:t>
            </a:r>
            <a:r>
              <a:rPr lang="cs-CZ" altLang="cs-CZ" sz="2000" dirty="0" err="1"/>
              <a:t>focus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group</a:t>
            </a:r>
            <a:r>
              <a:rPr lang="cs-CZ" altLang="cs-CZ" sz="2000" dirty="0"/>
              <a:t>. </a:t>
            </a:r>
            <a:endParaRPr lang="cs-CZ" altLang="cs-CZ" sz="2000" b="1" dirty="0"/>
          </a:p>
          <a:p>
            <a:pPr eaLnBrk="1" hangingPunct="1"/>
            <a:r>
              <a:rPr lang="cs-CZ" altLang="cs-CZ" sz="2000" dirty="0"/>
              <a:t>Společnost se také může mnohé dozvědět o jednotlivcích, kteří navštěvují její stránky, sledováním toho, jak se </a:t>
            </a:r>
            <a:r>
              <a:rPr lang="cs-CZ" altLang="cs-CZ" sz="2000" b="1" dirty="0" err="1"/>
              <a:t>proklikávají</a:t>
            </a:r>
            <a:r>
              <a:rPr lang="cs-CZ" altLang="cs-CZ" sz="2000" b="1" dirty="0"/>
              <a:t> jejím webem</a:t>
            </a:r>
            <a:r>
              <a:rPr lang="cs-CZ" altLang="cs-CZ" sz="2000" dirty="0"/>
              <a:t> a jak přecházejí na jiné webové stránky.</a:t>
            </a:r>
            <a:endParaRPr lang="cs-CZ" altLang="cs-CZ" sz="2000" b="1" dirty="0"/>
          </a:p>
          <a:p>
            <a:pPr eaLnBrk="1" hangingPunct="1"/>
            <a:r>
              <a:rPr lang="cs-CZ" altLang="cs-CZ" sz="2000" dirty="0"/>
              <a:t>Společnost může </a:t>
            </a:r>
            <a:r>
              <a:rPr lang="cs-CZ" altLang="cs-CZ" sz="2000" b="1" dirty="0"/>
              <a:t>umísťovat na webové stránky postupně rozdílné ceny</a:t>
            </a:r>
            <a:r>
              <a:rPr lang="cs-CZ" altLang="cs-CZ" sz="2000" dirty="0"/>
              <a:t>, používat rozdílné titulky, vyzdvihovat jiné charakteristické rysy výrobku, aby tak zjistila relativní účinnost svých nabídek.</a:t>
            </a:r>
            <a:endParaRPr lang="cs-CZ" altLang="cs-CZ" sz="2000" b="1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343" y="5985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871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Třetí krok: Shromažďování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09251"/>
            <a:ext cx="8229600" cy="4716911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Fáze sběru informací marketingového výzkumu je obecně nejnákladnější a nejvíce náchylná k chybám.</a:t>
            </a:r>
            <a:r>
              <a:rPr lang="cs-CZ" altLang="cs-CZ" sz="2400" dirty="0"/>
              <a:t> V případě výzkumů vznikají </a:t>
            </a:r>
            <a:r>
              <a:rPr lang="cs-CZ" altLang="cs-CZ" sz="2400" b="1" dirty="0"/>
              <a:t>čtyři hlavní problémy</a:t>
            </a:r>
            <a:r>
              <a:rPr lang="cs-CZ" altLang="cs-CZ" sz="2400" dirty="0"/>
              <a:t>. </a:t>
            </a:r>
          </a:p>
          <a:p>
            <a:pPr marL="0" indent="0">
              <a:buNone/>
            </a:pPr>
            <a:endParaRPr lang="cs-CZ" altLang="cs-CZ" sz="2400" b="1" dirty="0"/>
          </a:p>
          <a:p>
            <a:pPr marL="0" indent="0">
              <a:buFontTx/>
              <a:buAutoNum type="arabicPeriod"/>
            </a:pPr>
            <a:r>
              <a:rPr lang="cs-CZ" altLang="cs-CZ" sz="2400" dirty="0"/>
              <a:t>Někteří respondenti </a:t>
            </a:r>
            <a:r>
              <a:rPr lang="cs-CZ" altLang="cs-CZ" sz="2400" u="sng" dirty="0"/>
              <a:t>nebudou doma</a:t>
            </a:r>
            <a:r>
              <a:rPr lang="cs-CZ" altLang="cs-CZ" sz="2400" dirty="0"/>
              <a:t> k zastižení a musí být kontaktováni opakovaně nebo nahrazováni jinými. </a:t>
            </a:r>
            <a:endParaRPr lang="cs-CZ" altLang="cs-CZ" sz="2400" b="1" dirty="0"/>
          </a:p>
          <a:p>
            <a:pPr marL="0" indent="0">
              <a:buFontTx/>
              <a:buAutoNum type="arabicPeriod"/>
            </a:pPr>
            <a:r>
              <a:rPr lang="cs-CZ" altLang="cs-CZ" sz="2400" dirty="0"/>
              <a:t>Jiní respondenti </a:t>
            </a:r>
            <a:r>
              <a:rPr lang="cs-CZ" altLang="cs-CZ" sz="2400" u="sng" dirty="0"/>
              <a:t>spolupráci odmítnou</a:t>
            </a:r>
            <a:r>
              <a:rPr lang="cs-CZ" altLang="cs-CZ" sz="2400" dirty="0"/>
              <a:t>. </a:t>
            </a:r>
            <a:endParaRPr lang="cs-CZ" altLang="cs-CZ" sz="2400" b="1" dirty="0"/>
          </a:p>
          <a:p>
            <a:pPr marL="0" indent="0">
              <a:buFontTx/>
              <a:buAutoNum type="arabicPeriod"/>
            </a:pPr>
            <a:r>
              <a:rPr lang="cs-CZ" altLang="cs-CZ" sz="2400" dirty="0"/>
              <a:t>A ještě jiní budou </a:t>
            </a:r>
            <a:r>
              <a:rPr lang="cs-CZ" altLang="cs-CZ" sz="2400" u="sng" dirty="0"/>
              <a:t>odpovídat předpojatě nebo nepoctivě</a:t>
            </a:r>
            <a:r>
              <a:rPr lang="cs-CZ" altLang="cs-CZ" sz="2400" dirty="0"/>
              <a:t>. </a:t>
            </a:r>
            <a:endParaRPr lang="cs-CZ" altLang="cs-CZ" sz="2400" b="1" dirty="0"/>
          </a:p>
          <a:p>
            <a:pPr marL="0" indent="0">
              <a:buFontTx/>
              <a:buAutoNum type="arabicPeriod"/>
            </a:pPr>
            <a:r>
              <a:rPr lang="cs-CZ" altLang="cs-CZ" sz="2400" dirty="0"/>
              <a:t>A konečně, někteří </a:t>
            </a:r>
            <a:r>
              <a:rPr lang="cs-CZ" altLang="cs-CZ" sz="2400" u="sng" dirty="0"/>
              <a:t>dotazovatelé jsou</a:t>
            </a:r>
            <a:r>
              <a:rPr lang="cs-CZ" altLang="cs-CZ" sz="2400" dirty="0"/>
              <a:t> rovněž </a:t>
            </a:r>
            <a:r>
              <a:rPr lang="cs-CZ" altLang="cs-CZ" sz="2400" u="sng" dirty="0"/>
              <a:t>předpojatí </a:t>
            </a:r>
            <a:r>
              <a:rPr lang="cs-CZ" altLang="cs-CZ" sz="2400" dirty="0"/>
              <a:t>nebo nepoctiví</a:t>
            </a:r>
            <a:r>
              <a:rPr lang="cs-CZ" altLang="cs-CZ" dirty="0" smtClean="0"/>
              <a:t>. </a:t>
            </a:r>
            <a:endParaRPr lang="cs-CZ" altLang="cs-CZ" b="1" dirty="0" smtClean="0"/>
          </a:p>
          <a:p>
            <a:pPr marL="0" indent="0"/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960" y="59270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0270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Čtvrtý krok: Analýza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45919"/>
            <a:ext cx="8229600" cy="44802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/>
              <a:t>V tomto </a:t>
            </a:r>
            <a:r>
              <a:rPr lang="cs-CZ" dirty="0"/>
              <a:t>krokem procesu je </a:t>
            </a:r>
            <a:r>
              <a:rPr lang="cs-CZ" dirty="0" smtClean="0"/>
              <a:t>cílem učinit </a:t>
            </a:r>
            <a:r>
              <a:rPr lang="cs-CZ" dirty="0"/>
              <a:t>závěry ze shromážděných informací</a:t>
            </a:r>
            <a:r>
              <a:rPr lang="cs-CZ" b="1" dirty="0"/>
              <a:t>. </a:t>
            </a:r>
          </a:p>
          <a:p>
            <a:pPr eaLnBrk="1" hangingPunct="1">
              <a:defRPr/>
            </a:pPr>
            <a:r>
              <a:rPr lang="cs-CZ" b="1" dirty="0"/>
              <a:t>Výzkumník utřídí data a zjistí četnost jejich rozšíření. Spočítá průměry a hodnoty rozptylu pro nejdůležitější proměnné. Výzkumník rovněž aplikuje některé pokročilé statistické techniky a modely rozhodování v naději, že zjistí další skutečnosti. </a:t>
            </a:r>
            <a:endParaRPr 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569" y="6019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1627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Pátý krok: Prezentace závěrů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16827"/>
            <a:ext cx="8229600" cy="460933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dirty="0" smtClean="0"/>
              <a:t>V tomto kroku předloží výzkumník závěry. Výzkumník by měl předat závěry relevantní k důležitým marketingovým rozhodnutím, před nimiž stojí vedení</a:t>
            </a:r>
            <a:r>
              <a:rPr lang="cs-CZ" altLang="cs-CZ" b="1" dirty="0" smtClean="0"/>
              <a:t>. </a:t>
            </a:r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0" y="6178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1627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/>
              <a:t>Šestý </a:t>
            </a:r>
            <a:r>
              <a:rPr lang="cs-CZ" altLang="cs-CZ" sz="4000" b="1" dirty="0"/>
              <a:t>krok: </a:t>
            </a:r>
            <a:r>
              <a:rPr lang="cs-CZ" altLang="cs-CZ" sz="4000" b="1" dirty="0" smtClean="0"/>
              <a:t>Rozhodování</a:t>
            </a:r>
            <a:endParaRPr lang="cs-CZ" altLang="cs-CZ" sz="4000" b="1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16827"/>
            <a:ext cx="8229600" cy="460933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dirty="0" smtClean="0"/>
              <a:t>Marketéři, kteří zadali výzkum, potřebují zvážit výsledky výzkumu. Mají-li malou důvěru v jeho závěry, pak se mohou rozhodnout proti původně zamýšlenému realizačnímu plánu</a:t>
            </a:r>
            <a:r>
              <a:rPr lang="cs-CZ" altLang="cs-CZ" b="1" dirty="0" smtClean="0"/>
              <a:t>. </a:t>
            </a:r>
            <a:endParaRPr lang="cs-CZ" altLang="cs-CZ" dirty="0" smtClean="0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013" y="61934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b="1" dirty="0">
                <a:solidFill>
                  <a:srgbClr val="FF0000"/>
                </a:solidFill>
              </a:rPr>
              <a:t>MARKETINGOVÝ VÝZKUM A PŘEDPOVÍDÁNÍ POPTÁVKY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59105"/>
            <a:ext cx="10515600" cy="391785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anose="02020603050405020304" pitchFamily="18" charset="0"/>
              </a:rPr>
              <a:t>Definujeme marketingový výzkum jako systematické plánování, shromažďování, analyzováni, a hlášení údajů a zjištění jejich důležitosti pro specifickou marketingovou situaci, před níž se ocitla firma</a:t>
            </a:r>
            <a:r>
              <a:rPr lang="cs-CZ" altLang="cs-CZ" b="1" dirty="0" smtClean="0">
                <a:latin typeface="Times New Roman" panose="02020603050405020304" pitchFamily="18" charset="0"/>
              </a:rPr>
              <a:t>.</a:t>
            </a: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dirty="0" smtClean="0">
                <a:latin typeface="Times New Roman" panose="02020603050405020304" pitchFamily="18" charset="0"/>
              </a:rPr>
              <a:t>Marketéři potřebují včasné, přesné a použitelné informace o spotřebitelích, konkurenci a jejich značkách.</a:t>
            </a:r>
            <a:r>
              <a:rPr lang="cs-CZ" altLang="cs-CZ" dirty="0" smtClean="0"/>
              <a:t> 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292" y="59606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b="1" dirty="0" smtClean="0"/>
              <a:t>Marketingový výzkum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052513"/>
            <a:ext cx="8229600" cy="5256212"/>
          </a:xfrm>
        </p:spPr>
        <p:txBody>
          <a:bodyPr/>
          <a:lstStyle/>
          <a:p>
            <a:pPr eaLnBrk="1" hangingPunct="1"/>
            <a:r>
              <a:rPr lang="cs-CZ" altLang="cs-CZ" sz="2400" b="1"/>
              <a:t>První krok</a:t>
            </a:r>
            <a:r>
              <a:rPr lang="cs-CZ" altLang="cs-CZ" sz="2400"/>
              <a:t>: Definování problému, alternativ rozhodnutí a cílů výzkumu</a:t>
            </a:r>
          </a:p>
          <a:p>
            <a:pPr eaLnBrk="1" hangingPunct="1"/>
            <a:r>
              <a:rPr lang="cs-CZ" altLang="cs-CZ" sz="2400" b="1"/>
              <a:t>Druhý krok</a:t>
            </a:r>
            <a:r>
              <a:rPr lang="cs-CZ" altLang="cs-CZ" sz="2400"/>
              <a:t>: Tvorba výzkumného plánu - Vytvoření výzkumného plánu si žádá rozhodnutí o: </a:t>
            </a:r>
          </a:p>
          <a:p>
            <a:pPr lvl="1" eaLnBrk="1" hangingPunct="1"/>
            <a:r>
              <a:rPr lang="cs-CZ" altLang="cs-CZ" sz="2000"/>
              <a:t>zdrojích dat, </a:t>
            </a:r>
            <a:endParaRPr lang="cs-CZ" altLang="cs-CZ" sz="2000" b="1"/>
          </a:p>
          <a:p>
            <a:pPr lvl="1" eaLnBrk="1" hangingPunct="1"/>
            <a:r>
              <a:rPr lang="cs-CZ" altLang="cs-CZ" sz="2000"/>
              <a:t>výzkumných přístupech</a:t>
            </a:r>
            <a:endParaRPr lang="cs-CZ" altLang="cs-CZ" sz="2000" b="1"/>
          </a:p>
          <a:p>
            <a:pPr lvl="1" eaLnBrk="1" hangingPunct="1"/>
            <a:r>
              <a:rPr lang="cs-CZ" altLang="cs-CZ" sz="2000"/>
              <a:t>výzkumných nástrojích, </a:t>
            </a:r>
            <a:endParaRPr lang="cs-CZ" altLang="cs-CZ" sz="2000" b="1"/>
          </a:p>
          <a:p>
            <a:pPr lvl="1" eaLnBrk="1" hangingPunct="1"/>
            <a:r>
              <a:rPr lang="cs-CZ" altLang="cs-CZ" sz="2000"/>
              <a:t>souborech respondentů a </a:t>
            </a:r>
            <a:endParaRPr lang="cs-CZ" altLang="cs-CZ" sz="2000" b="1"/>
          </a:p>
          <a:p>
            <a:pPr lvl="1" eaLnBrk="1" hangingPunct="1"/>
            <a:r>
              <a:rPr lang="cs-CZ" altLang="cs-CZ" sz="2000"/>
              <a:t>kontaktních metodách.</a:t>
            </a:r>
            <a:endParaRPr lang="cs-CZ" altLang="cs-CZ" sz="2000" b="1"/>
          </a:p>
          <a:p>
            <a:pPr eaLnBrk="1" hangingPunct="1"/>
            <a:r>
              <a:rPr lang="cs-CZ" altLang="cs-CZ" sz="2400" b="1"/>
              <a:t>Třetí krok</a:t>
            </a:r>
            <a:r>
              <a:rPr lang="cs-CZ" altLang="cs-CZ" sz="2400"/>
              <a:t>: Shromažďování informací</a:t>
            </a:r>
          </a:p>
          <a:p>
            <a:pPr eaLnBrk="1" hangingPunct="1"/>
            <a:r>
              <a:rPr lang="cs-CZ" altLang="cs-CZ" sz="2400" b="1"/>
              <a:t>Čtvrtý krok</a:t>
            </a:r>
            <a:r>
              <a:rPr lang="cs-CZ" altLang="cs-CZ" sz="2400"/>
              <a:t>: Analýza informací</a:t>
            </a:r>
          </a:p>
          <a:p>
            <a:pPr eaLnBrk="1" hangingPunct="1"/>
            <a:r>
              <a:rPr lang="cs-CZ" altLang="cs-CZ" sz="2400" b="1"/>
              <a:t>Pátý krok</a:t>
            </a:r>
            <a:r>
              <a:rPr lang="cs-CZ" altLang="cs-CZ" sz="2400"/>
              <a:t>: Prezentace závěrů</a:t>
            </a:r>
          </a:p>
          <a:p>
            <a:pPr eaLnBrk="1" hangingPunct="1"/>
            <a:r>
              <a:rPr lang="cs-CZ" altLang="cs-CZ" sz="2400" b="1"/>
              <a:t>Šestý krok</a:t>
            </a:r>
            <a:r>
              <a:rPr lang="cs-CZ" altLang="cs-CZ" sz="2400"/>
              <a:t>: Rozhodování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294" y="5901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ZDROJE DAT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06071"/>
            <a:ext cx="8229600" cy="4620092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data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nově shromážděná data ke specifickému nebo pro specifický výzkumný projekt.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endParaRPr lang="en-US" altLang="cs-CZ" dirty="0">
              <a:latin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data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data shromážděná k jinému účelu a již někde existují.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</a:p>
          <a:p>
            <a:pPr marL="514350" indent="-514350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Výzkumníci obvykle začínají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své šetření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zkoumáním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některého z bohatých zdrojů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sekundárních dat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zjistili, zda problém může být částečně nebo zcela vyřešen bez shromažďování nákladných primárních dat.</a:t>
            </a:r>
          </a:p>
          <a:p>
            <a:pPr marL="514350" indent="-514350"/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potřebná data neexistují nebo jsou zastaralá, nepřesná, neúplná nebo nespolehlivá, musí výzkumníci získat primární data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/>
            <a:r>
              <a:rPr lang="cs-CZ" alt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projektů marketingového výzkumu obsahuje sběr některých primárních dat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125" y="58263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VÝZKUMNÉ METODY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data lze získat pěti hlavními způsoby</a:t>
            </a:r>
            <a:r>
              <a:rPr lang="cs-CZ" altLang="cs-CZ" b="1" dirty="0" smtClean="0">
                <a:latin typeface="Times New Roman" panose="02020603050405020304" pitchFamily="18" charset="0"/>
              </a:rPr>
              <a:t>:</a:t>
            </a:r>
            <a:endParaRPr lang="en-US" altLang="cs-CZ" b="1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pozorováním </a:t>
            </a:r>
            <a:endParaRPr lang="en-US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</a:t>
            </a:r>
            <a:r>
              <a:rPr lang="en-US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diskus</a:t>
            </a:r>
            <a:r>
              <a:rPr lang="cs-CZ" altLang="cs-CZ" b="1" dirty="0">
                <a:latin typeface="Times New Roman" panose="02020603050405020304" pitchFamily="18" charset="0"/>
              </a:rPr>
              <a:t>í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endParaRPr lang="en-US" altLang="cs-CZ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dotazováním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endParaRPr lang="en-US" altLang="cs-CZ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dat o chování zákazníků </a:t>
            </a:r>
            <a:endParaRPr lang="en-US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235" y="59186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NÁSTROJE VÝZKUMU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anose="02020603050405020304" pitchFamily="18" charset="0"/>
              </a:rPr>
              <a:t>Existují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 hlavní nástroj</a:t>
            </a:r>
            <a:r>
              <a:rPr lang="cs-CZ" altLang="cs-CZ" b="1" dirty="0" smtClean="0">
                <a:latin typeface="Times New Roman" panose="02020603050405020304" pitchFamily="18" charset="0"/>
              </a:rPr>
              <a:t>e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 sběru primárních dat</a:t>
            </a: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/>
            <a:endParaRPr lang="cs-CZ" altLang="cs-CZ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dotazníky</a:t>
            </a:r>
            <a:endParaRPr lang="cs-CZ" altLang="cs-CZ" b="1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metriky </a:t>
            </a:r>
            <a:endParaRPr lang="cs-CZ" altLang="cs-CZ" b="1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mechanické pomůcky</a:t>
            </a: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514" y="58515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 co dát pozor při tvorbě dotazníků</a:t>
            </a:r>
            <a:r>
              <a:rPr lang="cs-CZ" altLang="cs-CZ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lnSpcReduction="10000"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Ujistěte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se, že v otázkách nejsou žádné předpojatosti a nenavádíte </a:t>
            </a:r>
            <a:r>
              <a:rPr lang="cs-CZ" altLang="cs-CZ" sz="2000" dirty="0">
                <a:latin typeface="Times New Roman" panose="02020603050405020304" pitchFamily="18" charset="0"/>
              </a:rPr>
              <a:t>	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respondenty k určité odpovědi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Pokládejte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nejjednodušší otázky. Otázka, v níž je více idejí nebo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dvě otázky v jedné respondent zmatou.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Pokládejte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specifické otázky. Někdy je vhodné přidat určitý náznak,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se respondent rozpomněl. </a:t>
            </a:r>
            <a:endParaRPr lang="cs-CZ" altLang="cs-CZ" sz="2000" dirty="0"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Vyhýbejte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slangu a zkratkám, které se nepoužívají každodenně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Nepoužívejte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složitá nebo běžně nepoužívaná slova.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V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yhýbejte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otázkám, obsahujícím zápor. Je vždy lepší zeptat se: Už 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někdy… než Ještě jste nikdy…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Vyhýbejte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hypotetickým otázkám, je na ně obtížné odpovídat a </a:t>
            </a:r>
            <a:r>
              <a:rPr lang="cs-CZ" altLang="cs-CZ" sz="2000" dirty="0">
                <a:latin typeface="Times New Roman" panose="02020603050405020304" pitchFamily="18" charset="0"/>
              </a:rPr>
              <a:t>	 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nemusí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být nutně věrohodné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Ujistěte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se, že se nabízené odpovědi na uzavřené otázky nepřekrývají. 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věkové kategorie od – do </a:t>
            </a:r>
            <a:endParaRPr lang="cs-CZ" altLang="cs-CZ" sz="2000" dirty="0"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uzavřených otázkách vyhraďte prostor pro odpověď „jiné“.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681" y="5985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výzkumné techniky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6"/>
            <a:ext cx="8229600" cy="5472113"/>
          </a:xfrm>
        </p:spPr>
        <p:txBody>
          <a:bodyPr/>
          <a:lstStyle/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Sledování.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Pozorování lidí při používání výrobku, nakupování, návštěvách nemocnice, jízdě vlakem, telefonování mobilním telefonem.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Mapování chování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Fotografování lidí v určitém prostoru (např. čekárna v nemocnici) po dobu dvou nebo tří dnů.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Spotřebitelské cesty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Zjišťování všech interakcí zákazníka s výrobkem, službou nebo prostorem.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Fotografický deník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Lze požádat spotřebitele, aby si vedli vizuální deník o svých činnostech a dojmech, které mají vztah k určitému výrobku.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Dotazování uživatelů vybočujících z průměru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Promlouvat si s lidmi, kteří znají nebo naopak neznají určitý výrobek nebo službu a vyhodnotit jejich zkušenosti s využíváním tohoto produktu či služby.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Vyprávění příběhů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Požádat respondenty, aby vyprávěli osobní příběhy o svých spotřebitelských zkušenostech.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Focus groups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Interview se skupinou rozdílných lidí. Například, když společnost potřebuje zjistit vnímání sandálů, dá dohromady umělce, kulturistu, pediatra a fetišistu, kterého přitahují boty.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b="1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685" y="59438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SOUBORECH RESPONDENTŮ</a:t>
            </a:r>
            <a:r>
              <a:rPr lang="cs-CZ" altLang="cs-CZ" b="1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37591"/>
            <a:ext cx="10515600" cy="393937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Dotazovaný jedinec.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Koho se budeme dotazovat?</a:t>
            </a: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cs-CZ" alt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souboru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Kolik respondentů by mělo být součástí dotazovaného souboru?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cs-CZ" alt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vybírání souboru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Jak mají být vybíráni respondenti?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958" y="6052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1383</Words>
  <Application>Microsoft Office PowerPoint</Application>
  <PresentationFormat>Širokoúhlá obrazovka</PresentationFormat>
  <Paragraphs>145</Paragraphs>
  <Slides>19</Slides>
  <Notes>0</Notes>
  <HiddenSlides>0</HiddenSlides>
  <MMClips>19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Sociální marketing kombinovaní studenti 4</vt:lpstr>
      <vt:lpstr>MARKETINGOVÝ VÝZKUM A PŘEDPOVÍDÁNÍ POPTÁVKY</vt:lpstr>
      <vt:lpstr>Marketingový výzkum</vt:lpstr>
      <vt:lpstr>ZDROJE DAT </vt:lpstr>
      <vt:lpstr>VÝZKUMNÉ METODY </vt:lpstr>
      <vt:lpstr>NÁSTROJE VÝZKUMU </vt:lpstr>
      <vt:lpstr>Na co dát pozor při tvorbě dotazníků </vt:lpstr>
      <vt:lpstr>Kvalitativní výzkumné techniky </vt:lpstr>
      <vt:lpstr>ROZHODOVÁNÍ O SOUBORECH RESPONDENTŮ </vt:lpstr>
      <vt:lpstr>Tři typy pravděpodobnostního vybírání souboru respondentů </vt:lpstr>
      <vt:lpstr>KONTAKTNÍ  METODY </vt:lpstr>
      <vt:lpstr>Dotazník zasílaný poštou </vt:lpstr>
      <vt:lpstr>Interview po telefonu </vt:lpstr>
      <vt:lpstr>Osobní interview </vt:lpstr>
      <vt:lpstr>On-line interview</vt:lpstr>
      <vt:lpstr>Třetí krok: Shromažďování informací</vt:lpstr>
      <vt:lpstr>Čtvrtý krok: Analýza informací</vt:lpstr>
      <vt:lpstr>Pátý krok: Prezentace závěrů</vt:lpstr>
      <vt:lpstr>Šestý krok: Rozhodování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Jeníčková</dc:creator>
  <cp:lastModifiedBy>Jana Jeníčková</cp:lastModifiedBy>
  <cp:revision>12</cp:revision>
  <dcterms:created xsi:type="dcterms:W3CDTF">2020-03-29T11:32:34Z</dcterms:created>
  <dcterms:modified xsi:type="dcterms:W3CDTF">2020-03-31T06:53:39Z</dcterms:modified>
</cp:coreProperties>
</file>