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260B-DFAD-4D9C-B567-0C8E69984DE2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059-4497-478D-ACC0-93456A125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29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260B-DFAD-4D9C-B567-0C8E69984DE2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059-4497-478D-ACC0-93456A125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07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260B-DFAD-4D9C-B567-0C8E69984DE2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059-4497-478D-ACC0-93456A125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57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260B-DFAD-4D9C-B567-0C8E69984DE2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059-4497-478D-ACC0-93456A125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14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260B-DFAD-4D9C-B567-0C8E69984DE2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059-4497-478D-ACC0-93456A125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59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260B-DFAD-4D9C-B567-0C8E69984DE2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059-4497-478D-ACC0-93456A125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20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260B-DFAD-4D9C-B567-0C8E69984DE2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059-4497-478D-ACC0-93456A125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11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260B-DFAD-4D9C-B567-0C8E69984DE2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059-4497-478D-ACC0-93456A125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85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260B-DFAD-4D9C-B567-0C8E69984DE2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059-4497-478D-ACC0-93456A125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81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260B-DFAD-4D9C-B567-0C8E69984DE2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059-4497-478D-ACC0-93456A125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7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260B-DFAD-4D9C-B567-0C8E69984DE2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6059-4497-478D-ACC0-93456A125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7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4260B-DFAD-4D9C-B567-0C8E69984DE2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6059-4497-478D-ACC0-93456A125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35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1.png"/><Relationship Id="rId2" Type="http://schemas.microsoft.com/office/2007/relationships/media" Target="../media/media6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7" Type="http://schemas.openxmlformats.org/officeDocument/2006/relationships/image" Target="../media/image1.png"/><Relationship Id="rId2" Type="http://schemas.microsoft.com/office/2007/relationships/media" Target="../media/media7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49012"/>
          </a:xfrm>
        </p:spPr>
        <p:txBody>
          <a:bodyPr>
            <a:normAutofit/>
          </a:bodyPr>
          <a:lstStyle/>
          <a:p>
            <a:r>
              <a:rPr lang="cs-CZ" b="1" dirty="0" smtClean="0"/>
              <a:t>Sociální marketing</a:t>
            </a:r>
            <a:br>
              <a:rPr lang="cs-CZ" b="1" dirty="0" smtClean="0"/>
            </a:br>
            <a:r>
              <a:rPr lang="cs-CZ" b="1" dirty="0" smtClean="0"/>
              <a:t>kombinovaní studenti</a:t>
            </a:r>
            <a:br>
              <a:rPr lang="cs-CZ" b="1" dirty="0" smtClean="0"/>
            </a:br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59890"/>
            <a:ext cx="9144000" cy="497910"/>
          </a:xfrm>
        </p:spPr>
        <p:txBody>
          <a:bodyPr/>
          <a:lstStyle/>
          <a:p>
            <a:r>
              <a:rPr lang="cs-CZ" dirty="0" smtClean="0"/>
              <a:t>Jana Jeníčková</a:t>
            </a:r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6066" y="62206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/>
              <a:t>Podíl svobodných ve věku 25- 29 let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pic>
        <p:nvPicPr>
          <p:cNvPr id="22533" name="Picture 5" descr="https://img.blesk.cz/img/1/full/5547964_statistika-demografie-manzelstvi-rodina-muzi-zeny-svatba-v0.jpg?v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636839"/>
            <a:ext cx="53721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681" y="62458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Nevěsty podle věku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pic>
        <p:nvPicPr>
          <p:cNvPr id="23557" name="Picture 5" descr="https://img.blesk.cz/img/1/full/5547794_statistiky-svatby-snatek-demografie-zeny-muzi-manzelstvi-historie-v0.jpg?v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916114"/>
            <a:ext cx="6705600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290" y="61658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Přírodní prostředí</a:t>
            </a:r>
            <a:r>
              <a:rPr lang="cs-CZ" altLang="cs-CZ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smtClean="0"/>
              <a:t>Č</a:t>
            </a:r>
            <a:r>
              <a:rPr lang="cs-CZ" altLang="cs-CZ" b="1" smtClean="0">
                <a:cs typeface="Times New Roman" panose="02020603050405020304" pitchFamily="18" charset="0"/>
              </a:rPr>
              <a:t>tyři trendy v přírodním prostředí</a:t>
            </a:r>
            <a:r>
              <a:rPr lang="cs-CZ" altLang="cs-CZ" smtClean="0"/>
              <a:t> </a:t>
            </a:r>
          </a:p>
          <a:p>
            <a:pPr marL="0" indent="0">
              <a:buFontTx/>
              <a:buAutoNum type="arabicPeriod"/>
            </a:pPr>
            <a:r>
              <a:rPr lang="cs-CZ" altLang="cs-CZ" smtClean="0"/>
              <a:t> N</a:t>
            </a:r>
            <a:r>
              <a:rPr lang="cs-CZ" altLang="cs-CZ" smtClean="0">
                <a:cs typeface="Times New Roman" panose="02020603050405020304" pitchFamily="18" charset="0"/>
              </a:rPr>
              <a:t>edostat</a:t>
            </a:r>
            <a:r>
              <a:rPr lang="cs-CZ" altLang="cs-CZ" smtClean="0"/>
              <a:t>ek</a:t>
            </a:r>
            <a:r>
              <a:rPr lang="cs-CZ" altLang="cs-CZ" smtClean="0">
                <a:cs typeface="Times New Roman" panose="02020603050405020304" pitchFamily="18" charset="0"/>
              </a:rPr>
              <a:t> surovin</a:t>
            </a:r>
            <a:r>
              <a:rPr lang="cs-CZ" altLang="cs-CZ" smtClean="0"/>
              <a:t>, zvláště vody,</a:t>
            </a:r>
          </a:p>
          <a:p>
            <a:pPr marL="0" indent="0">
              <a:buFontTx/>
              <a:buAutoNum type="arabicPeriod"/>
            </a:pPr>
            <a:r>
              <a:rPr lang="cs-CZ" altLang="cs-CZ" smtClean="0"/>
              <a:t> Z</a:t>
            </a:r>
            <a:r>
              <a:rPr lang="cs-CZ" altLang="cs-CZ" smtClean="0">
                <a:cs typeface="Times New Roman" panose="02020603050405020304" pitchFamily="18" charset="0"/>
              </a:rPr>
              <a:t>vyšující se energetick</a:t>
            </a:r>
            <a:r>
              <a:rPr lang="cs-CZ" altLang="cs-CZ" smtClean="0"/>
              <a:t>é</a:t>
            </a:r>
            <a:r>
              <a:rPr lang="cs-CZ" altLang="cs-CZ" smtClean="0">
                <a:cs typeface="Times New Roman" panose="02020603050405020304" pitchFamily="18" charset="0"/>
              </a:rPr>
              <a:t> náklad</a:t>
            </a:r>
            <a:r>
              <a:rPr lang="cs-CZ" altLang="cs-CZ" smtClean="0"/>
              <a:t>y</a:t>
            </a:r>
            <a:r>
              <a:rPr lang="cs-CZ" altLang="cs-CZ" smtClean="0">
                <a:cs typeface="Times New Roman" panose="02020603050405020304" pitchFamily="18" charset="0"/>
              </a:rPr>
              <a:t>, </a:t>
            </a:r>
            <a:endParaRPr lang="cs-CZ" altLang="cs-CZ" smtClean="0"/>
          </a:p>
          <a:p>
            <a:pPr marL="0" indent="0">
              <a:buFontTx/>
              <a:buAutoNum type="arabicPeriod"/>
            </a:pPr>
            <a:r>
              <a:rPr lang="cs-CZ" altLang="cs-CZ" smtClean="0"/>
              <a:t> Z</a:t>
            </a:r>
            <a:r>
              <a:rPr lang="cs-CZ" altLang="cs-CZ" smtClean="0">
                <a:cs typeface="Times New Roman" panose="02020603050405020304" pitchFamily="18" charset="0"/>
              </a:rPr>
              <a:t>výšen</a:t>
            </a:r>
            <a:r>
              <a:rPr lang="cs-CZ" altLang="cs-CZ" smtClean="0"/>
              <a:t>á</a:t>
            </a:r>
            <a:r>
              <a:rPr lang="cs-CZ" altLang="cs-CZ" smtClean="0">
                <a:cs typeface="Times New Roman" panose="02020603050405020304" pitchFamily="18" charset="0"/>
              </a:rPr>
              <a:t> úrov</a:t>
            </a:r>
            <a:r>
              <a:rPr lang="cs-CZ" altLang="cs-CZ" smtClean="0"/>
              <a:t>eň</a:t>
            </a:r>
            <a:r>
              <a:rPr lang="cs-CZ" altLang="cs-CZ" smtClean="0">
                <a:cs typeface="Times New Roman" panose="02020603050405020304" pitchFamily="18" charset="0"/>
              </a:rPr>
              <a:t> znečištění</a:t>
            </a:r>
            <a:r>
              <a:rPr lang="cs-CZ" altLang="cs-CZ" smtClean="0"/>
              <a:t>,</a:t>
            </a:r>
          </a:p>
          <a:p>
            <a:pPr marL="0" indent="0">
              <a:buFontTx/>
              <a:buAutoNum type="arabicPeriod"/>
            </a:pPr>
            <a:r>
              <a:rPr lang="cs-CZ" altLang="cs-CZ" smtClean="0"/>
              <a:t> M</a:t>
            </a:r>
            <a:r>
              <a:rPr lang="cs-CZ" altLang="cs-CZ" smtClean="0">
                <a:cs typeface="Times New Roman" panose="02020603050405020304" pitchFamily="18" charset="0"/>
              </a:rPr>
              <a:t>ěnící se úlohy vlád</a:t>
            </a:r>
            <a:r>
              <a:rPr lang="cs-CZ" altLang="cs-CZ" smtClean="0"/>
              <a:t>.</a:t>
            </a:r>
          </a:p>
          <a:p>
            <a:pPr marL="0" indent="0">
              <a:buFontTx/>
              <a:buAutoNum type="arabicPeriod"/>
            </a:pPr>
            <a:endParaRPr lang="cs-CZ" altLang="cs-CZ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0349" y="60445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Technologické prostředí</a:t>
            </a:r>
            <a:r>
              <a:rPr lang="cs-CZ" altLang="cs-CZ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cs-CZ" altLang="cs-CZ" b="1" dirty="0" smtClean="0">
                <a:cs typeface="Times New Roman" panose="02020603050405020304" pitchFamily="18" charset="0"/>
              </a:rPr>
              <a:t>Marketér by měl sledovat následující technologické trendy</a:t>
            </a:r>
            <a:r>
              <a:rPr lang="cs-CZ" altLang="cs-CZ" dirty="0" smtClean="0"/>
              <a:t> </a:t>
            </a:r>
          </a:p>
          <a:p>
            <a:pPr marL="609600" indent="-609600">
              <a:buNone/>
            </a:pPr>
            <a:endParaRPr lang="cs-CZ" altLang="cs-CZ" dirty="0" smtClean="0"/>
          </a:p>
          <a:p>
            <a:pPr marL="609600" indent="-609600">
              <a:buFontTx/>
              <a:buAutoNum type="arabicPeriod"/>
            </a:pPr>
            <a:r>
              <a:rPr lang="cs-CZ" altLang="cs-CZ" dirty="0" smtClean="0">
                <a:cs typeface="Times New Roman" panose="02020603050405020304" pitchFamily="18" charset="0"/>
              </a:rPr>
              <a:t>Z</a:t>
            </a:r>
            <a:r>
              <a:rPr lang="cs-CZ" altLang="cs-CZ" dirty="0" smtClean="0"/>
              <a:t>vyšující se tempo změn</a:t>
            </a:r>
            <a:r>
              <a:rPr lang="cs-CZ" altLang="cs-CZ" dirty="0" smtClean="0">
                <a:cs typeface="Times New Roman" panose="02020603050405020304" pitchFamily="18" charset="0"/>
              </a:rPr>
              <a:t> </a:t>
            </a:r>
            <a:endParaRPr lang="cs-CZ" altLang="cs-CZ" dirty="0" smtClean="0"/>
          </a:p>
          <a:p>
            <a:pPr marL="609600" indent="-609600">
              <a:buFontTx/>
              <a:buAutoNum type="arabicPeriod"/>
            </a:pPr>
            <a:r>
              <a:rPr lang="cs-CZ" altLang="cs-CZ" dirty="0" smtClean="0">
                <a:cs typeface="Times New Roman" panose="02020603050405020304" pitchFamily="18" charset="0"/>
              </a:rPr>
              <a:t>N</a:t>
            </a:r>
            <a:r>
              <a:rPr lang="cs-CZ" altLang="cs-CZ" dirty="0" smtClean="0"/>
              <a:t>eomezené příležitosti k inovacím</a:t>
            </a:r>
            <a:r>
              <a:rPr lang="cs-CZ" altLang="cs-CZ" dirty="0" smtClean="0">
                <a:cs typeface="Times New Roman" panose="02020603050405020304" pitchFamily="18" charset="0"/>
              </a:rPr>
              <a:t> </a:t>
            </a:r>
            <a:endParaRPr lang="cs-CZ" altLang="cs-CZ" dirty="0" smtClean="0"/>
          </a:p>
          <a:p>
            <a:pPr marL="609600" indent="-609600">
              <a:buFontTx/>
              <a:buAutoNum type="arabicPeriod"/>
            </a:pPr>
            <a:r>
              <a:rPr lang="cs-CZ" altLang="cs-CZ" dirty="0" smtClean="0">
                <a:cs typeface="Times New Roman" panose="02020603050405020304" pitchFamily="18" charset="0"/>
              </a:rPr>
              <a:t>Z</a:t>
            </a:r>
            <a:r>
              <a:rPr lang="cs-CZ" altLang="cs-CZ" dirty="0" smtClean="0"/>
              <a:t>výšená regulace technologických změn</a:t>
            </a:r>
          </a:p>
          <a:p>
            <a:pPr marL="609600" indent="-609600">
              <a:buNone/>
            </a:pPr>
            <a:r>
              <a:rPr lang="cs-CZ" altLang="cs-CZ" dirty="0" smtClean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8345" y="61871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914400"/>
          </a:xfrm>
        </p:spPr>
        <p:txBody>
          <a:bodyPr/>
          <a:lstStyle/>
          <a:p>
            <a:pPr algn="ctr"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Politicko-právní prostředí</a:t>
            </a:r>
            <a:r>
              <a:rPr lang="cs-CZ" altLang="cs-CZ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49580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b="1" dirty="0" smtClean="0">
                <a:cs typeface="Times New Roman" panose="02020603050405020304" pitchFamily="18" charset="0"/>
              </a:rPr>
              <a:t>Zpřísnění obchodní legislativy</a:t>
            </a:r>
            <a:r>
              <a:rPr lang="cs-CZ" altLang="cs-CZ" dirty="0" smtClean="0">
                <a:cs typeface="Times New Roman" panose="02020603050405020304" pitchFamily="18" charset="0"/>
              </a:rPr>
              <a:t> </a:t>
            </a:r>
            <a:endParaRPr lang="cs-CZ" altLang="cs-CZ" dirty="0" smtClean="0"/>
          </a:p>
          <a:p>
            <a:pPr marL="609600" indent="-609600">
              <a:buNone/>
            </a:pPr>
            <a:r>
              <a:rPr lang="cs-CZ" altLang="cs-CZ" u="sng" dirty="0" smtClean="0">
                <a:cs typeface="Times New Roman" panose="02020603050405020304" pitchFamily="18" charset="0"/>
              </a:rPr>
              <a:t>Obchodní legislativa</a:t>
            </a:r>
            <a:r>
              <a:rPr lang="cs-CZ" altLang="cs-CZ" dirty="0" smtClean="0">
                <a:cs typeface="Times New Roman" panose="02020603050405020304" pitchFamily="18" charset="0"/>
              </a:rPr>
              <a:t> má tři hlavní účely:</a:t>
            </a:r>
            <a:endParaRPr lang="cs-CZ" altLang="cs-CZ" dirty="0" smtClean="0"/>
          </a:p>
          <a:p>
            <a:pPr marL="609600" indent="-609600">
              <a:buFontTx/>
              <a:buAutoNum type="arabicPeriod"/>
            </a:pPr>
            <a:r>
              <a:rPr lang="cs-CZ" altLang="cs-CZ" dirty="0" smtClean="0">
                <a:cs typeface="Times New Roman" panose="02020603050405020304" pitchFamily="18" charset="0"/>
              </a:rPr>
              <a:t>chránit společnosti před nepoctivou konkurencí, </a:t>
            </a:r>
            <a:endParaRPr lang="cs-CZ" altLang="cs-CZ" dirty="0" smtClean="0"/>
          </a:p>
          <a:p>
            <a:pPr marL="609600" indent="-609600">
              <a:buFontTx/>
              <a:buAutoNum type="arabicPeriod"/>
            </a:pPr>
            <a:r>
              <a:rPr lang="cs-CZ" altLang="cs-CZ" dirty="0" smtClean="0">
                <a:cs typeface="Times New Roman" panose="02020603050405020304" pitchFamily="18" charset="0"/>
              </a:rPr>
              <a:t>chránit spotřebitele před nepoctivými obchodními praktikami a </a:t>
            </a:r>
            <a:endParaRPr lang="cs-CZ" altLang="cs-CZ" dirty="0" smtClean="0"/>
          </a:p>
          <a:p>
            <a:pPr marL="609600" indent="-609600">
              <a:buFontTx/>
              <a:buAutoNum type="arabicPeriod"/>
            </a:pPr>
            <a:r>
              <a:rPr lang="cs-CZ" altLang="cs-CZ" dirty="0" smtClean="0">
                <a:cs typeface="Times New Roman" panose="02020603050405020304" pitchFamily="18" charset="0"/>
              </a:rPr>
              <a:t>chránit zájmy společnosti před bezuzdným podnikatelským chováním.</a:t>
            </a:r>
            <a:r>
              <a:rPr lang="cs-CZ" altLang="cs-CZ" dirty="0" smtClean="0"/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899" y="62961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Složky moderního marketingového informačního systému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cs typeface="Times New Roman" panose="02020603050405020304" pitchFamily="18" charset="0"/>
              </a:rPr>
              <a:t>Marketingový informační systém</a:t>
            </a:r>
            <a:r>
              <a:rPr lang="cs-CZ" altLang="cs-CZ" dirty="0">
                <a:cs typeface="Times New Roman" panose="02020603050405020304" pitchFamily="18" charset="0"/>
              </a:rPr>
              <a:t> (</a:t>
            </a:r>
            <a:r>
              <a:rPr lang="cs-CZ" altLang="cs-CZ" i="1" dirty="0">
                <a:cs typeface="Times New Roman" panose="02020603050405020304" pitchFamily="18" charset="0"/>
              </a:rPr>
              <a:t>marketing </a:t>
            </a:r>
            <a:r>
              <a:rPr lang="cs-CZ" altLang="cs-CZ" i="1" dirty="0" err="1">
                <a:cs typeface="Times New Roman" panose="02020603050405020304" pitchFamily="18" charset="0"/>
              </a:rPr>
              <a:t>information</a:t>
            </a:r>
            <a:r>
              <a:rPr lang="cs-CZ" altLang="cs-CZ" i="1" dirty="0">
                <a:cs typeface="Times New Roman" panose="02020603050405020304" pitchFamily="18" charset="0"/>
              </a:rPr>
              <a:t> systém – MIS</a:t>
            </a:r>
            <a:r>
              <a:rPr lang="cs-CZ" altLang="cs-CZ" dirty="0">
                <a:cs typeface="Times New Roman" panose="02020603050405020304" pitchFamily="18" charset="0"/>
              </a:rPr>
              <a:t>) zahrnuje lidi, zařízení a postupy zajišťující shromažďování, třídění, analyzování, vyhodnocování a včasnou distribuci potřebných a přesných informací pro pracovníky, kteří činí marketingová rozhodnutí. </a:t>
            </a:r>
            <a:endParaRPr lang="en-US" altLang="cs-CZ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cs typeface="Times New Roman" panose="02020603050405020304" pitchFamily="18" charset="0"/>
              </a:rPr>
              <a:t>Marketingový informační systém se skládá z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endParaRPr lang="en-US" altLang="cs-CZ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interních dat společnosti, </a:t>
            </a:r>
            <a:endParaRPr lang="en-US" altLang="cs-CZ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marketingového monitorování okolního dění a </a:t>
            </a:r>
            <a:endParaRPr lang="en-US" altLang="cs-CZ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marketingového výzkumu.</a:t>
            </a:r>
            <a:r>
              <a:rPr lang="cs-CZ" altLang="cs-CZ" dirty="0"/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734" y="61451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7772400" cy="8636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cs typeface="Times New Roman" panose="02020603050405020304" pitchFamily="18" charset="0"/>
              </a:rPr>
              <a:t>Databáze, skladování a vyhledávání dat</a:t>
            </a:r>
            <a:r>
              <a:rPr lang="cs-CZ" altLang="cs-CZ" sz="3600" b="1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63040"/>
            <a:ext cx="7772400" cy="46329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000" b="1" dirty="0">
                <a:cs typeface="Times New Roman" panose="02020603050405020304" pitchFamily="18" charset="0"/>
              </a:rPr>
              <a:t>Dnešní společnosti sestavují své informace do databází </a:t>
            </a:r>
            <a:r>
              <a:rPr lang="cs-CZ" altLang="cs-CZ" sz="2000" dirty="0">
                <a:cs typeface="Times New Roman" panose="02020603050405020304" pitchFamily="18" charset="0"/>
              </a:rPr>
              <a:t>– </a:t>
            </a:r>
          </a:p>
          <a:p>
            <a:pPr marL="400050" lvl="1" indent="0">
              <a:buNone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•	databází zákazníků, </a:t>
            </a:r>
          </a:p>
          <a:p>
            <a:pPr marL="400050" lvl="1" indent="0">
              <a:buNone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•	databází výrobků, </a:t>
            </a:r>
          </a:p>
          <a:p>
            <a:pPr marL="400050" lvl="1" indent="0">
              <a:buNone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•	databází obchodních zástupců 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a pak slučují údaje z různých databází. </a:t>
            </a:r>
          </a:p>
          <a:p>
            <a:pPr eaLnBrk="1" hangingPunct="1">
              <a:defRPr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000" b="1" dirty="0">
                <a:cs typeface="Times New Roman" panose="02020603050405020304" pitchFamily="18" charset="0"/>
              </a:rPr>
              <a:t>Databáze zákazníků </a:t>
            </a:r>
            <a:r>
              <a:rPr lang="cs-CZ" altLang="cs-CZ" sz="2000" dirty="0">
                <a:cs typeface="Times New Roman" panose="02020603050405020304" pitchFamily="18" charset="0"/>
              </a:rPr>
              <a:t>obsahují například </a:t>
            </a:r>
          </a:p>
          <a:p>
            <a:pPr marL="400050" lvl="1" indent="0">
              <a:buNone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•	jméno každého zákazníka, </a:t>
            </a:r>
          </a:p>
          <a:p>
            <a:pPr marL="400050" lvl="1" indent="0">
              <a:buNone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•	jeho adresu, </a:t>
            </a:r>
          </a:p>
          <a:p>
            <a:pPr marL="400050" lvl="1" indent="0">
              <a:buNone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•	minulé transakce a </a:t>
            </a:r>
          </a:p>
          <a:p>
            <a:pPr marL="400050" lvl="1" indent="0">
              <a:buNone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•	v některých případech jeho demografické a </a:t>
            </a:r>
            <a:r>
              <a:rPr lang="cs-CZ" altLang="cs-CZ" sz="2000" dirty="0" err="1">
                <a:cs typeface="Times New Roman" panose="02020603050405020304" pitchFamily="18" charset="0"/>
              </a:rPr>
              <a:t>psychografické</a:t>
            </a:r>
            <a:r>
              <a:rPr lang="cs-CZ" altLang="cs-CZ" sz="2000" dirty="0">
                <a:cs typeface="Times New Roman" panose="02020603050405020304" pitchFamily="18" charset="0"/>
              </a:rPr>
              <a:t> rysy 	(aktivity, zájmy a názory). </a:t>
            </a:r>
          </a:p>
          <a:p>
            <a:pPr marL="400050" lvl="1" indent="0">
              <a:buNone/>
              <a:defRPr/>
            </a:pPr>
            <a:r>
              <a:rPr lang="cs-CZ" altLang="cs-CZ" sz="16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1960" y="61283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1"/>
            <a:ext cx="7772400" cy="587375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A</a:t>
            </a:r>
            <a:r>
              <a:rPr lang="cs-CZ" altLang="cs-CZ" b="1" dirty="0" smtClean="0"/>
              <a:t>nalýza makroprostředí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12876"/>
            <a:ext cx="7772400" cy="4683125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Úspěšné společnosti si uvědomují nenaplněné potřeby a trendy a vydělávají na nich.</a:t>
            </a:r>
            <a:r>
              <a:rPr lang="cs-CZ" altLang="cs-CZ" b="1" dirty="0">
                <a:cs typeface="Times New Roman" panose="02020603050405020304" pitchFamily="18" charset="0"/>
              </a:rPr>
              <a:t> </a:t>
            </a:r>
            <a:endParaRPr lang="cs-CZ" altLang="cs-CZ" b="1" dirty="0"/>
          </a:p>
          <a:p>
            <a:pPr eaLnBrk="1" hangingPunct="1"/>
            <a:r>
              <a:rPr lang="cs-CZ" altLang="cs-CZ" sz="2400" b="1" dirty="0">
                <a:cs typeface="Times New Roman" panose="02020603050405020304" pitchFamily="18" charset="0"/>
              </a:rPr>
              <a:t>Potřeby a trendy</a:t>
            </a:r>
            <a:r>
              <a:rPr lang="cs-CZ" altLang="cs-CZ" sz="2400" dirty="0"/>
              <a:t> </a:t>
            </a:r>
          </a:p>
          <a:p>
            <a:pPr lvl="1" eaLnBrk="1" hangingPunct="1"/>
            <a:r>
              <a:rPr lang="cs-CZ" altLang="cs-CZ" b="1" dirty="0">
                <a:cs typeface="Times New Roman" panose="02020603050405020304" pitchFamily="18" charset="0"/>
              </a:rPr>
              <a:t>Přechodná móda</a:t>
            </a:r>
            <a:r>
              <a:rPr lang="cs-CZ" altLang="cs-CZ" b="1" dirty="0"/>
              <a:t> </a:t>
            </a:r>
            <a:r>
              <a:rPr lang="cs-CZ" altLang="cs-CZ" dirty="0"/>
              <a:t>- Přechodná móda je nepředvídatelná, krátkodobá a bez společenského ekonomického a politického významu. </a:t>
            </a:r>
          </a:p>
          <a:p>
            <a:pPr lvl="1" eaLnBrk="1" hangingPunct="1"/>
            <a:r>
              <a:rPr lang="cs-CZ" altLang="cs-CZ" b="1" dirty="0">
                <a:cs typeface="Times New Roman" panose="02020603050405020304" pitchFamily="18" charset="0"/>
              </a:rPr>
              <a:t>Trend</a:t>
            </a:r>
            <a:r>
              <a:rPr lang="cs-CZ" altLang="cs-CZ" dirty="0">
                <a:cs typeface="Times New Roman" panose="02020603050405020304" pitchFamily="18" charset="0"/>
              </a:rPr>
              <a:t> - </a:t>
            </a:r>
            <a:r>
              <a:rPr lang="cs-CZ" altLang="cs-CZ" dirty="0"/>
              <a:t>je směr nebo sled událostí, který trvá. </a:t>
            </a:r>
          </a:p>
          <a:p>
            <a:pPr lvl="1" eaLnBrk="1" hangingPunct="1"/>
            <a:r>
              <a:rPr lang="cs-CZ" altLang="cs-CZ" b="1" dirty="0" err="1">
                <a:cs typeface="Times New Roman" panose="02020603050405020304" pitchFamily="18" charset="0"/>
              </a:rPr>
              <a:t>Megatrendy</a:t>
            </a:r>
            <a:r>
              <a:rPr lang="cs-CZ" altLang="cs-CZ" dirty="0" smtClean="0">
                <a:cs typeface="Times New Roman" panose="02020603050405020304" pitchFamily="18" charset="0"/>
              </a:rPr>
              <a:t> </a:t>
            </a:r>
            <a:r>
              <a:rPr lang="cs-CZ" altLang="cs-CZ" dirty="0">
                <a:cs typeface="Times New Roman" panose="02020603050405020304" pitchFamily="18" charset="0"/>
              </a:rPr>
              <a:t>- </a:t>
            </a:r>
            <a:r>
              <a:rPr lang="cs-CZ" altLang="cs-CZ" dirty="0"/>
              <a:t>velké společenské, ekonomické a technologické změny, které se utvářejí pomalu, a jakmile k nim dojde, po nějakou dobu nás ovlivňují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0015" y="60193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D</a:t>
            </a:r>
            <a:r>
              <a:rPr lang="cs-CZ" altLang="cs-CZ" b="1" dirty="0" smtClean="0"/>
              <a:t>emografické prostředí</a:t>
            </a:r>
            <a:r>
              <a:rPr lang="cs-CZ" altLang="cs-CZ" dirty="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>
                <a:cs typeface="Times New Roman" panose="02020603050405020304" pitchFamily="18" charset="0"/>
              </a:rPr>
              <a:t>Demografické trendy jsou vysoce spolehlivé v</a:t>
            </a:r>
            <a:r>
              <a:rPr lang="cs-CZ" altLang="cs-CZ" smtClean="0"/>
              <a:t> </a:t>
            </a:r>
            <a:r>
              <a:rPr lang="cs-CZ" altLang="cs-CZ" smtClean="0">
                <a:cs typeface="Times New Roman" panose="02020603050405020304" pitchFamily="18" charset="0"/>
              </a:rPr>
              <a:t>krátkodobém a střednědobém rozsahu.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b="1" smtClean="0">
                <a:cs typeface="Times New Roman" panose="02020603050405020304" pitchFamily="18" charset="0"/>
              </a:rPr>
              <a:t>Celosvětový populační růst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b="1" smtClean="0">
                <a:cs typeface="Times New Roman" panose="02020603050405020304" pitchFamily="18" charset="0"/>
              </a:rPr>
              <a:t>Věková struktura populace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b="1" smtClean="0">
                <a:cs typeface="Times New Roman" panose="02020603050405020304" pitchFamily="18" charset="0"/>
              </a:rPr>
              <a:t>Skupiny podle vzdělání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b="1" smtClean="0">
                <a:cs typeface="Times New Roman" panose="02020603050405020304" pitchFamily="18" charset="0"/>
              </a:rPr>
              <a:t>Chování domácností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b="1" smtClean="0">
                <a:cs typeface="Times New Roman" panose="02020603050405020304" pitchFamily="18" charset="0"/>
              </a:rPr>
              <a:t>Geografické posuny populace</a:t>
            </a:r>
            <a:r>
              <a:rPr lang="cs-CZ" altLang="cs-CZ" smtClean="0"/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237" y="612000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400" b="1">
                <a:latin typeface="Verdana" panose="020B0604030504040204" pitchFamily="34" charset="0"/>
                <a:cs typeface="Arial" panose="020B0604020202020204" pitchFamily="34" charset="0"/>
              </a:rPr>
              <a:t>Vzdělanostní struktura populace (25-64</a:t>
            </a:r>
            <a:r>
              <a:rPr lang="cs-CZ" altLang="cs-CZ" sz="2400" b="1">
                <a:latin typeface="Verdana" panose="020B0604030504040204" pitchFamily="34" charset="0"/>
              </a:rPr>
              <a:t> </a:t>
            </a:r>
            <a:r>
              <a:rPr lang="cs-CZ" altLang="cs-CZ" sz="2400" b="1">
                <a:latin typeface="Verdana" panose="020B0604030504040204" pitchFamily="34" charset="0"/>
                <a:cs typeface="Arial" panose="020B0604020202020204" pitchFamily="34" charset="0"/>
              </a:rPr>
              <a:t>let) </a:t>
            </a:r>
            <a:r>
              <a:rPr lang="cs-CZ" altLang="cs-CZ" sz="2400" b="1">
                <a:latin typeface="Verdana" panose="020B0604030504040204" pitchFamily="34" charset="0"/>
              </a:rPr>
              <a:t/>
            </a:r>
            <a:br>
              <a:rPr lang="cs-CZ" altLang="cs-CZ" sz="2400" b="1">
                <a:latin typeface="Verdana" panose="020B0604030504040204" pitchFamily="34" charset="0"/>
              </a:rPr>
            </a:br>
            <a:r>
              <a:rPr lang="cs-CZ" altLang="cs-CZ" sz="2400" b="1">
                <a:latin typeface="Verdana" panose="020B0604030504040204" pitchFamily="34" charset="0"/>
                <a:cs typeface="Arial" panose="020B0604020202020204" pitchFamily="34" charset="0"/>
              </a:rPr>
              <a:t>v EU a kandidátských státech</a:t>
            </a:r>
            <a:br>
              <a:rPr lang="cs-CZ" altLang="cs-CZ" sz="2400" b="1">
                <a:latin typeface="Verdana" panose="020B0604030504040204" pitchFamily="34" charset="0"/>
                <a:cs typeface="Arial" panose="020B0604020202020204" pitchFamily="34" charset="0"/>
              </a:rPr>
            </a:br>
            <a:endParaRPr lang="cs-CZ" altLang="cs-CZ" sz="2400" b="1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1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438400" y="1981200"/>
          <a:ext cx="71056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raf" r:id="rId5" imgW="8572975" imgH="5115240" progId="Excel.Chart.8">
                  <p:embed/>
                </p:oleObj>
              </mc:Choice>
              <mc:Fallback>
                <p:oleObj name="Graf" r:id="rId5" imgW="8572975" imgH="5115240" progId="Excel.Chart.8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710565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4180" y="61871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2400" b="1" dirty="0">
                <a:latin typeface="Verdana" panose="020B0604030504040204" pitchFamily="34" charset="0"/>
                <a:cs typeface="Arial" panose="020B0604020202020204" pitchFamily="34" charset="0"/>
              </a:rPr>
              <a:t>Ú</a:t>
            </a:r>
            <a:r>
              <a:rPr lang="cs-CZ" altLang="cs-CZ" sz="2400" b="1" dirty="0">
                <a:latin typeface="Verdana" panose="020B0604030504040204" pitchFamily="34" charset="0"/>
              </a:rPr>
              <a:t>č</a:t>
            </a:r>
            <a:r>
              <a:rPr lang="cs-CZ" altLang="cs-CZ" sz="2400" b="1" dirty="0">
                <a:latin typeface="Verdana" panose="020B0604030504040204" pitchFamily="34" charset="0"/>
                <a:cs typeface="Arial" panose="020B0604020202020204" pitchFamily="34" charset="0"/>
              </a:rPr>
              <a:t>ast na vzd</a:t>
            </a:r>
            <a:r>
              <a:rPr lang="cs-CZ" altLang="cs-CZ" sz="2400" b="1" dirty="0">
                <a:latin typeface="Verdana" panose="020B0604030504040204" pitchFamily="34" charset="0"/>
              </a:rPr>
              <a:t>ě</a:t>
            </a:r>
            <a:r>
              <a:rPr lang="cs-CZ" altLang="cs-CZ" sz="2400" b="1" dirty="0">
                <a:latin typeface="Verdana" panose="020B0604030504040204" pitchFamily="34" charset="0"/>
                <a:cs typeface="Arial" panose="020B0604020202020204" pitchFamily="34" charset="0"/>
              </a:rPr>
              <a:t>lání</a:t>
            </a:r>
            <a:br>
              <a:rPr lang="cs-CZ" altLang="cs-CZ" sz="2400" b="1" dirty="0">
                <a:latin typeface="Verdana" panose="020B0604030504040204" pitchFamily="34" charset="0"/>
                <a:cs typeface="Arial" panose="020B0604020202020204" pitchFamily="34" charset="0"/>
              </a:rPr>
            </a:br>
            <a:endParaRPr lang="cs-CZ" altLang="cs-CZ" sz="2400" b="1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315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670176" y="1981200"/>
          <a:ext cx="68500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Graf" r:id="rId5" imgW="8706100" imgH="5229720" progId="Excel.Chart.8">
                  <p:embed/>
                </p:oleObj>
              </mc:Choice>
              <mc:Fallback>
                <p:oleObj name="Graf" r:id="rId5" imgW="8706100" imgH="5229720" progId="Excel.Chart.8">
                  <p:embed/>
                  <p:pic>
                    <p:nvPicPr>
                      <p:cNvPr id="133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6" y="1981200"/>
                        <a:ext cx="685006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8070" y="62206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7772400" cy="647700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Ekonomické prostředí</a:t>
            </a:r>
            <a:r>
              <a:rPr lang="cs-CZ" altLang="cs-CZ" b="1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20009"/>
            <a:ext cx="7772400" cy="467599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400" dirty="0">
                <a:cs typeface="Times New Roman" panose="02020603050405020304" pitchFamily="18" charset="0"/>
              </a:rPr>
              <a:t>Trhy vyžadují kupní sílu a lidi. Použitelná kupní síla v ekonomice závisí na současných příjmech cenách, úsporách, dluzích a úvěrových možnostech.</a:t>
            </a:r>
            <a:endParaRPr lang="cs-CZ" altLang="cs-CZ" sz="2400" dirty="0"/>
          </a:p>
          <a:p>
            <a:pPr eaLnBrk="1" hangingPunct="1"/>
            <a:r>
              <a:rPr lang="cs-CZ" altLang="cs-CZ" dirty="0"/>
              <a:t> </a:t>
            </a:r>
            <a:r>
              <a:rPr lang="cs-CZ" altLang="cs-CZ" sz="2400" dirty="0">
                <a:cs typeface="Times New Roman" panose="02020603050405020304" pitchFamily="18" charset="0"/>
              </a:rPr>
              <a:t>ROZLOŽENÍ PŘÍJMŮ </a:t>
            </a:r>
            <a:endParaRPr lang="cs-CZ" altLang="cs-CZ" sz="2400" dirty="0"/>
          </a:p>
          <a:p>
            <a:pPr lvl="1" eaLnBrk="1" hangingPunct="1"/>
            <a:r>
              <a:rPr lang="cs-CZ" altLang="cs-CZ" b="1" dirty="0">
                <a:cs typeface="Times New Roman" panose="02020603050405020304" pitchFamily="18" charset="0"/>
              </a:rPr>
              <a:t>ekonomiky fungující na existenčním minimu</a:t>
            </a:r>
            <a:r>
              <a:rPr lang="cs-CZ" altLang="cs-CZ" dirty="0"/>
              <a:t> (málo příležitostí pro marketéry)</a:t>
            </a:r>
          </a:p>
          <a:p>
            <a:pPr lvl="1" eaLnBrk="1" hangingPunct="1"/>
            <a:r>
              <a:rPr lang="cs-CZ" altLang="cs-CZ" b="1" dirty="0">
                <a:cs typeface="Times New Roman" panose="02020603050405020304" pitchFamily="18" charset="0"/>
              </a:rPr>
              <a:t>ekonomiky vyvážející suroviny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/>
              <a:t>jako Zaire (měď) a Saudská Arábie (ropa) s dobrými trhy pro prodej zařízení, nástrojů a luxusního zboží pro bohaté</a:t>
            </a:r>
          </a:p>
          <a:p>
            <a:pPr lvl="1" eaLnBrk="1" hangingPunct="1"/>
            <a:r>
              <a:rPr lang="cs-CZ" altLang="cs-CZ" b="1" dirty="0">
                <a:cs typeface="Times New Roman" panose="02020603050405020304" pitchFamily="18" charset="0"/>
              </a:rPr>
              <a:t>industrializující se země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/>
              <a:t>například Indie, Egypt a Filipíny, kde jednak nová bohatá třída a jednak rozrůstající se střední třída požaduje nové typy zboží,</a:t>
            </a:r>
          </a:p>
          <a:p>
            <a:pPr lvl="1" eaLnBrk="1" hangingPunct="1"/>
            <a:r>
              <a:rPr lang="cs-CZ" altLang="cs-CZ" b="1" dirty="0">
                <a:cs typeface="Times New Roman" panose="02020603050405020304" pitchFamily="18" charset="0"/>
              </a:rPr>
              <a:t>industriální ekonomiky,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/>
              <a:t>kde existují bohaté trhy pro všechny druhy zboží.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683" y="60025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>
                <a:cs typeface="Times New Roman" panose="02020603050405020304" pitchFamily="18" charset="0"/>
              </a:rPr>
              <a:t>Společensko-kulturní prostředí</a:t>
            </a:r>
            <a:r>
              <a:rPr lang="cs-CZ" altLang="cs-CZ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196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cs typeface="Times New Roman" panose="02020603050405020304" pitchFamily="18" charset="0"/>
              </a:rPr>
              <a:t>Společnost vytváří názory, hodnoty a normy, které ve značné míře tento vkus a preference definují.</a:t>
            </a:r>
            <a:r>
              <a:rPr lang="cs-CZ" altLang="cs-CZ" dirty="0" smtClean="0"/>
              <a:t> </a:t>
            </a:r>
          </a:p>
          <a:p>
            <a:pPr eaLnBrk="1" hangingPunct="1"/>
            <a:r>
              <a:rPr lang="cs-CZ" altLang="cs-CZ" dirty="0" smtClean="0"/>
              <a:t>D</a:t>
            </a:r>
            <a:r>
              <a:rPr lang="cs-CZ" altLang="cs-CZ" dirty="0" smtClean="0">
                <a:cs typeface="Times New Roman" panose="02020603050405020304" pitchFamily="18" charset="0"/>
              </a:rPr>
              <a:t>alší kulturní charakteristické prvky zajímající marketéry: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>
                <a:cs typeface="Times New Roman" panose="02020603050405020304" pitchFamily="18" charset="0"/>
              </a:rPr>
              <a:t> přetrvávání hlavních kulturních hodnot, 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>
                <a:cs typeface="Times New Roman" panose="02020603050405020304" pitchFamily="18" charset="0"/>
              </a:rPr>
              <a:t>existence subkultur a 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>
                <a:cs typeface="Times New Roman" panose="02020603050405020304" pitchFamily="18" charset="0"/>
              </a:rPr>
              <a:t>změny hodnot v průběhu času.</a:t>
            </a:r>
            <a:r>
              <a:rPr lang="cs-CZ" altLang="cs-CZ" dirty="0" smtClean="0"/>
              <a:t>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679" y="61619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2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509</Words>
  <Application>Microsoft Office PowerPoint</Application>
  <PresentationFormat>Širokoúhlá obrazovka</PresentationFormat>
  <Paragraphs>70</Paragraphs>
  <Slides>14</Slides>
  <Notes>0</Notes>
  <HiddenSlides>0</HiddenSlides>
  <MMClips>14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Motiv Office</vt:lpstr>
      <vt:lpstr>Graf</vt:lpstr>
      <vt:lpstr>Sociální marketing kombinovaní studenti 3</vt:lpstr>
      <vt:lpstr>Složky moderního marketingového informačního systému </vt:lpstr>
      <vt:lpstr>Databáze, skladování a vyhledávání dat </vt:lpstr>
      <vt:lpstr>Analýza makroprostředí </vt:lpstr>
      <vt:lpstr>Demografické prostředí </vt:lpstr>
      <vt:lpstr>Vzdělanostní struktura populace (25-64 let)  v EU a kandidátských státech </vt:lpstr>
      <vt:lpstr>Účast na vzdělání </vt:lpstr>
      <vt:lpstr>Ekonomické prostředí </vt:lpstr>
      <vt:lpstr>Společensko-kulturní prostředí </vt:lpstr>
      <vt:lpstr>Podíl svobodných ve věku 25- 29 let</vt:lpstr>
      <vt:lpstr>Nevěsty podle věku</vt:lpstr>
      <vt:lpstr>Přírodní prostředí </vt:lpstr>
      <vt:lpstr>Technologické prostředí </vt:lpstr>
      <vt:lpstr>Politicko-právní prostředí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Jeníčková</dc:creator>
  <cp:lastModifiedBy>Jana Jeníčková</cp:lastModifiedBy>
  <cp:revision>8</cp:revision>
  <dcterms:created xsi:type="dcterms:W3CDTF">2020-03-29T11:34:27Z</dcterms:created>
  <dcterms:modified xsi:type="dcterms:W3CDTF">2020-03-31T06:53:19Z</dcterms:modified>
</cp:coreProperties>
</file>