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8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30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71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0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6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54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1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6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96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9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0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AC6B-0198-490C-824B-E404C628272D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51AB-F92D-47D4-A364-EFD9A4803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6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9012"/>
          </a:xfrm>
        </p:spPr>
        <p:txBody>
          <a:bodyPr>
            <a:normAutofit/>
          </a:bodyPr>
          <a:lstStyle/>
          <a:p>
            <a:r>
              <a:rPr lang="cs-CZ" b="1" dirty="0" smtClean="0"/>
              <a:t>Sociální marketing</a:t>
            </a:r>
            <a:br>
              <a:rPr lang="cs-CZ" b="1" dirty="0" smtClean="0"/>
            </a:br>
            <a:r>
              <a:rPr lang="cs-CZ" b="1" dirty="0" smtClean="0"/>
              <a:t>kombinovaní studenti</a:t>
            </a:r>
            <a:br>
              <a:rPr lang="cs-CZ" b="1" dirty="0" smtClean="0"/>
            </a:br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59890"/>
            <a:ext cx="9144000" cy="497910"/>
          </a:xfrm>
        </p:spPr>
        <p:txBody>
          <a:bodyPr/>
          <a:lstStyle/>
          <a:p>
            <a:r>
              <a:rPr lang="cs-CZ" dirty="0" smtClean="0"/>
              <a:t>Jana Jeníčková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9740" y="58012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209800" y="260351"/>
            <a:ext cx="7772400" cy="11525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b="1" dirty="0"/>
              <a:t>ANALÝZA EXTERNÍHO PROSTŘEDÍ (PŘÍLEŽITOSTI A HROZBY)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9800" y="1796527"/>
            <a:ext cx="7772400" cy="429947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Podnikatelská jednotka musí monitorovat klíčové síly makroprostředí </a:t>
            </a:r>
          </a:p>
          <a:p>
            <a:pPr marL="0" indent="0">
              <a:buNone/>
              <a:defRPr/>
            </a:pPr>
            <a:r>
              <a:rPr lang="cs-CZ" sz="2000" dirty="0"/>
              <a:t>(</a:t>
            </a:r>
            <a:r>
              <a:rPr lang="cs-CZ" sz="2000" b="1" dirty="0"/>
              <a:t>demograficko-ekonomické, přírodní, technologické, politicko-právní a společensko-kulturní</a:t>
            </a:r>
            <a:r>
              <a:rPr lang="cs-CZ" sz="2000" dirty="0"/>
              <a:t>) a významné složky mikroprostředí (</a:t>
            </a:r>
            <a:r>
              <a:rPr lang="cs-CZ" sz="2000" b="1" dirty="0"/>
              <a:t>zákazníky, konkurenty, dodavatele, distributory dealery</a:t>
            </a:r>
            <a:r>
              <a:rPr lang="cs-CZ" sz="2000" dirty="0"/>
              <a:t>), které mají vliv na její schopnost docílit zisku.</a:t>
            </a:r>
          </a:p>
          <a:p>
            <a:pPr marL="0" indent="0">
              <a:buNone/>
              <a:defRPr/>
            </a:pPr>
            <a:endParaRPr lang="cs-CZ" sz="2000" b="1" u="sng" dirty="0"/>
          </a:p>
          <a:p>
            <a:pPr marL="0" indent="0">
              <a:buNone/>
              <a:defRPr/>
            </a:pPr>
            <a:r>
              <a:rPr lang="cs-CZ" sz="2000" b="1" u="sng" dirty="0"/>
              <a:t>Existují tři hlavní zdroje tržních příležitostí</a:t>
            </a:r>
            <a:r>
              <a:rPr lang="cs-CZ" sz="2000" u="sng" dirty="0"/>
              <a:t>.</a:t>
            </a:r>
            <a:r>
              <a:rPr lang="cs-CZ" sz="2000" dirty="0"/>
              <a:t> </a:t>
            </a:r>
          </a:p>
          <a:p>
            <a:pPr eaLnBrk="1" hangingPunct="1">
              <a:defRPr/>
            </a:pPr>
            <a:r>
              <a:rPr lang="cs-CZ" sz="2000" b="1" dirty="0"/>
              <a:t>Prvním je dodávat něco, čeho je nedostatek</a:t>
            </a:r>
            <a:r>
              <a:rPr lang="cs-CZ" sz="2000" dirty="0"/>
              <a:t>. </a:t>
            </a:r>
          </a:p>
          <a:p>
            <a:pPr eaLnBrk="1" hangingPunct="1">
              <a:defRPr/>
            </a:pPr>
            <a:r>
              <a:rPr lang="cs-CZ" sz="2000" dirty="0"/>
              <a:t>Druhým je </a:t>
            </a:r>
            <a:r>
              <a:rPr lang="cs-CZ" sz="2000" b="1" dirty="0"/>
              <a:t>dodávat nějaký již existující výrobek novým nebo lepším způsobem</a:t>
            </a:r>
            <a:r>
              <a:rPr lang="cs-CZ" sz="2000" dirty="0"/>
              <a:t>. </a:t>
            </a:r>
            <a:endParaRPr lang="cs-CZ" sz="2000" u="sng" dirty="0"/>
          </a:p>
          <a:p>
            <a:pPr eaLnBrk="1" hangingPunct="1">
              <a:defRPr/>
            </a:pPr>
            <a:r>
              <a:rPr lang="cs-CZ" sz="2000" dirty="0"/>
              <a:t>Třetí krok často </a:t>
            </a:r>
            <a:r>
              <a:rPr lang="cs-CZ" sz="2000" b="1" dirty="0"/>
              <a:t>vede</a:t>
            </a:r>
            <a:r>
              <a:rPr lang="cs-CZ" sz="2000" dirty="0"/>
              <a:t> ke zcela </a:t>
            </a:r>
            <a:r>
              <a:rPr lang="cs-CZ" sz="2000" b="1" dirty="0"/>
              <a:t>novému výrobku nebo službě</a:t>
            </a:r>
            <a:r>
              <a:rPr lang="cs-CZ" sz="2000" dirty="0"/>
              <a:t>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1901" y="6078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209800" y="260351"/>
            <a:ext cx="7772400" cy="11525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b="1" dirty="0"/>
              <a:t>ANALÝZA INTERNÍHO PROSTŘEDÍ (SILNÝCH A SLABÝCH STRÁNEK)</a:t>
            </a:r>
            <a:endParaRPr lang="cs-CZ" alt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2209800" y="1818042"/>
            <a:ext cx="7772400" cy="4277959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Jednou věcí je nalézt atraktivní příležitosti a další věcí je využít je. </a:t>
            </a:r>
          </a:p>
          <a:p>
            <a:pPr eaLnBrk="1" hangingPunct="1"/>
            <a:r>
              <a:rPr lang="cs-CZ" altLang="cs-CZ" b="1" dirty="0" smtClean="0"/>
              <a:t>Každá firma potřebuje vyhodnotit své silné a slabé stránky</a:t>
            </a:r>
            <a:r>
              <a:rPr lang="cs-CZ" altLang="cs-CZ" dirty="0" smtClean="0"/>
              <a:t>. </a:t>
            </a:r>
          </a:p>
          <a:p>
            <a:pPr eaLnBrk="1" hangingPunct="1"/>
            <a:r>
              <a:rPr lang="cs-CZ" altLang="cs-CZ" dirty="0" smtClean="0"/>
              <a:t>Je otázkou, zda by se měla firma omezovat na ty příležitosti, které korespondují s jejími silnými stránkami, nebo zda by měla zvažovat i příležitosti, pro něž by musela určité silné stránky získat nebo si je vytvořit. 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679" y="61200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2192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Formulace cíle</a:t>
            </a:r>
            <a:r>
              <a:rPr lang="cs-CZ" altLang="cs-CZ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648200"/>
          </a:xfrm>
        </p:spPr>
        <p:txBody>
          <a:bodyPr/>
          <a:lstStyle/>
          <a:p>
            <a:pPr marL="609600" indent="-609600" algn="just"/>
            <a:r>
              <a:rPr lang="cs-CZ" altLang="cs-CZ" b="1" dirty="0">
                <a:cs typeface="Times New Roman" panose="02020603050405020304" pitchFamily="18" charset="0"/>
              </a:rPr>
              <a:t>Aby systém řízení podle cílů fungoval, musí cíle jednotky splňovat čtyři kritéria:</a:t>
            </a:r>
            <a:endParaRPr lang="cs-CZ" altLang="cs-CZ" b="1" dirty="0"/>
          </a:p>
          <a:p>
            <a:pPr marL="609600" indent="-609600" algn="just"/>
            <a:endParaRPr lang="cs-CZ" altLang="cs-CZ" b="1" dirty="0"/>
          </a:p>
          <a:p>
            <a:pPr marL="609600" indent="-609600" algn="just">
              <a:buFontTx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Musí být uspořádány hierarchicky, a to od toho nejdůležitějšího k nejméně důležitému</a:t>
            </a:r>
            <a:r>
              <a:rPr lang="cs-CZ" altLang="cs-CZ" dirty="0"/>
              <a:t>.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Kdykoliv je to možné, měly by být cíle určeny kvantitativně. </a:t>
            </a:r>
            <a:endParaRPr lang="cs-CZ" altLang="cs-CZ" dirty="0"/>
          </a:p>
          <a:p>
            <a:pPr marL="609600" indent="-609600" algn="just">
              <a:buFontTx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Cíle by měly být realistické. </a:t>
            </a:r>
            <a:endParaRPr lang="cs-CZ" altLang="cs-CZ" dirty="0"/>
          </a:p>
          <a:p>
            <a:pPr marL="609600" indent="-609600" algn="just">
              <a:buFontTx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Cíle musí být konzistentní. </a:t>
            </a:r>
            <a:endParaRPr lang="cs-CZ" altLang="cs-CZ" dirty="0"/>
          </a:p>
          <a:p>
            <a:pPr marL="609600" indent="-609600" algn="just">
              <a:buFontTx/>
              <a:buAutoNum type="arabicPeriod"/>
            </a:pPr>
            <a:endParaRPr lang="cs-CZ" altLang="cs-CZ" dirty="0"/>
          </a:p>
          <a:p>
            <a:pPr marL="609600" indent="-609600"/>
            <a:endParaRPr lang="cs-CZ" alt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23" y="60948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Formulace strategie</a:t>
            </a:r>
            <a:r>
              <a:rPr lang="cs-CZ" altLang="cs-CZ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cs typeface="Times New Roman" panose="02020603050405020304" pitchFamily="18" charset="0"/>
              </a:rPr>
              <a:t>Každá firma si musí k dosažení svých cílů vypracovat strategii, sestávající z marketingové strategie, kompatibilní technologické strategie a strategie zásobování.</a:t>
            </a:r>
            <a:r>
              <a:rPr lang="cs-CZ" altLang="cs-CZ" dirty="0" smtClean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404" y="57676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Formulace</a:t>
            </a:r>
            <a:r>
              <a:rPr lang="cs-CZ" altLang="cs-CZ" sz="4000" b="1" dirty="0"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cs typeface="Times New Roman" panose="02020603050405020304" pitchFamily="18" charset="0"/>
              </a:rPr>
              <a:t>programu a jeho implementace</a:t>
            </a:r>
            <a:r>
              <a:rPr lang="cs-CZ" altLang="cs-CZ" b="1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Jakmile podnikatelská jednotka vytvoří své hlavní strategie, musí vypracovat detailní podpůrné programy.</a:t>
            </a:r>
            <a:r>
              <a:rPr lang="cs-CZ" altLang="cs-CZ" dirty="0"/>
              <a:t> 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Jakmile jsou zformulovány marketingové programy, musí marketingoví pracovníci odhadnout, jaké budou jejich náklady. </a:t>
            </a:r>
            <a:endParaRPr lang="cs-CZ" altLang="cs-CZ" dirty="0"/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Na každý marketingový program by měla být aplikována kalkulace nákladů podle jednotlivých aktivit (</a:t>
            </a:r>
            <a:r>
              <a:rPr lang="cs-CZ" altLang="cs-CZ" b="1" i="1" dirty="0" err="1">
                <a:cs typeface="Times New Roman" panose="02020603050405020304" pitchFamily="18" charset="0"/>
              </a:rPr>
              <a:t>activity</a:t>
            </a:r>
            <a:r>
              <a:rPr lang="cs-CZ" altLang="cs-CZ" b="1" i="1" dirty="0"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cs typeface="Times New Roman" panose="02020603050405020304" pitchFamily="18" charset="0"/>
              </a:rPr>
              <a:t>based</a:t>
            </a:r>
            <a:r>
              <a:rPr lang="cs-CZ" altLang="cs-CZ" b="1" i="1" dirty="0"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cs typeface="Times New Roman" panose="02020603050405020304" pitchFamily="18" charset="0"/>
              </a:rPr>
              <a:t>cost</a:t>
            </a:r>
            <a:r>
              <a:rPr lang="cs-CZ" altLang="cs-CZ" b="1" i="1" dirty="0"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cs typeface="Times New Roman" panose="02020603050405020304" pitchFamily="18" charset="0"/>
              </a:rPr>
              <a:t>accounting</a:t>
            </a:r>
            <a:r>
              <a:rPr lang="cs-CZ" altLang="cs-CZ" b="1" i="1" dirty="0">
                <a:cs typeface="Times New Roman" panose="02020603050405020304" pitchFamily="18" charset="0"/>
              </a:rPr>
              <a:t> - ABC</a:t>
            </a:r>
            <a:r>
              <a:rPr lang="cs-CZ" altLang="cs-CZ" dirty="0"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347" y="59522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Zpětná vazba a kontrola</a:t>
            </a:r>
            <a:r>
              <a:rPr lang="cs-CZ" altLang="cs-CZ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cs typeface="Times New Roman" panose="02020603050405020304" pitchFamily="18" charset="0"/>
              </a:rPr>
              <a:t>Firma potřebuje při realizaci své strategie sledovat výsledky a monitorovat nový vývoj.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smtClean="0">
                <a:cs typeface="Times New Roman" panose="02020603050405020304" pitchFamily="18" charset="0"/>
              </a:rPr>
              <a:t>Jakmile společnost přestane reagovat na změněné prostředí, stává se nesmírně obtížné získat znovu ztracené postavení.</a:t>
            </a:r>
            <a:r>
              <a:rPr lang="cs-CZ" altLang="cs-CZ" smtClean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683" y="59606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7772400" cy="8636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Marketingový plán</a:t>
            </a: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9800" y="1463040"/>
            <a:ext cx="7772400" cy="46329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/>
              <a:t>Marketingový plán operuje na dvou úrovních: </a:t>
            </a:r>
            <a:r>
              <a:rPr lang="cs-CZ" b="1" dirty="0"/>
              <a:t>strategické a taktické</a:t>
            </a:r>
            <a:r>
              <a:rPr lang="cs-CZ" dirty="0"/>
              <a:t>. </a:t>
            </a:r>
          </a:p>
          <a:p>
            <a:pPr eaLnBrk="1" hangingPunct="1">
              <a:defRPr/>
            </a:pPr>
            <a:r>
              <a:rPr lang="cs-CZ" b="1" dirty="0"/>
              <a:t>Strategický marketingový plán</a:t>
            </a:r>
            <a:r>
              <a:rPr lang="cs-CZ" dirty="0"/>
              <a:t> </a:t>
            </a:r>
            <a:r>
              <a:rPr lang="cs-CZ" u="sng" dirty="0"/>
              <a:t>rozpracovává cílové trhy a hodnotovou nabídku</a:t>
            </a:r>
            <a:r>
              <a:rPr lang="cs-CZ" dirty="0"/>
              <a:t>, která má být nabízena a která je založena na analýze nejlepších tržních příležitostí. </a:t>
            </a:r>
          </a:p>
          <a:p>
            <a:pPr eaLnBrk="1" hangingPunct="1">
              <a:defRPr/>
            </a:pPr>
            <a:r>
              <a:rPr lang="cs-CZ" b="1" dirty="0"/>
              <a:t>Taktický marketingový plán</a:t>
            </a:r>
            <a:r>
              <a:rPr lang="cs-CZ" dirty="0"/>
              <a:t> </a:t>
            </a:r>
            <a:r>
              <a:rPr lang="cs-CZ" u="sng" dirty="0"/>
              <a:t>specifikuje marketingové taktiky, včetně vlastností výrobku, propagace, obchodování, tvorby cen, prodejních kanálů a služeb (servisu)</a:t>
            </a:r>
            <a:r>
              <a:rPr lang="cs-CZ" dirty="0"/>
              <a:t>.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960" y="60445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>
                <a:cs typeface="Times New Roman" charset="0"/>
              </a:rPr>
              <a:t>P</a:t>
            </a:r>
            <a:r>
              <a:rPr lang="cs-CZ" altLang="cs-CZ" sz="4000" b="1" smtClean="0"/>
              <a:t>lánování výrobků</a:t>
            </a:r>
            <a:r>
              <a:rPr lang="cs-CZ" altLang="cs-CZ" sz="4000" b="1" smtClean="0">
                <a:cs typeface="Times New Roman" charset="0"/>
              </a:rPr>
              <a:t>: </a:t>
            </a:r>
            <a:r>
              <a:rPr lang="cs-CZ" altLang="cs-CZ" sz="4000" b="1" smtClean="0"/>
              <a:t>povaha a obsah marketingového plánu</a:t>
            </a:r>
            <a:r>
              <a:rPr lang="cs-CZ" altLang="cs-CZ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b="1" smtClean="0">
                <a:cs typeface="Times New Roman" charset="0"/>
              </a:rPr>
              <a:t>Marketingový plán</a:t>
            </a:r>
            <a:r>
              <a:rPr lang="cs-CZ" altLang="cs-CZ" smtClean="0">
                <a:cs typeface="Times New Roman" charset="0"/>
              </a:rPr>
              <a:t> je psaný dokument, který shrnuje vše, co se marketér dozvěděl o trhu, a ukazuje, jak firma plánuje dosažení svých tržních cílů. </a:t>
            </a:r>
            <a:endParaRPr lang="cs-CZ" altLang="cs-CZ" smtClean="0"/>
          </a:p>
          <a:p>
            <a:pPr algn="just" eaLnBrk="1" hangingPunct="1"/>
            <a:r>
              <a:rPr lang="cs-CZ" altLang="cs-CZ" smtClean="0">
                <a:cs typeface="Times New Roman" charset="0"/>
              </a:rPr>
              <a:t>Obsahuje taktické návody k marketingovým programům a rozpočty na plánovaná období. Je to jeden z nejdůležitějších výsledků marketingového procesu.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846" y="60696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>
                <a:cs typeface="Times New Roman" charset="0"/>
              </a:rPr>
              <a:t>Obsah marketingového plánu</a:t>
            </a:r>
            <a:r>
              <a:rPr lang="cs-CZ" altLang="cs-CZ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cs typeface="Times New Roman" charset="0"/>
              </a:rPr>
              <a:t>Stručné shrnutí a obsah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charset="0"/>
              </a:rPr>
              <a:t>Situační analýza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charset="0"/>
              </a:rPr>
              <a:t>Marketingová strategie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charset="0"/>
              </a:rPr>
              <a:t>Finanční plánování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charset="0"/>
              </a:rPr>
              <a:t>Kontrola plnění</a:t>
            </a:r>
            <a:r>
              <a:rPr lang="cs-CZ" altLang="cs-CZ" smtClean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571" y="59270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cs-CZ" altLang="cs-CZ" b="1" dirty="0">
                <a:solidFill>
                  <a:srgbClr val="FF0000"/>
                </a:solidFill>
              </a:rPr>
              <a:t>ytváření marketingových strategických plánů</a:t>
            </a:r>
            <a:r>
              <a:rPr lang="cs-CZ" altLang="cs-CZ" sz="4800" b="1" dirty="0">
                <a:solidFill>
                  <a:srgbClr val="FF0000"/>
                </a:solidFill>
              </a:rPr>
              <a:t> </a:t>
            </a:r>
            <a:r>
              <a:rPr lang="cs-CZ" altLang="cs-CZ" sz="4800" b="1" dirty="0" smtClean="0">
                <a:solidFill>
                  <a:srgbClr val="FF0000"/>
                </a:solidFill>
              </a:rPr>
              <a:t/>
            </a:r>
            <a:br>
              <a:rPr lang="cs-CZ" altLang="cs-CZ" sz="4800" b="1" dirty="0" smtClean="0">
                <a:solidFill>
                  <a:srgbClr val="FF0000"/>
                </a:solidFill>
              </a:rPr>
            </a:br>
            <a:r>
              <a:rPr lang="cs-CZ" altLang="cs-CZ" sz="4000" dirty="0">
                <a:cs typeface="Times New Roman" panose="02020603050405020304" pitchFamily="18" charset="0"/>
              </a:rPr>
              <a:t>Proces poskytování hodnoty</a:t>
            </a:r>
            <a:r>
              <a:rPr lang="cs-CZ" altLang="cs-CZ" sz="4000" dirty="0"/>
              <a:t>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80925"/>
              </p:ext>
            </p:extLst>
          </p:nvPr>
        </p:nvGraphicFramePr>
        <p:xfrm>
          <a:off x="1860550" y="2066796"/>
          <a:ext cx="8470899" cy="1327757"/>
        </p:xfrm>
        <a:graphic>
          <a:graphicData uri="http://schemas.openxmlformats.org/drawingml/2006/table">
            <a:tbl>
              <a:tblPr/>
              <a:tblGrid>
                <a:gridCol w="1281259">
                  <a:extLst>
                    <a:ext uri="{9D8B030D-6E8A-4147-A177-3AD203B41FA5}">
                      <a16:colId xmlns:a16="http://schemas.microsoft.com/office/drawing/2014/main" val="2021572769"/>
                    </a:ext>
                  </a:extLst>
                </a:gridCol>
                <a:gridCol w="1167088">
                  <a:extLst>
                    <a:ext uri="{9D8B030D-6E8A-4147-A177-3AD203B41FA5}">
                      <a16:colId xmlns:a16="http://schemas.microsoft.com/office/drawing/2014/main" val="4128904529"/>
                    </a:ext>
                  </a:extLst>
                </a:gridCol>
                <a:gridCol w="1018030">
                  <a:extLst>
                    <a:ext uri="{9D8B030D-6E8A-4147-A177-3AD203B41FA5}">
                      <a16:colId xmlns:a16="http://schemas.microsoft.com/office/drawing/2014/main" val="3653973979"/>
                    </a:ext>
                  </a:extLst>
                </a:gridCol>
                <a:gridCol w="865801">
                  <a:extLst>
                    <a:ext uri="{9D8B030D-6E8A-4147-A177-3AD203B41FA5}">
                      <a16:colId xmlns:a16="http://schemas.microsoft.com/office/drawing/2014/main" val="952436079"/>
                    </a:ext>
                  </a:extLst>
                </a:gridCol>
                <a:gridCol w="1141716">
                  <a:extLst>
                    <a:ext uri="{9D8B030D-6E8A-4147-A177-3AD203B41FA5}">
                      <a16:colId xmlns:a16="http://schemas.microsoft.com/office/drawing/2014/main" val="1257072833"/>
                    </a:ext>
                  </a:extLst>
                </a:gridCol>
                <a:gridCol w="979973">
                  <a:extLst>
                    <a:ext uri="{9D8B030D-6E8A-4147-A177-3AD203B41FA5}">
                      <a16:colId xmlns:a16="http://schemas.microsoft.com/office/drawing/2014/main" val="3972809486"/>
                    </a:ext>
                  </a:extLst>
                </a:gridCol>
                <a:gridCol w="1103659">
                  <a:extLst>
                    <a:ext uri="{9D8B030D-6E8A-4147-A177-3AD203B41FA5}">
                      <a16:colId xmlns:a16="http://schemas.microsoft.com/office/drawing/2014/main" val="1335509689"/>
                    </a:ext>
                  </a:extLst>
                </a:gridCol>
                <a:gridCol w="913373">
                  <a:extLst>
                    <a:ext uri="{9D8B030D-6E8A-4147-A177-3AD203B41FA5}">
                      <a16:colId xmlns:a16="http://schemas.microsoft.com/office/drawing/2014/main" val="1648055614"/>
                    </a:ext>
                  </a:extLst>
                </a:gridCol>
              </a:tblGrid>
              <a:tr h="3319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Tradiční sled procesu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881693"/>
                  </a:ext>
                </a:extLst>
              </a:tr>
              <a:tr h="3319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prodej výrobku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60074"/>
                  </a:ext>
                </a:extLst>
              </a:tr>
              <a:tr h="6638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navrhnout výrobek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obstarat materiál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zhotovit výrobek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reklama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75427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49087"/>
              </p:ext>
            </p:extLst>
          </p:nvPr>
        </p:nvGraphicFramePr>
        <p:xfrm>
          <a:off x="613773" y="4246321"/>
          <a:ext cx="10740027" cy="1828801"/>
        </p:xfrm>
        <a:graphic>
          <a:graphicData uri="http://schemas.openxmlformats.org/drawingml/2006/table">
            <a:tbl>
              <a:tblPr/>
              <a:tblGrid>
                <a:gridCol w="1245399">
                  <a:extLst>
                    <a:ext uri="{9D8B030D-6E8A-4147-A177-3AD203B41FA5}">
                      <a16:colId xmlns:a16="http://schemas.microsoft.com/office/drawing/2014/main" val="3835594618"/>
                    </a:ext>
                  </a:extLst>
                </a:gridCol>
                <a:gridCol w="1134423">
                  <a:extLst>
                    <a:ext uri="{9D8B030D-6E8A-4147-A177-3AD203B41FA5}">
                      <a16:colId xmlns:a16="http://schemas.microsoft.com/office/drawing/2014/main" val="1155212698"/>
                    </a:ext>
                  </a:extLst>
                </a:gridCol>
                <a:gridCol w="989538">
                  <a:extLst>
                    <a:ext uri="{9D8B030D-6E8A-4147-A177-3AD203B41FA5}">
                      <a16:colId xmlns:a16="http://schemas.microsoft.com/office/drawing/2014/main" val="1795921371"/>
                    </a:ext>
                  </a:extLst>
                </a:gridCol>
                <a:gridCol w="841570">
                  <a:extLst>
                    <a:ext uri="{9D8B030D-6E8A-4147-A177-3AD203B41FA5}">
                      <a16:colId xmlns:a16="http://schemas.microsoft.com/office/drawing/2014/main" val="4291605735"/>
                    </a:ext>
                  </a:extLst>
                </a:gridCol>
                <a:gridCol w="1109762">
                  <a:extLst>
                    <a:ext uri="{9D8B030D-6E8A-4147-A177-3AD203B41FA5}">
                      <a16:colId xmlns:a16="http://schemas.microsoft.com/office/drawing/2014/main" val="2943205717"/>
                    </a:ext>
                  </a:extLst>
                </a:gridCol>
                <a:gridCol w="952546">
                  <a:extLst>
                    <a:ext uri="{9D8B030D-6E8A-4147-A177-3AD203B41FA5}">
                      <a16:colId xmlns:a16="http://schemas.microsoft.com/office/drawing/2014/main" val="1988071018"/>
                    </a:ext>
                  </a:extLst>
                </a:gridCol>
                <a:gridCol w="1072769">
                  <a:extLst>
                    <a:ext uri="{9D8B030D-6E8A-4147-A177-3AD203B41FA5}">
                      <a16:colId xmlns:a16="http://schemas.microsoft.com/office/drawing/2014/main" val="1830800708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2746356279"/>
                    </a:ext>
                  </a:extLst>
                </a:gridCol>
                <a:gridCol w="730593">
                  <a:extLst>
                    <a:ext uri="{9D8B030D-6E8A-4147-A177-3AD203B41FA5}">
                      <a16:colId xmlns:a16="http://schemas.microsoft.com/office/drawing/2014/main" val="1283770840"/>
                    </a:ext>
                  </a:extLst>
                </a:gridCol>
                <a:gridCol w="924801">
                  <a:extLst>
                    <a:ext uri="{9D8B030D-6E8A-4147-A177-3AD203B41FA5}">
                      <a16:colId xmlns:a16="http://schemas.microsoft.com/office/drawing/2014/main" val="500441195"/>
                    </a:ext>
                  </a:extLst>
                </a:gridCol>
                <a:gridCol w="850817">
                  <a:extLst>
                    <a:ext uri="{9D8B030D-6E8A-4147-A177-3AD203B41FA5}">
                      <a16:colId xmlns:a16="http://schemas.microsoft.com/office/drawing/2014/main" val="3248931413"/>
                    </a:ext>
                  </a:extLst>
                </a:gridCol>
              </a:tblGrid>
              <a:tr h="5429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Vytváření hodnoty a sled jejího poskytování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4648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volba hodnoty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poskytnutí hodnoty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sdělování hodnoty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9682"/>
                  </a:ext>
                </a:extLst>
              </a:tr>
              <a:tr h="8572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segmentace zákazníků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volba trhu/ zaměření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positioning hodnoty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vývoj výrobku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vývoj služeb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stanovení ceny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síla prodeje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podpora prodeje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reklama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954429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3048000" y="30904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000" dirty="0" smtClean="0"/>
              <a:t> </a:t>
            </a:r>
            <a:endParaRPr lang="cs-CZ" altLang="cs-CZ" sz="2000" dirty="0"/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931" y="62710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Příklad - Puma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Materiál, práce, doprava			600,-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Administrativa, reklama, vývoj		400,-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Zisk výrobce					200,-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Režie maloobchodu			700,-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 Zisk obchodníka				200,-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Celková prodejní cena			</a:t>
            </a:r>
            <a:r>
              <a:rPr lang="cs-CZ" altLang="cs-CZ" b="1" dirty="0" smtClean="0"/>
              <a:t>2100,-</a:t>
            </a:r>
          </a:p>
          <a:p>
            <a:pPr eaLnBrk="1" hangingPunct="1"/>
            <a:endParaRPr lang="cs-CZ" altLang="cs-CZ" b="1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844" y="60445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cs typeface="Times New Roman" panose="02020603050405020304" pitchFamily="18" charset="0"/>
              </a:rPr>
              <a:t>Tři strategie intenzivního růstu: </a:t>
            </a:r>
            <a:r>
              <a:rPr lang="cs-CZ" altLang="cs-CZ" sz="4000" b="1" dirty="0" err="1">
                <a:cs typeface="Times New Roman" panose="02020603050405020304" pitchFamily="18" charset="0"/>
              </a:rPr>
              <a:t>Asoffova</a:t>
            </a:r>
            <a:r>
              <a:rPr lang="cs-CZ" altLang="cs-CZ" sz="4000" b="1" dirty="0">
                <a:cs typeface="Times New Roman" panose="02020603050405020304" pitchFamily="18" charset="0"/>
              </a:rPr>
              <a:t> matice expanze výrobku na trhu</a:t>
            </a:r>
            <a:r>
              <a:rPr lang="cs-CZ" altLang="cs-CZ" dirty="0" smtClean="0"/>
              <a:t>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45107"/>
              </p:ext>
            </p:extLst>
          </p:nvPr>
        </p:nvGraphicFramePr>
        <p:xfrm>
          <a:off x="1490597" y="2091846"/>
          <a:ext cx="8269353" cy="3745283"/>
        </p:xfrm>
        <a:graphic>
          <a:graphicData uri="http://schemas.openxmlformats.org/drawingml/2006/table">
            <a:tbl>
              <a:tblPr/>
              <a:tblGrid>
                <a:gridCol w="2782715">
                  <a:extLst>
                    <a:ext uri="{9D8B030D-6E8A-4147-A177-3AD203B41FA5}">
                      <a16:colId xmlns:a16="http://schemas.microsoft.com/office/drawing/2014/main" val="1795128869"/>
                    </a:ext>
                  </a:extLst>
                </a:gridCol>
                <a:gridCol w="2750482">
                  <a:extLst>
                    <a:ext uri="{9D8B030D-6E8A-4147-A177-3AD203B41FA5}">
                      <a16:colId xmlns:a16="http://schemas.microsoft.com/office/drawing/2014/main" val="2541530001"/>
                    </a:ext>
                  </a:extLst>
                </a:gridCol>
                <a:gridCol w="2736156">
                  <a:extLst>
                    <a:ext uri="{9D8B030D-6E8A-4147-A177-3AD203B41FA5}">
                      <a16:colId xmlns:a16="http://schemas.microsoft.com/office/drawing/2014/main" val="3190691929"/>
                    </a:ext>
                  </a:extLst>
                </a:gridCol>
              </a:tblGrid>
              <a:tr h="388400"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současné výrobky/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služby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nové výrobky/ služby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38718"/>
                  </a:ext>
                </a:extLst>
              </a:tr>
              <a:tr h="165069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současné trhy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Strategie tržní penetrace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strategie vývoje výrobků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38617"/>
                  </a:ext>
                </a:extLst>
              </a:tr>
              <a:tr h="170618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nové trhy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strategie rozvoje trhu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strategie diverzifikace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371033"/>
                  </a:ext>
                </a:extLst>
              </a:tr>
            </a:tbl>
          </a:graphicData>
        </a:graphic>
      </p:graphicFrame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795" y="59354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209800" y="609601"/>
            <a:ext cx="7772400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Matice expanze výrobku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9800" y="1721224"/>
            <a:ext cx="7772400" cy="437477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cs-CZ" sz="2400" u="sng" dirty="0"/>
              <a:t>Společnost nejprve uváží, zda může získat větší podíl na trhu se současnými výrobky na svých současných trzích</a:t>
            </a:r>
            <a:r>
              <a:rPr lang="cs-CZ" sz="2400" dirty="0"/>
              <a:t> (</a:t>
            </a:r>
            <a:r>
              <a:rPr lang="cs-CZ" sz="2400" b="1" dirty="0"/>
              <a:t>strategie tržní penetrace</a:t>
            </a:r>
            <a:r>
              <a:rPr lang="cs-CZ" sz="2400" dirty="0"/>
              <a:t>). 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/>
              <a:t>Dále je třeba uvážit, </a:t>
            </a:r>
            <a:r>
              <a:rPr lang="cs-CZ" sz="2400" u="sng" dirty="0"/>
              <a:t>zda může nalézt nebo vyvinout pro své současné výrobky nové trhy</a:t>
            </a:r>
            <a:r>
              <a:rPr lang="cs-CZ" sz="2400" dirty="0"/>
              <a:t> (</a:t>
            </a:r>
            <a:r>
              <a:rPr lang="cs-CZ" sz="2400" b="1" dirty="0"/>
              <a:t>strategie rozvoje trhu</a:t>
            </a:r>
            <a:r>
              <a:rPr lang="cs-CZ" sz="2400" dirty="0"/>
              <a:t>).  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/>
              <a:t>Pak musí rozvážit, </a:t>
            </a:r>
            <a:r>
              <a:rPr lang="cs-CZ" sz="2400" u="sng" dirty="0"/>
              <a:t>zda může vyvinout potenciálně zajímavé nové výrobky pro své současné trhy</a:t>
            </a:r>
            <a:r>
              <a:rPr lang="cs-CZ" sz="2400" dirty="0"/>
              <a:t> (</a:t>
            </a:r>
            <a:r>
              <a:rPr lang="cs-CZ" sz="2400" b="1" dirty="0"/>
              <a:t>strategie vývoje výrobků</a:t>
            </a:r>
            <a:r>
              <a:rPr lang="cs-CZ" sz="2400" dirty="0"/>
              <a:t>).  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/>
              <a:t>Nakonec </a:t>
            </a:r>
            <a:r>
              <a:rPr lang="cs-CZ" sz="2400" u="sng" dirty="0"/>
              <a:t>musí také uvážit vhodné příležitosti k vývoji nových výrobků pro nové trhy</a:t>
            </a:r>
            <a:r>
              <a:rPr lang="cs-CZ" sz="2400" dirty="0"/>
              <a:t> (</a:t>
            </a:r>
            <a:r>
              <a:rPr lang="cs-CZ" sz="2400" b="1" dirty="0"/>
              <a:t>strategie diverzifikace</a:t>
            </a:r>
            <a:r>
              <a:rPr lang="cs-CZ" sz="2400" dirty="0"/>
              <a:t>).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793" y="58683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S</a:t>
            </a:r>
            <a:r>
              <a:rPr lang="cs-CZ" altLang="cs-CZ" b="1" smtClean="0"/>
              <a:t>trategické plánování podnikatelské jednotky</a:t>
            </a:r>
            <a:r>
              <a:rPr lang="cs-CZ" altLang="cs-CZ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143000"/>
          </a:xfrm>
        </p:spPr>
        <p:txBody>
          <a:bodyPr/>
          <a:lstStyle/>
          <a:p>
            <a:pPr algn="just" eaLnBrk="1" hangingPunct="1"/>
            <a:r>
              <a:rPr lang="cs-CZ" altLang="cs-CZ">
                <a:cs typeface="Times New Roman" panose="02020603050405020304" pitchFamily="18" charset="0"/>
              </a:rPr>
              <a:t>Každá podnikatelská jednotka potřebuje definovat své specifické poslání v rámci celé společnosti.</a:t>
            </a:r>
          </a:p>
          <a:p>
            <a:pPr eaLnBrk="1" hangingPunct="1"/>
            <a:endParaRPr lang="cs-CZ" altLang="cs-CZ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8534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86800" y="29718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400" y="60612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4813"/>
            <a:ext cx="7772400" cy="1008062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Analýza SWOT</a:t>
            </a:r>
            <a:r>
              <a:rPr lang="cs-CZ" altLang="cs-CZ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8193"/>
            <a:ext cx="7772400" cy="4417808"/>
          </a:xfrm>
        </p:spPr>
        <p:txBody>
          <a:bodyPr/>
          <a:lstStyle/>
          <a:p>
            <a:pPr eaLnBrk="1" hangingPunct="1"/>
            <a:r>
              <a:rPr lang="cs-CZ" altLang="cs-CZ" b="1" dirty="0"/>
              <a:t>SWOT analýza</a:t>
            </a:r>
            <a:r>
              <a:rPr lang="cs-CZ" altLang="cs-CZ" dirty="0"/>
              <a:t> je vysoce efektivní a jednoduchou pomůckou </a:t>
            </a:r>
            <a:r>
              <a:rPr lang="cs-CZ" altLang="cs-CZ" b="1" dirty="0"/>
              <a:t>pro zjištění skutečného stavu, potřebných změn, případných rizik a nezbytných kroků pro přeměnu slabých stránek do silných a eliminaci rizik.</a:t>
            </a:r>
            <a:r>
              <a:rPr lang="cs-CZ" altLang="cs-CZ" dirty="0"/>
              <a:t> 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Jde o celkové vyhodnocení </a:t>
            </a:r>
            <a:r>
              <a:rPr lang="cs-CZ" altLang="cs-CZ" b="1" u="sng" dirty="0">
                <a:cs typeface="Times New Roman" panose="02020603050405020304" pitchFamily="18" charset="0"/>
              </a:rPr>
              <a:t>silných a slabých</a:t>
            </a:r>
            <a:r>
              <a:rPr lang="cs-CZ" altLang="cs-CZ" dirty="0">
                <a:cs typeface="Times New Roman" panose="02020603050405020304" pitchFamily="18" charset="0"/>
              </a:rPr>
              <a:t> (</a:t>
            </a:r>
            <a:r>
              <a:rPr lang="cs-CZ" altLang="cs-CZ" i="1" dirty="0" err="1">
                <a:cs typeface="Times New Roman" panose="02020603050405020304" pitchFamily="18" charset="0"/>
              </a:rPr>
              <a:t>strenghs</a:t>
            </a:r>
            <a:r>
              <a:rPr lang="cs-CZ" altLang="cs-CZ" i="1" dirty="0">
                <a:cs typeface="Times New Roman" panose="02020603050405020304" pitchFamily="18" charset="0"/>
              </a:rPr>
              <a:t>, </a:t>
            </a:r>
            <a:r>
              <a:rPr lang="cs-CZ" altLang="cs-CZ" i="1" dirty="0" err="1">
                <a:cs typeface="Times New Roman" panose="02020603050405020304" pitchFamily="18" charset="0"/>
              </a:rPr>
              <a:t>weaknesses</a:t>
            </a:r>
            <a:r>
              <a:rPr lang="cs-CZ" altLang="cs-CZ" dirty="0">
                <a:cs typeface="Times New Roman" panose="02020603050405020304" pitchFamily="18" charset="0"/>
              </a:rPr>
              <a:t>) stránek společnosti, </a:t>
            </a:r>
            <a:r>
              <a:rPr lang="cs-CZ" altLang="cs-CZ" b="1" u="sng" dirty="0">
                <a:cs typeface="Times New Roman" panose="02020603050405020304" pitchFamily="18" charset="0"/>
              </a:rPr>
              <a:t>příležitostí a hrozeb</a:t>
            </a:r>
            <a:r>
              <a:rPr lang="cs-CZ" altLang="cs-CZ" dirty="0">
                <a:cs typeface="Times New Roman" panose="02020603050405020304" pitchFamily="18" charset="0"/>
              </a:rPr>
              <a:t> (</a:t>
            </a:r>
            <a:r>
              <a:rPr lang="cs-CZ" altLang="cs-CZ" i="1" dirty="0" err="1">
                <a:cs typeface="Times New Roman" panose="02020603050405020304" pitchFamily="18" charset="0"/>
              </a:rPr>
              <a:t>opportunities</a:t>
            </a:r>
            <a:r>
              <a:rPr lang="cs-CZ" altLang="cs-CZ" i="1" dirty="0">
                <a:cs typeface="Times New Roman" panose="02020603050405020304" pitchFamily="18" charset="0"/>
              </a:rPr>
              <a:t>, </a:t>
            </a:r>
            <a:r>
              <a:rPr lang="cs-CZ" altLang="cs-CZ" i="1" dirty="0" err="1">
                <a:cs typeface="Times New Roman" panose="02020603050405020304" pitchFamily="18" charset="0"/>
              </a:rPr>
              <a:t>threats</a:t>
            </a:r>
            <a:r>
              <a:rPr lang="cs-CZ" altLang="cs-CZ" dirty="0">
                <a:cs typeface="Times New Roman" panose="02020603050405020304" pitchFamily="18" charset="0"/>
              </a:rPr>
              <a:t>). </a:t>
            </a:r>
            <a:endParaRPr lang="cs-CZ" altLang="cs-CZ" dirty="0"/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Zahrnuje monitorování externího a interního marketingového prostředí.</a:t>
            </a:r>
            <a:r>
              <a:rPr lang="cs-CZ" altLang="cs-CZ" dirty="0"/>
              <a:t> 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400" y="58683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881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 dirty="0">
                <a:cs typeface="Times New Roman" panose="02020603050405020304" pitchFamily="18" charset="0"/>
              </a:rPr>
              <a:t>ANALÝZA </a:t>
            </a:r>
            <a:r>
              <a:rPr lang="en-US" altLang="cs-CZ" b="1" dirty="0">
                <a:cs typeface="Times New Roman" panose="02020603050405020304" pitchFamily="18" charset="0"/>
              </a:rPr>
              <a:t>SWOT</a:t>
            </a:r>
            <a:r>
              <a:rPr lang="en-US" altLang="cs-CZ" b="1" u="sng" dirty="0">
                <a:cs typeface="Times New Roman" panose="02020603050405020304" pitchFamily="18" charset="0"/>
              </a:rPr>
              <a:t> </a:t>
            </a:r>
            <a:endParaRPr lang="cs-CZ" altLang="cs-CZ" b="1" u="sng" dirty="0"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29" y="1778696"/>
            <a:ext cx="8129392" cy="4709786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514" y="59438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Výhody a nevýhody SWOT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209800" y="1861072"/>
            <a:ext cx="7772400" cy="4234927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Výhody</a:t>
            </a:r>
          </a:p>
          <a:p>
            <a:pPr lvl="1" eaLnBrk="1" hangingPunct="1"/>
            <a:r>
              <a:rPr lang="cs-CZ" altLang="cs-CZ" u="sng" dirty="0" smtClean="0"/>
              <a:t>rychlost a relativní jednoduchost</a:t>
            </a:r>
          </a:p>
          <a:p>
            <a:pPr eaLnBrk="1" hangingPunct="1"/>
            <a:r>
              <a:rPr lang="cs-CZ" altLang="cs-CZ" b="1" dirty="0" smtClean="0"/>
              <a:t>Nevýhody</a:t>
            </a:r>
          </a:p>
          <a:p>
            <a:pPr lvl="1" eaLnBrk="1" hangingPunct="1"/>
            <a:r>
              <a:rPr lang="cs-CZ" altLang="cs-CZ" dirty="0" smtClean="0"/>
              <a:t>může dojít k velkému zkreslení, k chybným závěrům</a:t>
            </a:r>
          </a:p>
          <a:p>
            <a:pPr lvl="1" eaLnBrk="1" hangingPunct="1"/>
            <a:r>
              <a:rPr lang="cs-CZ" altLang="cs-CZ" u="sng" dirty="0" smtClean="0"/>
              <a:t>management nerad přiznává slabé stránky firmy nebo projektu</a:t>
            </a:r>
            <a:r>
              <a:rPr lang="cs-CZ" altLang="cs-CZ" dirty="0" smtClean="0"/>
              <a:t>, takže může dojít k podceňování slabých stránek a k přeceňování stránek silných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066" y="57676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854</Words>
  <Application>Microsoft Office PowerPoint</Application>
  <PresentationFormat>Širokoúhlá obrazovka</PresentationFormat>
  <Paragraphs>116</Paragraphs>
  <Slides>18</Slides>
  <Notes>0</Notes>
  <HiddenSlides>0</HiddenSlides>
  <MMClips>18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Sociální marketing kombinovaní studenti 2</vt:lpstr>
      <vt:lpstr>Vytváření marketingových strategických plánů  Proces poskytování hodnoty </vt:lpstr>
      <vt:lpstr>Příklad - Puma</vt:lpstr>
      <vt:lpstr>Tři strategie intenzivního růstu: Asoffova matice expanze výrobku na trhu </vt:lpstr>
      <vt:lpstr>Matice expanze výrobku na trhu</vt:lpstr>
      <vt:lpstr>Strategické plánování podnikatelské jednotky </vt:lpstr>
      <vt:lpstr>Analýza SWOT </vt:lpstr>
      <vt:lpstr>ANALÝZA SWOT </vt:lpstr>
      <vt:lpstr>Výhody a nevýhody SWOT</vt:lpstr>
      <vt:lpstr>ANALÝZA EXTERNÍHO PROSTŘEDÍ (PŘÍLEŽITOSTI A HROZBY)</vt:lpstr>
      <vt:lpstr>ANALÝZA INTERNÍHO PROSTŘEDÍ (SILNÝCH A SLABÝCH STRÁNEK)</vt:lpstr>
      <vt:lpstr>Formulace cíle </vt:lpstr>
      <vt:lpstr>Formulace strategie </vt:lpstr>
      <vt:lpstr>Formulace programu a jeho implementace </vt:lpstr>
      <vt:lpstr>Zpětná vazba a kontrola </vt:lpstr>
      <vt:lpstr>Marketingový plán</vt:lpstr>
      <vt:lpstr>Plánování výrobků: povaha a obsah marketingového plánu </vt:lpstr>
      <vt:lpstr>Obsah marketingového plánu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Jeníčková</dc:creator>
  <cp:lastModifiedBy>Jana Jeníčková</cp:lastModifiedBy>
  <cp:revision>16</cp:revision>
  <dcterms:created xsi:type="dcterms:W3CDTF">2020-03-29T11:31:04Z</dcterms:created>
  <dcterms:modified xsi:type="dcterms:W3CDTF">2020-03-31T06:52:57Z</dcterms:modified>
</cp:coreProperties>
</file>