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6" r:id="rId10"/>
    <p:sldId id="267" r:id="rId11"/>
    <p:sldId id="268" r:id="rId12"/>
    <p:sldId id="269" r:id="rId13"/>
    <p:sldId id="270" r:id="rId14"/>
    <p:sldId id="271" r:id="rId15"/>
    <p:sldId id="272" r:id="rId16"/>
    <p:sldId id="273" r:id="rId17"/>
    <p:sldId id="274" r:id="rId1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7" d="100"/>
          <a:sy n="77" d="100"/>
        </p:scale>
        <p:origin x="59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4EAF770D-5D20-4C4E-953D-7F91DDF0573C}" type="datetimeFigureOut">
              <a:rPr lang="cs-CZ" smtClean="0"/>
              <a:t>31.03.2020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10F68A1-FDF1-453A-B3BE-23C45D0EDC1E}" type="slidenum">
              <a:rPr lang="cs-CZ" smtClean="0"/>
              <a:t>‹#›</a:t>
            </a:fld>
            <a:endParaRPr lang="cs-CZ"/>
          </a:p>
        </p:txBody>
      </p:sp>
    </p:spTree>
    <p:extLst>
      <p:ext uri="{BB962C8B-B14F-4D97-AF65-F5344CB8AC3E}">
        <p14:creationId xmlns:p14="http://schemas.microsoft.com/office/powerpoint/2010/main" val="1235483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EAF770D-5D20-4C4E-953D-7F91DDF0573C}" type="datetimeFigureOut">
              <a:rPr lang="cs-CZ" smtClean="0"/>
              <a:t>31.03.2020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10F68A1-FDF1-453A-B3BE-23C45D0EDC1E}" type="slidenum">
              <a:rPr lang="cs-CZ" smtClean="0"/>
              <a:t>‹#›</a:t>
            </a:fld>
            <a:endParaRPr lang="cs-CZ"/>
          </a:p>
        </p:txBody>
      </p:sp>
    </p:spTree>
    <p:extLst>
      <p:ext uri="{BB962C8B-B14F-4D97-AF65-F5344CB8AC3E}">
        <p14:creationId xmlns:p14="http://schemas.microsoft.com/office/powerpoint/2010/main" val="2127360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EAF770D-5D20-4C4E-953D-7F91DDF0573C}" type="datetimeFigureOut">
              <a:rPr lang="cs-CZ" smtClean="0"/>
              <a:t>31.03.2020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10F68A1-FDF1-453A-B3BE-23C45D0EDC1E}" type="slidenum">
              <a:rPr lang="cs-CZ" smtClean="0"/>
              <a:t>‹#›</a:t>
            </a:fld>
            <a:endParaRPr lang="cs-CZ"/>
          </a:p>
        </p:txBody>
      </p:sp>
    </p:spTree>
    <p:extLst>
      <p:ext uri="{BB962C8B-B14F-4D97-AF65-F5344CB8AC3E}">
        <p14:creationId xmlns:p14="http://schemas.microsoft.com/office/powerpoint/2010/main" val="3835645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smtClean="0"/>
              <a:t>Kliknutím lze upravit styl.</a:t>
            </a:r>
            <a:endParaRPr lang="cs-CZ"/>
          </a:p>
        </p:txBody>
      </p:sp>
      <p:sp>
        <p:nvSpPr>
          <p:cNvPr id="3" name="Zástupný symbol pro tabulku 2"/>
          <p:cNvSpPr>
            <a:spLocks noGrp="1"/>
          </p:cNvSpPr>
          <p:nvPr>
            <p:ph type="tbl" idx="1"/>
          </p:nvPr>
        </p:nvSpPr>
        <p:spPr>
          <a:xfrm>
            <a:off x="609600" y="1600201"/>
            <a:ext cx="10972800" cy="4525963"/>
          </a:xfrm>
        </p:spPr>
        <p:txBody>
          <a:bodyPr/>
          <a:lstStyle/>
          <a:p>
            <a:endParaRPr lang="cs-CZ"/>
          </a:p>
        </p:txBody>
      </p:sp>
      <p:sp>
        <p:nvSpPr>
          <p:cNvPr id="4" name="Zástupný symbol pro datum 3"/>
          <p:cNvSpPr>
            <a:spLocks noGrp="1"/>
          </p:cNvSpPr>
          <p:nvPr>
            <p:ph type="dt" sz="half" idx="10"/>
          </p:nvPr>
        </p:nvSpPr>
        <p:spPr>
          <a:xfrm>
            <a:off x="609600" y="6356351"/>
            <a:ext cx="2844800" cy="365125"/>
          </a:xfrm>
        </p:spPr>
        <p:txBody>
          <a:bodyPr/>
          <a:lstStyle>
            <a:lvl1pPr>
              <a:defRPr smtClean="0"/>
            </a:lvl1pPr>
          </a:lstStyle>
          <a:p>
            <a:pPr>
              <a:defRPr/>
            </a:pPr>
            <a:fld id="{88FE08A3-6DEA-46CE-9145-1B76C9860E70}" type="datetimeFigureOut">
              <a:rPr lang="cs-CZ"/>
              <a:pPr>
                <a:defRPr/>
              </a:pPr>
              <a:t>31.03.2020</a:t>
            </a:fld>
            <a:endParaRPr lang="cs-CZ"/>
          </a:p>
        </p:txBody>
      </p:sp>
      <p:sp>
        <p:nvSpPr>
          <p:cNvPr id="5" name="Zástupný symbol pro zápatí 4"/>
          <p:cNvSpPr>
            <a:spLocks noGrp="1"/>
          </p:cNvSpPr>
          <p:nvPr>
            <p:ph type="ftr" sz="quarter" idx="11"/>
          </p:nvPr>
        </p:nvSpPr>
        <p:spPr>
          <a:xfrm>
            <a:off x="4165600" y="6356351"/>
            <a:ext cx="3860800" cy="365125"/>
          </a:xfrm>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a:xfrm>
            <a:off x="8737600" y="6356351"/>
            <a:ext cx="2844800" cy="365125"/>
          </a:xfrm>
        </p:spPr>
        <p:txBody>
          <a:bodyPr/>
          <a:lstStyle>
            <a:lvl1pPr>
              <a:defRPr/>
            </a:lvl1pPr>
          </a:lstStyle>
          <a:p>
            <a:fld id="{49BD8386-3608-4B19-ADA1-E4E76D810BCE}" type="slidenum">
              <a:rPr lang="cs-CZ" altLang="cs-CZ"/>
              <a:pPr/>
              <a:t>‹#›</a:t>
            </a:fld>
            <a:endParaRPr lang="cs-CZ" altLang="cs-CZ"/>
          </a:p>
        </p:txBody>
      </p:sp>
    </p:spTree>
    <p:extLst>
      <p:ext uri="{BB962C8B-B14F-4D97-AF65-F5344CB8AC3E}">
        <p14:creationId xmlns:p14="http://schemas.microsoft.com/office/powerpoint/2010/main" val="257148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EAF770D-5D20-4C4E-953D-7F91DDF0573C}" type="datetimeFigureOut">
              <a:rPr lang="cs-CZ" smtClean="0"/>
              <a:t>31.03.2020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10F68A1-FDF1-453A-B3BE-23C45D0EDC1E}" type="slidenum">
              <a:rPr lang="cs-CZ" smtClean="0"/>
              <a:t>‹#›</a:t>
            </a:fld>
            <a:endParaRPr lang="cs-CZ"/>
          </a:p>
        </p:txBody>
      </p:sp>
    </p:spTree>
    <p:extLst>
      <p:ext uri="{BB962C8B-B14F-4D97-AF65-F5344CB8AC3E}">
        <p14:creationId xmlns:p14="http://schemas.microsoft.com/office/powerpoint/2010/main" val="319460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4EAF770D-5D20-4C4E-953D-7F91DDF0573C}" type="datetimeFigureOut">
              <a:rPr lang="cs-CZ" smtClean="0"/>
              <a:t>31.03.2020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10F68A1-FDF1-453A-B3BE-23C45D0EDC1E}" type="slidenum">
              <a:rPr lang="cs-CZ" smtClean="0"/>
              <a:t>‹#›</a:t>
            </a:fld>
            <a:endParaRPr lang="cs-CZ"/>
          </a:p>
        </p:txBody>
      </p:sp>
    </p:spTree>
    <p:extLst>
      <p:ext uri="{BB962C8B-B14F-4D97-AF65-F5344CB8AC3E}">
        <p14:creationId xmlns:p14="http://schemas.microsoft.com/office/powerpoint/2010/main" val="506282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4EAF770D-5D20-4C4E-953D-7F91DDF0573C}" type="datetimeFigureOut">
              <a:rPr lang="cs-CZ" smtClean="0"/>
              <a:t>31.03.2020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10F68A1-FDF1-453A-B3BE-23C45D0EDC1E}" type="slidenum">
              <a:rPr lang="cs-CZ" smtClean="0"/>
              <a:t>‹#›</a:t>
            </a:fld>
            <a:endParaRPr lang="cs-CZ"/>
          </a:p>
        </p:txBody>
      </p:sp>
    </p:spTree>
    <p:extLst>
      <p:ext uri="{BB962C8B-B14F-4D97-AF65-F5344CB8AC3E}">
        <p14:creationId xmlns:p14="http://schemas.microsoft.com/office/powerpoint/2010/main" val="83565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4EAF770D-5D20-4C4E-953D-7F91DDF0573C}" type="datetimeFigureOut">
              <a:rPr lang="cs-CZ" smtClean="0"/>
              <a:t>31.03.2020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10F68A1-FDF1-453A-B3BE-23C45D0EDC1E}" type="slidenum">
              <a:rPr lang="cs-CZ" smtClean="0"/>
              <a:t>‹#›</a:t>
            </a:fld>
            <a:endParaRPr lang="cs-CZ"/>
          </a:p>
        </p:txBody>
      </p:sp>
    </p:spTree>
    <p:extLst>
      <p:ext uri="{BB962C8B-B14F-4D97-AF65-F5344CB8AC3E}">
        <p14:creationId xmlns:p14="http://schemas.microsoft.com/office/powerpoint/2010/main" val="81223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4EAF770D-5D20-4C4E-953D-7F91DDF0573C}" type="datetimeFigureOut">
              <a:rPr lang="cs-CZ" smtClean="0"/>
              <a:t>31.03.2020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10F68A1-FDF1-453A-B3BE-23C45D0EDC1E}" type="slidenum">
              <a:rPr lang="cs-CZ" smtClean="0"/>
              <a:t>‹#›</a:t>
            </a:fld>
            <a:endParaRPr lang="cs-CZ"/>
          </a:p>
        </p:txBody>
      </p:sp>
    </p:spTree>
    <p:extLst>
      <p:ext uri="{BB962C8B-B14F-4D97-AF65-F5344CB8AC3E}">
        <p14:creationId xmlns:p14="http://schemas.microsoft.com/office/powerpoint/2010/main" val="1198539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EAF770D-5D20-4C4E-953D-7F91DDF0573C}" type="datetimeFigureOut">
              <a:rPr lang="cs-CZ" smtClean="0"/>
              <a:t>31.03.2020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10F68A1-FDF1-453A-B3BE-23C45D0EDC1E}" type="slidenum">
              <a:rPr lang="cs-CZ" smtClean="0"/>
              <a:t>‹#›</a:t>
            </a:fld>
            <a:endParaRPr lang="cs-CZ"/>
          </a:p>
        </p:txBody>
      </p:sp>
    </p:spTree>
    <p:extLst>
      <p:ext uri="{BB962C8B-B14F-4D97-AF65-F5344CB8AC3E}">
        <p14:creationId xmlns:p14="http://schemas.microsoft.com/office/powerpoint/2010/main" val="383147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4EAF770D-5D20-4C4E-953D-7F91DDF0573C}" type="datetimeFigureOut">
              <a:rPr lang="cs-CZ" smtClean="0"/>
              <a:t>31.03.2020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10F68A1-FDF1-453A-B3BE-23C45D0EDC1E}" type="slidenum">
              <a:rPr lang="cs-CZ" smtClean="0"/>
              <a:t>‹#›</a:t>
            </a:fld>
            <a:endParaRPr lang="cs-CZ"/>
          </a:p>
        </p:txBody>
      </p:sp>
    </p:spTree>
    <p:extLst>
      <p:ext uri="{BB962C8B-B14F-4D97-AF65-F5344CB8AC3E}">
        <p14:creationId xmlns:p14="http://schemas.microsoft.com/office/powerpoint/2010/main" val="93245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4EAF770D-5D20-4C4E-953D-7F91DDF0573C}" type="datetimeFigureOut">
              <a:rPr lang="cs-CZ" smtClean="0"/>
              <a:t>31.03.2020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10F68A1-FDF1-453A-B3BE-23C45D0EDC1E}" type="slidenum">
              <a:rPr lang="cs-CZ" smtClean="0"/>
              <a:t>‹#›</a:t>
            </a:fld>
            <a:endParaRPr lang="cs-CZ"/>
          </a:p>
        </p:txBody>
      </p:sp>
    </p:spTree>
    <p:extLst>
      <p:ext uri="{BB962C8B-B14F-4D97-AF65-F5344CB8AC3E}">
        <p14:creationId xmlns:p14="http://schemas.microsoft.com/office/powerpoint/2010/main" val="607005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F770D-5D20-4C4E-953D-7F91DDF0573C}" type="datetimeFigureOut">
              <a:rPr lang="cs-CZ" smtClean="0"/>
              <a:t>31.03.2020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F68A1-FDF1-453A-B3BE-23C45D0EDC1E}" type="slidenum">
              <a:rPr lang="cs-CZ" smtClean="0"/>
              <a:t>‹#›</a:t>
            </a:fld>
            <a:endParaRPr lang="cs-CZ"/>
          </a:p>
        </p:txBody>
      </p:sp>
    </p:spTree>
    <p:extLst>
      <p:ext uri="{BB962C8B-B14F-4D97-AF65-F5344CB8AC3E}">
        <p14:creationId xmlns:p14="http://schemas.microsoft.com/office/powerpoint/2010/main" val="3263592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1.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4.wav"/><Relationship Id="rId1" Type="http://schemas.microsoft.com/office/2007/relationships/media" Target="../media/media14.wav"/><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3149012"/>
          </a:xfrm>
        </p:spPr>
        <p:txBody>
          <a:bodyPr>
            <a:normAutofit/>
          </a:bodyPr>
          <a:lstStyle/>
          <a:p>
            <a:r>
              <a:rPr lang="cs-CZ" b="1" dirty="0" smtClean="0"/>
              <a:t>Sociální marketing</a:t>
            </a:r>
            <a:br>
              <a:rPr lang="cs-CZ" b="1" dirty="0" smtClean="0"/>
            </a:br>
            <a:r>
              <a:rPr lang="cs-CZ" b="1" dirty="0" smtClean="0"/>
              <a:t>kombinovaní studenti</a:t>
            </a:r>
            <a:br>
              <a:rPr lang="cs-CZ" b="1" dirty="0" smtClean="0"/>
            </a:br>
            <a:r>
              <a:rPr lang="cs-CZ" b="1" dirty="0"/>
              <a:t>1</a:t>
            </a:r>
          </a:p>
        </p:txBody>
      </p:sp>
      <p:sp>
        <p:nvSpPr>
          <p:cNvPr id="3" name="Podnadpis 2"/>
          <p:cNvSpPr>
            <a:spLocks noGrp="1"/>
          </p:cNvSpPr>
          <p:nvPr>
            <p:ph type="subTitle" idx="1"/>
          </p:nvPr>
        </p:nvSpPr>
        <p:spPr>
          <a:xfrm>
            <a:off x="1524000" y="4759890"/>
            <a:ext cx="9144000" cy="497910"/>
          </a:xfrm>
        </p:spPr>
        <p:txBody>
          <a:bodyPr/>
          <a:lstStyle/>
          <a:p>
            <a:r>
              <a:rPr lang="cs-CZ" dirty="0" smtClean="0"/>
              <a:t>Jana Jeníčková</a:t>
            </a:r>
            <a:endParaRPr lang="cs-CZ" dirty="0"/>
          </a:p>
        </p:txBody>
      </p:sp>
      <p:pic>
        <p:nvPicPr>
          <p:cNvPr id="4" name="Nahraný zvu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607127" y="5673436"/>
            <a:ext cx="406400" cy="406400"/>
          </a:xfrm>
          <a:prstGeom prst="rect">
            <a:avLst/>
          </a:prstGeom>
        </p:spPr>
      </p:pic>
    </p:spTree>
    <p:extLst>
      <p:ext uri="{BB962C8B-B14F-4D97-AF65-F5344CB8AC3E}">
        <p14:creationId xmlns:p14="http://schemas.microsoft.com/office/powerpoint/2010/main" val="12292327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110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a:xfrm>
            <a:off x="1981200" y="274639"/>
            <a:ext cx="8229600" cy="1037794"/>
          </a:xfrm>
        </p:spPr>
        <p:txBody>
          <a:bodyPr>
            <a:normAutofit/>
          </a:bodyPr>
          <a:lstStyle/>
          <a:p>
            <a:r>
              <a:rPr lang="cs-CZ" altLang="cs-CZ" b="1" dirty="0" smtClean="0"/>
              <a:t>Další základní pojmy marketingu</a:t>
            </a:r>
            <a:r>
              <a:rPr lang="cs-CZ" altLang="cs-CZ" dirty="0" smtClean="0">
                <a:cs typeface="Times New Roman" panose="02020603050405020304" pitchFamily="18" charset="0"/>
              </a:rPr>
              <a:t> </a:t>
            </a:r>
            <a:endParaRPr lang="cs-CZ" altLang="cs-CZ" dirty="0" smtClean="0"/>
          </a:p>
        </p:txBody>
      </p:sp>
      <p:sp>
        <p:nvSpPr>
          <p:cNvPr id="14339" name="Zástupný symbol pro obsah 2"/>
          <p:cNvSpPr>
            <a:spLocks noGrp="1"/>
          </p:cNvSpPr>
          <p:nvPr>
            <p:ph idx="1"/>
          </p:nvPr>
        </p:nvSpPr>
        <p:spPr>
          <a:xfrm>
            <a:off x="1981200" y="1613647"/>
            <a:ext cx="8229600" cy="4512517"/>
          </a:xfrm>
        </p:spPr>
        <p:txBody>
          <a:bodyPr/>
          <a:lstStyle/>
          <a:p>
            <a:pPr eaLnBrk="1" hangingPunct="1"/>
            <a:r>
              <a:rPr lang="cs-CZ" altLang="cs-CZ" b="1" u="sng" dirty="0">
                <a:cs typeface="Times New Roman" panose="02020603050405020304" pitchFamily="18" charset="0"/>
              </a:rPr>
              <a:t>M</a:t>
            </a:r>
            <a:r>
              <a:rPr lang="cs-CZ" altLang="cs-CZ" b="1" u="sng" dirty="0"/>
              <a:t>arketingové prostředí</a:t>
            </a:r>
            <a:r>
              <a:rPr lang="cs-CZ" altLang="cs-CZ" b="1" u="sng" dirty="0">
                <a:cs typeface="Times New Roman" panose="02020603050405020304" pitchFamily="18" charset="0"/>
              </a:rPr>
              <a:t> </a:t>
            </a:r>
            <a:r>
              <a:rPr lang="cs-CZ" altLang="cs-CZ" dirty="0">
                <a:cs typeface="Times New Roman" panose="02020603050405020304" pitchFamily="18" charset="0"/>
              </a:rPr>
              <a:t>- Marketingové prostředí sestává z operačního prostředí a širšího prostředí.</a:t>
            </a:r>
          </a:p>
          <a:p>
            <a:pPr lvl="1" eaLnBrk="1" hangingPunct="1"/>
            <a:r>
              <a:rPr lang="cs-CZ" altLang="cs-CZ" sz="2800" b="1" dirty="0">
                <a:cs typeface="Times New Roman" panose="02020603050405020304" pitchFamily="18" charset="0"/>
              </a:rPr>
              <a:t>Operační prostředí </a:t>
            </a:r>
            <a:r>
              <a:rPr lang="cs-CZ" altLang="cs-CZ" sz="2800" dirty="0">
                <a:cs typeface="Times New Roman" panose="02020603050405020304" pitchFamily="18" charset="0"/>
              </a:rPr>
              <a:t>se skládá z lidí nebo společností, kteří se angažují vytvářením a propagací nabídky. Hlavními hráči jsou společnost, dodavatelé, distributoři, dealeři a cíloví zákazníci. </a:t>
            </a:r>
          </a:p>
          <a:p>
            <a:pPr lvl="1" eaLnBrk="1" hangingPunct="1"/>
            <a:r>
              <a:rPr lang="cs-CZ" altLang="cs-CZ" sz="2800" b="1" dirty="0">
                <a:cs typeface="Times New Roman" panose="02020603050405020304" pitchFamily="18" charset="0"/>
              </a:rPr>
              <a:t>Širší prostředí </a:t>
            </a:r>
            <a:r>
              <a:rPr lang="cs-CZ" altLang="cs-CZ" sz="2800" dirty="0">
                <a:cs typeface="Times New Roman" panose="02020603050405020304" pitchFamily="18" charset="0"/>
              </a:rPr>
              <a:t>sestává ze šesti složek: demografického prostředí, ekonomického prostředí, fyzického prostředí, technologického prostředí, politicko-právního prostředí a společensko-kulturního prostředí. </a:t>
            </a:r>
          </a:p>
          <a:p>
            <a:pPr lvl="1" eaLnBrk="1" hangingPunct="1"/>
            <a:endParaRPr lang="cs-CZ" altLang="cs-CZ" sz="1600" dirty="0"/>
          </a:p>
          <a:p>
            <a:endParaRPr lang="cs-CZ" altLang="cs-CZ" dirty="0" smtClean="0"/>
          </a:p>
        </p:txBody>
      </p:sp>
      <p:pic>
        <p:nvPicPr>
          <p:cNvPr id="2" name="Nahraný zvu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7382" y="6061363"/>
            <a:ext cx="406400" cy="406400"/>
          </a:xfrm>
          <a:prstGeom prst="rect">
            <a:avLst/>
          </a:prstGeom>
        </p:spPr>
      </p:pic>
    </p:spTree>
    <p:extLst>
      <p:ext uri="{BB962C8B-B14F-4D97-AF65-F5344CB8AC3E}">
        <p14:creationId xmlns:p14="http://schemas.microsoft.com/office/powerpoint/2010/main" val="17082220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86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a:xfrm>
            <a:off x="1981200" y="274639"/>
            <a:ext cx="8229600" cy="777875"/>
          </a:xfrm>
        </p:spPr>
        <p:txBody>
          <a:bodyPr/>
          <a:lstStyle/>
          <a:p>
            <a:r>
              <a:rPr lang="cs-CZ" altLang="cs-CZ" smtClean="0"/>
              <a:t>Marketingový mix 4P</a:t>
            </a:r>
          </a:p>
        </p:txBody>
      </p:sp>
      <p:sp>
        <p:nvSpPr>
          <p:cNvPr id="3" name="Zástupný symbol pro obsah 2"/>
          <p:cNvSpPr>
            <a:spLocks noGrp="1"/>
          </p:cNvSpPr>
          <p:nvPr>
            <p:ph idx="1"/>
          </p:nvPr>
        </p:nvSpPr>
        <p:spPr>
          <a:xfrm>
            <a:off x="1981200" y="1052513"/>
            <a:ext cx="8229600" cy="5073650"/>
          </a:xfrm>
        </p:spPr>
        <p:txBody>
          <a:bodyPr/>
          <a:lstStyle/>
          <a:p>
            <a:pPr marL="0" indent="0">
              <a:buNone/>
              <a:defRPr/>
            </a:pPr>
            <a:r>
              <a:rPr lang="cs-CZ" sz="2000" dirty="0"/>
              <a:t>Marketingový mix představuje a konkretizuje všechny kroky, které organizace dělá, aby vzbudila poptávku po produktu. Tyto kroky se rozdělují do čtyř proměnných (4P):  </a:t>
            </a:r>
          </a:p>
          <a:p>
            <a:pPr>
              <a:defRPr/>
            </a:pPr>
            <a:r>
              <a:rPr lang="cs-CZ" sz="2000" b="1" i="1" dirty="0"/>
              <a:t>Produkt</a:t>
            </a:r>
            <a:r>
              <a:rPr lang="cs-CZ" sz="2000" dirty="0"/>
              <a:t> (</a:t>
            </a:r>
            <a:r>
              <a:rPr lang="cs-CZ" sz="2000" dirty="0" err="1"/>
              <a:t>product</a:t>
            </a:r>
            <a:r>
              <a:rPr lang="cs-CZ" sz="2000" dirty="0"/>
              <a:t>) označuje nejen samotný </a:t>
            </a:r>
            <a:r>
              <a:rPr lang="cs-CZ" sz="2000" b="1" u="sng" dirty="0"/>
              <a:t>výrobek nebo službu</a:t>
            </a:r>
            <a:r>
              <a:rPr lang="cs-CZ" sz="2000" dirty="0"/>
              <a:t>, ale také </a:t>
            </a:r>
            <a:r>
              <a:rPr lang="cs-CZ" sz="2000" u="sng" dirty="0"/>
              <a:t>sortiment, kvalitu, design, obal, image výrobce, značku, záruky, služby</a:t>
            </a:r>
            <a:r>
              <a:rPr lang="cs-CZ" sz="2000" dirty="0"/>
              <a:t> a další faktory, které z pohledu spotřebitele rozhodují o tom, jak produkt uspokojí jeho očekávání.</a:t>
            </a:r>
          </a:p>
          <a:p>
            <a:pPr>
              <a:defRPr/>
            </a:pPr>
            <a:r>
              <a:rPr lang="cs-CZ" sz="2000" b="1" i="1" dirty="0"/>
              <a:t>Cena (</a:t>
            </a:r>
            <a:r>
              <a:rPr lang="cs-CZ" sz="2000" b="1" i="1" dirty="0" err="1"/>
              <a:t>price</a:t>
            </a:r>
            <a:r>
              <a:rPr lang="cs-CZ" sz="2000" b="1" i="1" dirty="0"/>
              <a:t>)</a:t>
            </a:r>
            <a:r>
              <a:rPr lang="cs-CZ" sz="2000" dirty="0"/>
              <a:t> je </a:t>
            </a:r>
            <a:r>
              <a:rPr lang="cs-CZ" sz="2000" b="1" u="sng" dirty="0"/>
              <a:t>hodnota vyjádřená v penězích</a:t>
            </a:r>
            <a:r>
              <a:rPr lang="cs-CZ" sz="2000" dirty="0"/>
              <a:t>, za kterou se produkt prodává. </a:t>
            </a:r>
            <a:r>
              <a:rPr lang="cs-CZ" sz="2000" u="sng" dirty="0"/>
              <a:t>Zahrnuje i slevy, termíny a podmínky placení, náhrady nebo možnosti úvěru</a:t>
            </a:r>
            <a:r>
              <a:rPr lang="cs-CZ" sz="2000" dirty="0"/>
              <a:t>.</a:t>
            </a:r>
            <a:r>
              <a:rPr lang="cs-CZ" sz="2000" b="1" i="1" dirty="0"/>
              <a:t> </a:t>
            </a:r>
            <a:endParaRPr lang="cs-CZ" sz="2000" dirty="0"/>
          </a:p>
          <a:p>
            <a:pPr>
              <a:defRPr/>
            </a:pPr>
            <a:r>
              <a:rPr lang="cs-CZ" sz="2000" b="1" i="1" dirty="0"/>
              <a:t>Místo</a:t>
            </a:r>
            <a:r>
              <a:rPr lang="cs-CZ" sz="2000" dirty="0"/>
              <a:t> (place) uvádí, </a:t>
            </a:r>
            <a:r>
              <a:rPr lang="cs-CZ" sz="2000" b="1" u="sng" dirty="0"/>
              <a:t>kde a jak se bude produkt prodáván</a:t>
            </a:r>
            <a:r>
              <a:rPr lang="cs-CZ" sz="2000" dirty="0"/>
              <a:t>, </a:t>
            </a:r>
            <a:r>
              <a:rPr lang="cs-CZ" sz="2000" u="sng" dirty="0"/>
              <a:t>včetně distribučních cest, dostupnosti distribuční sítě, prodejního sortimentu, zásobování a dopravy</a:t>
            </a:r>
            <a:r>
              <a:rPr lang="cs-CZ" sz="2000" dirty="0"/>
              <a:t>.</a:t>
            </a:r>
          </a:p>
          <a:p>
            <a:pPr>
              <a:defRPr/>
            </a:pPr>
            <a:r>
              <a:rPr lang="cs-CZ" sz="2000" b="1" i="1" dirty="0"/>
              <a:t>Propagace</a:t>
            </a:r>
            <a:r>
              <a:rPr lang="cs-CZ" sz="2000" dirty="0"/>
              <a:t> (</a:t>
            </a:r>
            <a:r>
              <a:rPr lang="cs-CZ" sz="2000" dirty="0" err="1"/>
              <a:t>promotion</a:t>
            </a:r>
            <a:r>
              <a:rPr lang="cs-CZ" sz="2000" dirty="0"/>
              <a:t>) říká, </a:t>
            </a:r>
            <a:r>
              <a:rPr lang="cs-CZ" sz="2000" b="1" u="sng" dirty="0"/>
              <a:t>jak se spotřebitelé o produktu dozvědí</a:t>
            </a:r>
            <a:r>
              <a:rPr lang="cs-CZ" sz="2000" dirty="0"/>
              <a:t> (od přímého prodeje přes public relations, reklamu a podporu prodeje). </a:t>
            </a:r>
          </a:p>
          <a:p>
            <a:pPr marL="0" indent="0">
              <a:buNone/>
              <a:defRPr/>
            </a:pPr>
            <a:endParaRPr lang="cs-CZ" dirty="0"/>
          </a:p>
        </p:txBody>
      </p:sp>
      <p:pic>
        <p:nvPicPr>
          <p:cNvPr id="2" name="Nahraný zvu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37309" y="6052127"/>
            <a:ext cx="406400" cy="406400"/>
          </a:xfrm>
          <a:prstGeom prst="rect">
            <a:avLst/>
          </a:prstGeom>
        </p:spPr>
      </p:pic>
    </p:spTree>
    <p:extLst>
      <p:ext uri="{BB962C8B-B14F-4D97-AF65-F5344CB8AC3E}">
        <p14:creationId xmlns:p14="http://schemas.microsoft.com/office/powerpoint/2010/main" val="17737208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38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81200" y="274639"/>
            <a:ext cx="8229600" cy="561975"/>
          </a:xfrm>
        </p:spPr>
        <p:txBody>
          <a:bodyPr>
            <a:noAutofit/>
          </a:bodyPr>
          <a:lstStyle/>
          <a:p>
            <a:pPr eaLnBrk="1" hangingPunct="1"/>
            <a:r>
              <a:rPr lang="en-US" altLang="cs-CZ" b="1" dirty="0" err="1" smtClean="0"/>
              <a:t>Marketingov</a:t>
            </a:r>
            <a:r>
              <a:rPr lang="cs-CZ" altLang="cs-CZ" b="1" dirty="0" smtClean="0"/>
              <a:t>ý mix</a:t>
            </a:r>
          </a:p>
        </p:txBody>
      </p:sp>
      <p:sp>
        <p:nvSpPr>
          <p:cNvPr id="16387" name="Zástupný symbol pro obsah 1"/>
          <p:cNvSpPr>
            <a:spLocks noGrp="1"/>
          </p:cNvSpPr>
          <p:nvPr>
            <p:ph idx="1"/>
          </p:nvPr>
        </p:nvSpPr>
        <p:spPr>
          <a:xfrm>
            <a:off x="1981200" y="1125539"/>
            <a:ext cx="8229600" cy="5000625"/>
          </a:xfrm>
        </p:spPr>
        <p:txBody>
          <a:bodyPr/>
          <a:lstStyle/>
          <a:p>
            <a:r>
              <a:rPr lang="cs-CZ" altLang="cs-CZ" sz="2000" b="1"/>
              <a:t>Účinný marketingový mix vhodně kombinuje všechny proměnné tak, aby byla zákazníkovi poskytnuta maximální hodnota a splněny firemní marketingové cíle.</a:t>
            </a:r>
            <a:r>
              <a:rPr lang="cs-CZ" altLang="cs-CZ" sz="2000"/>
              <a:t> Je to soubor osvědčených nástrojů k realizaci firemní strategie.</a:t>
            </a:r>
          </a:p>
          <a:p>
            <a:endParaRPr lang="cs-CZ" altLang="cs-CZ" smtClean="0"/>
          </a:p>
        </p:txBody>
      </p:sp>
      <p:pic>
        <p:nvPicPr>
          <p:cNvPr id="16388" name="Picture 6" descr="Marketingový mix (4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075" y="2349501"/>
            <a:ext cx="5143500"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Nahraný zvu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9745" y="6100764"/>
            <a:ext cx="406400" cy="406400"/>
          </a:xfrm>
          <a:prstGeom prst="rect">
            <a:avLst/>
          </a:prstGeom>
        </p:spPr>
      </p:pic>
    </p:spTree>
    <p:extLst>
      <p:ext uri="{BB962C8B-B14F-4D97-AF65-F5344CB8AC3E}">
        <p14:creationId xmlns:p14="http://schemas.microsoft.com/office/powerpoint/2010/main" val="29179830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05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51088" y="115889"/>
            <a:ext cx="7772400" cy="649287"/>
          </a:xfrm>
        </p:spPr>
        <p:txBody>
          <a:bodyPr>
            <a:normAutofit/>
          </a:bodyPr>
          <a:lstStyle/>
          <a:p>
            <a:pPr eaLnBrk="1" hangingPunct="1"/>
            <a:r>
              <a:rPr lang="cs-CZ" altLang="cs-CZ" sz="3200" b="1" dirty="0">
                <a:cs typeface="Times New Roman" panose="02020603050405020304" pitchFamily="18" charset="0"/>
              </a:rPr>
              <a:t>Marketingový mix z hlediska zákazníka – 4C </a:t>
            </a:r>
            <a:r>
              <a:rPr lang="cs-CZ" altLang="cs-CZ" sz="3200" b="1" dirty="0"/>
              <a:t> </a:t>
            </a:r>
          </a:p>
        </p:txBody>
      </p:sp>
      <p:sp>
        <p:nvSpPr>
          <p:cNvPr id="17411" name="Rectangle 3"/>
          <p:cNvSpPr>
            <a:spLocks noGrp="1" noChangeArrowheads="1"/>
          </p:cNvSpPr>
          <p:nvPr>
            <p:ph type="body" idx="1"/>
          </p:nvPr>
        </p:nvSpPr>
        <p:spPr>
          <a:xfrm>
            <a:off x="2209800" y="1052514"/>
            <a:ext cx="7772400" cy="5043487"/>
          </a:xfrm>
        </p:spPr>
        <p:txBody>
          <a:bodyPr/>
          <a:lstStyle/>
          <a:p>
            <a:pPr eaLnBrk="1" hangingPunct="1"/>
            <a:r>
              <a:rPr lang="cs-CZ" altLang="cs-CZ" sz="2000" b="1" dirty="0"/>
              <a:t>Aby byl marketingový mix správně používán, se na něj marketér nesmí dívat z pohledu prodávajícího, ale z hlediska kupujícího.</a:t>
            </a:r>
          </a:p>
          <a:p>
            <a:pPr eaLnBrk="1" hangingPunct="1"/>
            <a:endParaRPr lang="cs-CZ" altLang="cs-CZ" sz="2000" b="1" dirty="0"/>
          </a:p>
          <a:p>
            <a:pPr eaLnBrk="1" hangingPunct="1"/>
            <a:r>
              <a:rPr lang="cs-CZ" altLang="cs-CZ" sz="2000" b="1" dirty="0"/>
              <a:t>MARKETINGOVÝ MIX</a:t>
            </a:r>
            <a:r>
              <a:rPr lang="cs-CZ" altLang="cs-CZ" sz="2000" b="1" dirty="0">
                <a:cs typeface="Times New Roman" panose="02020603050405020304" pitchFamily="18" charset="0"/>
              </a:rPr>
              <a:t>, tj. VÝROB</a:t>
            </a:r>
            <a:r>
              <a:rPr lang="cs-CZ" altLang="cs-CZ" sz="2000" b="1" dirty="0"/>
              <a:t>E</a:t>
            </a:r>
            <a:r>
              <a:rPr lang="cs-CZ" altLang="cs-CZ" sz="2000" b="1" dirty="0">
                <a:cs typeface="Times New Roman" panose="02020603050405020304" pitchFamily="18" charset="0"/>
              </a:rPr>
              <a:t>K, CEN</a:t>
            </a:r>
            <a:r>
              <a:rPr lang="cs-CZ" altLang="cs-CZ" sz="2000" b="1" dirty="0"/>
              <a:t>A</a:t>
            </a:r>
            <a:r>
              <a:rPr lang="cs-CZ" altLang="cs-CZ" sz="2000" b="1" dirty="0">
                <a:cs typeface="Times New Roman" panose="02020603050405020304" pitchFamily="18" charset="0"/>
              </a:rPr>
              <a:t>, DISTRIBUCE A PROPAGACE</a:t>
            </a:r>
            <a:r>
              <a:rPr lang="cs-CZ" altLang="cs-CZ" sz="2000" dirty="0"/>
              <a:t> </a:t>
            </a:r>
          </a:p>
          <a:p>
            <a:pPr eaLnBrk="1" hangingPunct="1"/>
            <a:endParaRPr lang="cs-CZ" altLang="cs-CZ" sz="2000" b="1" dirty="0">
              <a:cs typeface="Times New Roman" panose="02020603050405020304" pitchFamily="18" charset="0"/>
            </a:endParaRPr>
          </a:p>
          <a:p>
            <a:pPr eaLnBrk="1" hangingPunct="1"/>
            <a:r>
              <a:rPr lang="cs-CZ" altLang="cs-CZ" sz="2000" b="1" dirty="0">
                <a:cs typeface="Times New Roman" panose="02020603050405020304" pitchFamily="18" charset="0"/>
              </a:rPr>
              <a:t>4P</a:t>
            </a:r>
            <a:r>
              <a:rPr lang="cs-CZ" altLang="cs-CZ" sz="2000" dirty="0">
                <a:cs typeface="Times New Roman" panose="02020603050405020304" pitchFamily="18" charset="0"/>
              </a:rPr>
              <a:t> (</a:t>
            </a:r>
            <a:r>
              <a:rPr lang="cs-CZ" altLang="cs-CZ" sz="2000" u="sng" dirty="0" err="1">
                <a:cs typeface="Times New Roman" panose="02020603050405020304" pitchFamily="18" charset="0"/>
              </a:rPr>
              <a:t>Product</a:t>
            </a:r>
            <a:r>
              <a:rPr lang="cs-CZ" altLang="cs-CZ" sz="2000" u="sng" dirty="0">
                <a:cs typeface="Times New Roman" panose="02020603050405020304" pitchFamily="18" charset="0"/>
              </a:rPr>
              <a:t>, </a:t>
            </a:r>
            <a:r>
              <a:rPr lang="cs-CZ" altLang="cs-CZ" sz="2000" u="sng" dirty="0" err="1">
                <a:cs typeface="Times New Roman" panose="02020603050405020304" pitchFamily="18" charset="0"/>
              </a:rPr>
              <a:t>Price</a:t>
            </a:r>
            <a:r>
              <a:rPr lang="cs-CZ" altLang="cs-CZ" sz="2000" u="sng" dirty="0">
                <a:cs typeface="Times New Roman" panose="02020603050405020304" pitchFamily="18" charset="0"/>
              </a:rPr>
              <a:t>, Place a </a:t>
            </a:r>
            <a:r>
              <a:rPr lang="cs-CZ" altLang="cs-CZ" sz="2000" u="sng" dirty="0" err="1">
                <a:cs typeface="Times New Roman" panose="02020603050405020304" pitchFamily="18" charset="0"/>
              </a:rPr>
              <a:t>Promotion</a:t>
            </a:r>
            <a:r>
              <a:rPr lang="cs-CZ" altLang="cs-CZ" sz="2000" dirty="0">
                <a:cs typeface="Times New Roman" panose="02020603050405020304" pitchFamily="18" charset="0"/>
              </a:rPr>
              <a:t>)</a:t>
            </a:r>
            <a:r>
              <a:rPr lang="cs-CZ" altLang="cs-CZ" sz="2000" dirty="0"/>
              <a:t> </a:t>
            </a:r>
          </a:p>
          <a:p>
            <a:pPr algn="just" eaLnBrk="1" hangingPunct="1"/>
            <a:r>
              <a:rPr lang="cs-CZ" altLang="cs-CZ" sz="2000" b="1" dirty="0">
                <a:cs typeface="Times New Roman" panose="02020603050405020304" pitchFamily="18" charset="0"/>
              </a:rPr>
              <a:t>4P			4C</a:t>
            </a:r>
            <a:endParaRPr lang="cs-CZ" altLang="cs-CZ" sz="2000" dirty="0">
              <a:cs typeface="Times New Roman" panose="02020603050405020304" pitchFamily="18" charset="0"/>
            </a:endParaRPr>
          </a:p>
          <a:p>
            <a:pPr algn="just" eaLnBrk="1" hangingPunct="1"/>
            <a:r>
              <a:rPr lang="cs-CZ" altLang="cs-CZ" sz="2000" dirty="0" err="1">
                <a:cs typeface="Times New Roman" panose="02020603050405020304" pitchFamily="18" charset="0"/>
              </a:rPr>
              <a:t>Product</a:t>
            </a:r>
            <a:r>
              <a:rPr lang="cs-CZ" altLang="cs-CZ" sz="2000" dirty="0">
                <a:cs typeface="Times New Roman" panose="02020603050405020304" pitchFamily="18" charset="0"/>
              </a:rPr>
              <a:t>		</a:t>
            </a:r>
            <a:r>
              <a:rPr lang="cs-CZ" altLang="cs-CZ" sz="2000" dirty="0" err="1">
                <a:cs typeface="Times New Roman" panose="02020603050405020304" pitchFamily="18" charset="0"/>
              </a:rPr>
              <a:t>Customer</a:t>
            </a:r>
            <a:r>
              <a:rPr lang="cs-CZ" altLang="cs-CZ" sz="2000" dirty="0">
                <a:cs typeface="Times New Roman" panose="02020603050405020304" pitchFamily="18" charset="0"/>
              </a:rPr>
              <a:t> </a:t>
            </a:r>
            <a:r>
              <a:rPr lang="cs-CZ" altLang="cs-CZ" sz="2000" dirty="0" err="1">
                <a:cs typeface="Times New Roman" panose="02020603050405020304" pitchFamily="18" charset="0"/>
              </a:rPr>
              <a:t>solution</a:t>
            </a:r>
            <a:r>
              <a:rPr lang="cs-CZ" altLang="cs-CZ" sz="2000" dirty="0">
                <a:cs typeface="Times New Roman" panose="02020603050405020304" pitchFamily="18" charset="0"/>
              </a:rPr>
              <a:t> (řešení potřeb zákazníka)</a:t>
            </a:r>
          </a:p>
          <a:p>
            <a:pPr algn="just" eaLnBrk="1" hangingPunct="1"/>
            <a:r>
              <a:rPr lang="cs-CZ" altLang="cs-CZ" sz="2000" dirty="0" err="1">
                <a:cs typeface="Times New Roman" panose="02020603050405020304" pitchFamily="18" charset="0"/>
              </a:rPr>
              <a:t>Price</a:t>
            </a:r>
            <a:r>
              <a:rPr lang="cs-CZ" altLang="cs-CZ" sz="2000" dirty="0">
                <a:cs typeface="Times New Roman" panose="02020603050405020304" pitchFamily="18" charset="0"/>
              </a:rPr>
              <a:t>			</a:t>
            </a:r>
            <a:r>
              <a:rPr lang="cs-CZ" altLang="cs-CZ" sz="2000" dirty="0" err="1">
                <a:cs typeface="Times New Roman" panose="02020603050405020304" pitchFamily="18" charset="0"/>
              </a:rPr>
              <a:t>Customer</a:t>
            </a:r>
            <a:r>
              <a:rPr lang="cs-CZ" altLang="cs-CZ" sz="2000" dirty="0">
                <a:cs typeface="Times New Roman" panose="02020603050405020304" pitchFamily="18" charset="0"/>
              </a:rPr>
              <a:t> </a:t>
            </a:r>
            <a:r>
              <a:rPr lang="cs-CZ" altLang="cs-CZ" sz="2000" dirty="0" err="1">
                <a:cs typeface="Times New Roman" panose="02020603050405020304" pitchFamily="18" charset="0"/>
              </a:rPr>
              <a:t>cost</a:t>
            </a:r>
            <a:r>
              <a:rPr lang="cs-CZ" altLang="cs-CZ" sz="2000" dirty="0">
                <a:cs typeface="Times New Roman" panose="02020603050405020304" pitchFamily="18" charset="0"/>
              </a:rPr>
              <a:t> (výdaje zákazníka)</a:t>
            </a:r>
          </a:p>
          <a:p>
            <a:pPr algn="just" eaLnBrk="1" hangingPunct="1"/>
            <a:r>
              <a:rPr lang="cs-CZ" altLang="cs-CZ" sz="2000" dirty="0">
                <a:cs typeface="Times New Roman" panose="02020603050405020304" pitchFamily="18" charset="0"/>
              </a:rPr>
              <a:t>Place			</a:t>
            </a:r>
            <a:r>
              <a:rPr lang="cs-CZ" altLang="cs-CZ" sz="2000" dirty="0" err="1">
                <a:cs typeface="Times New Roman" panose="02020603050405020304" pitchFamily="18" charset="0"/>
              </a:rPr>
              <a:t>Convenience</a:t>
            </a:r>
            <a:r>
              <a:rPr lang="cs-CZ" altLang="cs-CZ" sz="2000" dirty="0">
                <a:cs typeface="Times New Roman" panose="02020603050405020304" pitchFamily="18" charset="0"/>
              </a:rPr>
              <a:t> (dostupnost řešení)</a:t>
            </a:r>
          </a:p>
          <a:p>
            <a:pPr algn="just" eaLnBrk="1" hangingPunct="1"/>
            <a:r>
              <a:rPr lang="cs-CZ" altLang="cs-CZ" sz="2000" dirty="0" err="1">
                <a:cs typeface="Times New Roman" panose="02020603050405020304" pitchFamily="18" charset="0"/>
              </a:rPr>
              <a:t>Promotion</a:t>
            </a:r>
            <a:r>
              <a:rPr lang="cs-CZ" altLang="cs-CZ" sz="2000" dirty="0">
                <a:cs typeface="Times New Roman" panose="02020603050405020304" pitchFamily="18" charset="0"/>
              </a:rPr>
              <a:t>		</a:t>
            </a:r>
            <a:r>
              <a:rPr lang="cs-CZ" altLang="cs-CZ" sz="2000" dirty="0" err="1">
                <a:cs typeface="Times New Roman" panose="02020603050405020304" pitchFamily="18" charset="0"/>
              </a:rPr>
              <a:t>Communication</a:t>
            </a:r>
            <a:r>
              <a:rPr lang="cs-CZ" altLang="cs-CZ" sz="2000" dirty="0">
                <a:cs typeface="Times New Roman" panose="02020603050405020304" pitchFamily="18" charset="0"/>
              </a:rPr>
              <a:t> (komunikace)</a:t>
            </a:r>
          </a:p>
          <a:p>
            <a:pPr eaLnBrk="1" hangingPunct="1"/>
            <a:endParaRPr lang="cs-CZ" altLang="cs-CZ" dirty="0"/>
          </a:p>
        </p:txBody>
      </p:sp>
      <p:pic>
        <p:nvPicPr>
          <p:cNvPr id="2" name="Nahraný zvu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74255" y="5996710"/>
            <a:ext cx="406400" cy="406400"/>
          </a:xfrm>
          <a:prstGeom prst="rect">
            <a:avLst/>
          </a:prstGeom>
        </p:spPr>
      </p:pic>
    </p:spTree>
    <p:extLst>
      <p:ext uri="{BB962C8B-B14F-4D97-AF65-F5344CB8AC3E}">
        <p14:creationId xmlns:p14="http://schemas.microsoft.com/office/powerpoint/2010/main" val="27446594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39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22" name="Rectangle 30"/>
          <p:cNvSpPr>
            <a:spLocks noGrp="1"/>
          </p:cNvSpPr>
          <p:nvPr>
            <p:ph type="title"/>
          </p:nvPr>
        </p:nvSpPr>
        <p:spPr/>
        <p:txBody>
          <a:bodyPr/>
          <a:lstStyle/>
          <a:p>
            <a:pPr algn="ctr"/>
            <a:r>
              <a:rPr lang="cs-CZ" altLang="cs-CZ" sz="3600" b="1" dirty="0"/>
              <a:t>Příklad Marketingového mixu –</a:t>
            </a:r>
            <a:r>
              <a:rPr lang="cs-CZ" altLang="cs-CZ" sz="3600" dirty="0"/>
              <a:t> </a:t>
            </a:r>
            <a:br>
              <a:rPr lang="cs-CZ" altLang="cs-CZ" sz="3600" dirty="0"/>
            </a:br>
            <a:r>
              <a:rPr lang="cs-CZ" altLang="cs-CZ" sz="3600" b="1" dirty="0">
                <a:latin typeface="Arial" panose="020B0604020202020204" pitchFamily="34" charset="0"/>
                <a:cs typeface="Arial" panose="020B0604020202020204" pitchFamily="34" charset="0"/>
              </a:rPr>
              <a:t>Fair-</a:t>
            </a:r>
            <a:r>
              <a:rPr lang="cs-CZ" altLang="cs-CZ" sz="3600" b="1" dirty="0" err="1">
                <a:latin typeface="Arial" panose="020B0604020202020204" pitchFamily="34" charset="0"/>
                <a:cs typeface="Arial" panose="020B0604020202020204" pitchFamily="34" charset="0"/>
              </a:rPr>
              <a:t>trade</a:t>
            </a:r>
            <a:r>
              <a:rPr lang="cs-CZ" altLang="cs-CZ" sz="3600" b="1" dirty="0">
                <a:latin typeface="Arial" panose="020B0604020202020204" pitchFamily="34" charset="0"/>
                <a:cs typeface="Arial" panose="020B0604020202020204" pitchFamily="34" charset="0"/>
              </a:rPr>
              <a:t> káva</a:t>
            </a:r>
            <a:r>
              <a:rPr lang="cs-CZ" altLang="cs-CZ" sz="4000" dirty="0"/>
              <a:t> </a:t>
            </a:r>
          </a:p>
        </p:txBody>
      </p:sp>
      <p:graphicFrame>
        <p:nvGraphicFramePr>
          <p:cNvPr id="33821" name="Group 29"/>
          <p:cNvGraphicFramePr>
            <a:graphicFrameLocks noGrp="1"/>
          </p:cNvGraphicFramePr>
          <p:nvPr>
            <p:ph idx="1"/>
          </p:nvPr>
        </p:nvGraphicFramePr>
        <p:xfrm>
          <a:off x="1981200" y="1600201"/>
          <a:ext cx="8229600" cy="4525963"/>
        </p:xfrm>
        <a:graphic>
          <a:graphicData uri="http://schemas.openxmlformats.org/drawingml/2006/table">
            <a:tbl>
              <a:tblPr/>
              <a:tblGrid>
                <a:gridCol w="3946525">
                  <a:extLst>
                    <a:ext uri="{9D8B030D-6E8A-4147-A177-3AD203B41FA5}">
                      <a16:colId xmlns:a16="http://schemas.microsoft.com/office/drawing/2014/main" val="247927374"/>
                    </a:ext>
                  </a:extLst>
                </a:gridCol>
                <a:gridCol w="4283075">
                  <a:extLst>
                    <a:ext uri="{9D8B030D-6E8A-4147-A177-3AD203B41FA5}">
                      <a16:colId xmlns:a16="http://schemas.microsoft.com/office/drawing/2014/main" val="2594742084"/>
                    </a:ext>
                  </a:extLst>
                </a:gridCol>
              </a:tblGrid>
              <a:tr h="2060575">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cs-CZ" altLang="cs-CZ"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Produkt</a:t>
                      </a:r>
                    </a:p>
                    <a:p>
                      <a:pPr marL="342900" marR="0" lvl="0" indent="-342900" algn="l" defTabSz="914400" rtl="0" eaLnBrk="0" fontAlgn="ctr" latinLnBrk="0" hangingPunct="0">
                        <a:lnSpc>
                          <a:spcPct val="100000"/>
                        </a:lnSpc>
                        <a:spcBef>
                          <a:spcPct val="0"/>
                        </a:spcBef>
                        <a:spcAft>
                          <a:spcPct val="0"/>
                        </a:spcAft>
                        <a:buClrTx/>
                        <a:buSzTx/>
                        <a:buFontTx/>
                        <a:buNone/>
                        <a:tabLst/>
                      </a:pPr>
                      <a:r>
                        <a:rPr kumimoji="0" lang="cs-CZ" altLang="cs-CZ"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Fair-trade káva Klienti vnímají tuto kávu jako přímou osobní pomoc lidem pracujícím na plantáži. Má značku Fair-trade na sobě. Kávu nameleme na požadovanou hrubost dle žádosti klienta</a:t>
                      </a:r>
                      <a:endParaRPr kumimoji="0" lang="cs-CZ" altLang="cs-CZ"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cs-CZ" altLang="cs-CZ"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Cena</a:t>
                      </a: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cs-CZ" altLang="cs-CZ"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cs-CZ" altLang="cs-CZ"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800Kč/kg. 10% sleva pro stálé klienty.</a:t>
                      </a:r>
                      <a:endParaRPr kumimoji="0" lang="cs-CZ" altLang="cs-CZ"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0352257"/>
                  </a:ext>
                </a:extLst>
              </a:tr>
              <a:tr h="2465388">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cs-CZ" altLang="cs-CZ"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a:t>
                      </a:r>
                      <a:r>
                        <a:rPr kumimoji="0" lang="cs-CZ" altLang="cs-CZ" sz="18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í</a:t>
                      </a:r>
                      <a:r>
                        <a:rPr kumimoji="0" lang="cs-CZ" altLang="cs-CZ"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sto</a:t>
                      </a: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cs-CZ" altLang="cs-CZ"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Prodáváme na e-</a:t>
                      </a:r>
                      <a:r>
                        <a:rPr kumimoji="0" lang="cs-CZ" altLang="cs-CZ" sz="14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shopu</a:t>
                      </a:r>
                      <a:r>
                        <a:rPr kumimoji="0" lang="cs-CZ" altLang="cs-CZ"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nebo v kamenné prodejně. Vše se posílá z kamenné prodejny, kde jsou i sklady (50m2).</a:t>
                      </a:r>
                      <a:endParaRPr kumimoji="0" lang="cs-CZ" altLang="cs-CZ"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cs-CZ" altLang="cs-CZ"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Propagace</a:t>
                      </a:r>
                    </a:p>
                    <a:p>
                      <a:pPr marL="342900" marR="0" lvl="0" indent="-342900" algn="ctr" defTabSz="914400" rtl="0" eaLnBrk="0" fontAlgn="ctr" latinLnBrk="0" hangingPunct="0">
                        <a:lnSpc>
                          <a:spcPct val="100000"/>
                        </a:lnSpc>
                        <a:spcBef>
                          <a:spcPct val="0"/>
                        </a:spcBef>
                        <a:spcAft>
                          <a:spcPct val="0"/>
                        </a:spcAft>
                        <a:buClrTx/>
                        <a:buSzTx/>
                        <a:buFontTx/>
                        <a:buNone/>
                        <a:tabLst/>
                      </a:pPr>
                      <a:endParaRPr kumimoji="0" lang="cs-CZ" altLang="cs-CZ"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342900" marR="0" lvl="0" indent="-342900" algn="l" defTabSz="914400" rtl="0" eaLnBrk="0" fontAlgn="ctr" latinLnBrk="0" hangingPunct="0">
                        <a:lnSpc>
                          <a:spcPct val="100000"/>
                        </a:lnSpc>
                        <a:spcBef>
                          <a:spcPct val="0"/>
                        </a:spcBef>
                        <a:spcAft>
                          <a:spcPct val="0"/>
                        </a:spcAft>
                        <a:buClrTx/>
                        <a:buSzTx/>
                        <a:buFontTx/>
                        <a:buNone/>
                        <a:tabLst/>
                      </a:pPr>
                      <a:r>
                        <a:rPr kumimoji="0" lang="cs-CZ" altLang="cs-CZ"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cs-CZ" altLang="cs-CZ"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PR články v časopisu Kafé a život. Vlastní firemní blog s diskuzí, kde vysvětlujeme výhody produktů fair-</a:t>
                      </a:r>
                      <a:r>
                        <a:rPr kumimoji="0" lang="cs-CZ" altLang="cs-CZ" sz="14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trade</a:t>
                      </a:r>
                      <a:r>
                        <a:rPr kumimoji="0" lang="cs-CZ" altLang="cs-CZ"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PR články v blogu. PPC reklama na Heureka.cz a Zbozi.cz. PPC reklama na Google </a:t>
                      </a:r>
                      <a:r>
                        <a:rPr kumimoji="0" lang="cs-CZ" altLang="cs-CZ" sz="14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Adwords</a:t>
                      </a:r>
                      <a:r>
                        <a:rPr kumimoji="0" lang="cs-CZ" altLang="cs-CZ"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(Vytvoříme personifikovaný účet a budeme vědět, kdy klientovi dochází káva.</a:t>
                      </a:r>
                      <a:endParaRPr kumimoji="0" lang="cs-CZ" altLang="cs-CZ"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6914977"/>
                  </a:ext>
                </a:extLst>
              </a:tr>
            </a:tbl>
          </a:graphicData>
        </a:graphic>
      </p:graphicFrame>
      <p:pic>
        <p:nvPicPr>
          <p:cNvPr id="2" name="Nahraný zvu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74254" y="6033655"/>
            <a:ext cx="406400" cy="406400"/>
          </a:xfrm>
          <a:prstGeom prst="rect">
            <a:avLst/>
          </a:prstGeom>
        </p:spPr>
      </p:pic>
    </p:spTree>
    <p:extLst>
      <p:ext uri="{BB962C8B-B14F-4D97-AF65-F5344CB8AC3E}">
        <p14:creationId xmlns:p14="http://schemas.microsoft.com/office/powerpoint/2010/main" val="3687127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0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pPr algn="ctr"/>
            <a:r>
              <a:rPr lang="cs-CZ" altLang="cs-CZ" sz="4000" b="1" dirty="0"/>
              <a:t>Marketingový mix v neziskovém sektoru – </a:t>
            </a:r>
            <a:r>
              <a:rPr lang="cs-CZ" altLang="cs-CZ" sz="4000" b="1" dirty="0" smtClean="0"/>
              <a:t/>
            </a:r>
            <a:br>
              <a:rPr lang="cs-CZ" altLang="cs-CZ" sz="4000" b="1" dirty="0" smtClean="0"/>
            </a:br>
            <a:r>
              <a:rPr lang="cs-CZ" altLang="cs-CZ" sz="4000" b="1" dirty="0" smtClean="0"/>
              <a:t>Produkt</a:t>
            </a:r>
            <a:r>
              <a:rPr lang="cs-CZ" altLang="cs-CZ" sz="4000" b="1" dirty="0"/>
              <a:t>, Cena</a:t>
            </a:r>
          </a:p>
        </p:txBody>
      </p:sp>
      <p:sp>
        <p:nvSpPr>
          <p:cNvPr id="35843" name="Rectangle 3"/>
          <p:cNvSpPr>
            <a:spLocks noGrp="1"/>
          </p:cNvSpPr>
          <p:nvPr>
            <p:ph type="body" idx="1"/>
          </p:nvPr>
        </p:nvSpPr>
        <p:spPr/>
        <p:txBody>
          <a:bodyPr/>
          <a:lstStyle/>
          <a:p>
            <a:pPr algn="just">
              <a:lnSpc>
                <a:spcPct val="80000"/>
              </a:lnSpc>
              <a:spcAft>
                <a:spcPts val="1200"/>
              </a:spcAft>
            </a:pPr>
            <a:r>
              <a:rPr lang="cs-CZ" altLang="cs-CZ" sz="2400" b="1" u="sng" dirty="0"/>
              <a:t>Produkt </a:t>
            </a:r>
            <a:r>
              <a:rPr lang="cs-CZ" altLang="cs-CZ" sz="2400" b="1" dirty="0"/>
              <a:t>– to, co zákazník v případě nákupu reálně dostává (v sociálních službách např. zázemí azylového domu), širším produktem jsou dodatečné služby a další užitek (např. pracovně-právní poradenství, konzultace s psychologem apod.). </a:t>
            </a:r>
          </a:p>
          <a:p>
            <a:pPr algn="just">
              <a:lnSpc>
                <a:spcPct val="80000"/>
              </a:lnSpc>
              <a:spcAft>
                <a:spcPts val="1200"/>
              </a:spcAft>
            </a:pPr>
            <a:r>
              <a:rPr lang="cs-CZ" altLang="cs-CZ" sz="2400" b="1" u="sng" dirty="0"/>
              <a:t>Cena </a:t>
            </a:r>
            <a:r>
              <a:rPr lang="cs-CZ" altLang="cs-CZ" sz="2400" b="1" dirty="0"/>
              <a:t>- v neziskovém marketingu je pojetí ceny složitější: v první řadě je to částka, kterou uživatel zaplatí za služby neziskové organizace a která zpravidla nepokrývá celé náklady. O ceně je proto potřeba uvažovat také z pohledu donátorů, a to v několika rovinách: </a:t>
            </a:r>
          </a:p>
          <a:p>
            <a:pPr lvl="1" algn="just">
              <a:lnSpc>
                <a:spcPct val="80000"/>
              </a:lnSpc>
              <a:spcAft>
                <a:spcPts val="1200"/>
              </a:spcAft>
            </a:pPr>
            <a:r>
              <a:rPr lang="cs-CZ" altLang="cs-CZ" b="1" dirty="0"/>
              <a:t>z pohledu veřejné správy jde o výši dotace, která byla neziskové organizaci poskytnuta, </a:t>
            </a:r>
          </a:p>
          <a:p>
            <a:pPr lvl="1" algn="just">
              <a:lnSpc>
                <a:spcPct val="80000"/>
              </a:lnSpc>
              <a:spcAft>
                <a:spcPts val="1200"/>
              </a:spcAft>
            </a:pPr>
            <a:r>
              <a:rPr lang="cs-CZ" altLang="cs-CZ" b="1" dirty="0"/>
              <a:t>ale také o alternativní náklady, které by vznikly, pokud by tato nezisková služba nebyla realizována</a:t>
            </a:r>
            <a:r>
              <a:rPr lang="cs-CZ" altLang="cs-CZ" dirty="0"/>
              <a:t> </a:t>
            </a:r>
          </a:p>
          <a:p>
            <a:pPr>
              <a:lnSpc>
                <a:spcPct val="80000"/>
              </a:lnSpc>
            </a:pPr>
            <a:endParaRPr lang="cs-CZ" altLang="cs-CZ" sz="1600" dirty="0"/>
          </a:p>
        </p:txBody>
      </p:sp>
      <p:pic>
        <p:nvPicPr>
          <p:cNvPr id="2" name="Nahraný zvu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1891" y="5932055"/>
            <a:ext cx="406400" cy="406400"/>
          </a:xfrm>
          <a:prstGeom prst="rect">
            <a:avLst/>
          </a:prstGeom>
        </p:spPr>
      </p:pic>
    </p:spTree>
    <p:extLst>
      <p:ext uri="{BB962C8B-B14F-4D97-AF65-F5344CB8AC3E}">
        <p14:creationId xmlns:p14="http://schemas.microsoft.com/office/powerpoint/2010/main" val="36596251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73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normAutofit/>
          </a:bodyPr>
          <a:lstStyle/>
          <a:p>
            <a:pPr algn="ctr"/>
            <a:r>
              <a:rPr lang="cs-CZ" altLang="cs-CZ" b="1" dirty="0"/>
              <a:t>Marketingový mix v neziskovém sektoru - Místo</a:t>
            </a:r>
          </a:p>
        </p:txBody>
      </p:sp>
      <p:sp>
        <p:nvSpPr>
          <p:cNvPr id="36867" name="Rectangle 3"/>
          <p:cNvSpPr>
            <a:spLocks noGrp="1"/>
          </p:cNvSpPr>
          <p:nvPr>
            <p:ph type="body" idx="1"/>
          </p:nvPr>
        </p:nvSpPr>
        <p:spPr>
          <a:xfrm>
            <a:off x="838200" y="1825624"/>
            <a:ext cx="10515600" cy="4650479"/>
          </a:xfrm>
        </p:spPr>
        <p:txBody>
          <a:bodyPr>
            <a:normAutofit lnSpcReduction="10000"/>
          </a:bodyPr>
          <a:lstStyle/>
          <a:p>
            <a:pPr>
              <a:lnSpc>
                <a:spcPct val="80000"/>
              </a:lnSpc>
            </a:pPr>
            <a:r>
              <a:rPr lang="cs-CZ" altLang="cs-CZ" sz="2000" b="1" u="sng" dirty="0"/>
              <a:t>Místo</a:t>
            </a:r>
            <a:r>
              <a:rPr lang="cs-CZ" altLang="cs-CZ" sz="2000" dirty="0"/>
              <a:t> - </a:t>
            </a:r>
            <a:r>
              <a:rPr lang="cs-CZ" altLang="cs-CZ" sz="2000" b="1" dirty="0"/>
              <a:t>Protože produktem neziskových organizací jsou často služby, které jsou spojeny s osobou realizátora, nejde vždy o jedno stálé či pevné místo, na kterém by byl produkt k dispozici, ale spíše o způsob poskytování pokrývající určitý prostor</a:t>
            </a:r>
            <a:r>
              <a:rPr lang="cs-CZ" altLang="cs-CZ" sz="2000" dirty="0"/>
              <a:t>. (v sociálních službách například </a:t>
            </a:r>
            <a:r>
              <a:rPr lang="cs-CZ" altLang="cs-CZ" sz="2000" dirty="0" err="1"/>
              <a:t>streetwork</a:t>
            </a:r>
            <a:r>
              <a:rPr lang="cs-CZ" altLang="cs-CZ" sz="2000" dirty="0"/>
              <a:t> pro narkomany v určitém městě).</a:t>
            </a:r>
          </a:p>
          <a:p>
            <a:pPr>
              <a:lnSpc>
                <a:spcPct val="80000"/>
              </a:lnSpc>
            </a:pPr>
            <a:endParaRPr lang="cs-CZ" altLang="cs-CZ" sz="2000" dirty="0"/>
          </a:p>
          <a:p>
            <a:pPr>
              <a:lnSpc>
                <a:spcPct val="80000"/>
              </a:lnSpc>
              <a:buFont typeface="Arial" panose="020B0604020202020204" pitchFamily="34" charset="0"/>
              <a:buNone/>
            </a:pPr>
            <a:r>
              <a:rPr lang="cs-CZ" altLang="cs-CZ" sz="2000" b="1" dirty="0"/>
              <a:t>	Obecně je možné v nekomerčním marketingu vymezit pět základních typů míst poskytování služeb: </a:t>
            </a:r>
          </a:p>
          <a:p>
            <a:pPr>
              <a:lnSpc>
                <a:spcPct val="80000"/>
              </a:lnSpc>
              <a:buFont typeface="Arial" panose="020B0604020202020204" pitchFamily="34" charset="0"/>
              <a:buAutoNum type="arabicPeriod"/>
            </a:pPr>
            <a:r>
              <a:rPr lang="cs-CZ" altLang="cs-CZ" sz="2000" b="1" dirty="0"/>
              <a:t>Zařízení poskytovatele</a:t>
            </a:r>
            <a:r>
              <a:rPr lang="cs-CZ" altLang="cs-CZ" sz="2000" dirty="0"/>
              <a:t> (kultura - divadlo, galerie; sport - hřiště; vzdělávání - škola; sociální a zdravotní služby - nemocnice, stacionář; náboženství - kostel), </a:t>
            </a:r>
          </a:p>
          <a:p>
            <a:pPr>
              <a:lnSpc>
                <a:spcPct val="80000"/>
              </a:lnSpc>
              <a:buFont typeface="Arial" panose="020B0604020202020204" pitchFamily="34" charset="0"/>
              <a:buAutoNum type="arabicPeriod"/>
            </a:pPr>
            <a:r>
              <a:rPr lang="cs-CZ" altLang="cs-CZ" sz="2000" b="1" dirty="0"/>
              <a:t>sídlo (domácnost) uživatele</a:t>
            </a:r>
            <a:r>
              <a:rPr lang="cs-CZ" altLang="cs-CZ" sz="2000" dirty="0"/>
              <a:t> (kultura - televize, rozhlas; vzdělávání – e-</a:t>
            </a:r>
            <a:r>
              <a:rPr lang="cs-CZ" altLang="cs-CZ" sz="2000" dirty="0" err="1"/>
              <a:t>learning</a:t>
            </a:r>
            <a:r>
              <a:rPr lang="cs-CZ" altLang="cs-CZ" sz="2000" dirty="0"/>
              <a:t>; sociální a zdravotní služby - ošetřovatelská a pečovatelská služba v domácnosti),</a:t>
            </a:r>
          </a:p>
          <a:p>
            <a:pPr>
              <a:lnSpc>
                <a:spcPct val="80000"/>
              </a:lnSpc>
              <a:buFont typeface="Arial" panose="020B0604020202020204" pitchFamily="34" charset="0"/>
              <a:buAutoNum type="arabicPeriod"/>
            </a:pPr>
            <a:r>
              <a:rPr lang="cs-CZ" altLang="cs-CZ" sz="2000" b="1" dirty="0"/>
              <a:t>pracoviště uživatele</a:t>
            </a:r>
            <a:r>
              <a:rPr lang="cs-CZ" altLang="cs-CZ" sz="2000" dirty="0"/>
              <a:t> (sociální služby - podporované zaměstnávání; práce - odbory),</a:t>
            </a:r>
          </a:p>
          <a:p>
            <a:pPr>
              <a:lnSpc>
                <a:spcPct val="80000"/>
              </a:lnSpc>
              <a:buFont typeface="Arial" panose="020B0604020202020204" pitchFamily="34" charset="0"/>
              <a:buAutoNum type="arabicPeriod"/>
            </a:pPr>
            <a:r>
              <a:rPr lang="cs-CZ" altLang="cs-CZ" sz="2000" b="1" dirty="0"/>
              <a:t>terén </a:t>
            </a:r>
            <a:r>
              <a:rPr lang="cs-CZ" altLang="cs-CZ" sz="2000" dirty="0"/>
              <a:t>(kultura - pouliční divadlo; sociální a zdravotní služby – </a:t>
            </a:r>
            <a:r>
              <a:rPr lang="cs-CZ" altLang="cs-CZ" sz="2000" dirty="0" err="1"/>
              <a:t>streetwork</a:t>
            </a:r>
            <a:r>
              <a:rPr lang="cs-CZ" altLang="cs-CZ" sz="2000" dirty="0"/>
              <a:t>; komunitní rozvoj - výstavba dětského hřiště); </a:t>
            </a:r>
          </a:p>
          <a:p>
            <a:pPr>
              <a:lnSpc>
                <a:spcPct val="80000"/>
              </a:lnSpc>
              <a:buFont typeface="Arial" panose="020B0604020202020204" pitchFamily="34" charset="0"/>
              <a:buAutoNum type="arabicPeriod"/>
            </a:pPr>
            <a:r>
              <a:rPr lang="cs-CZ" altLang="cs-CZ" sz="2000" b="1" dirty="0"/>
              <a:t>bez vazby na místo</a:t>
            </a:r>
            <a:r>
              <a:rPr lang="cs-CZ" altLang="cs-CZ" sz="2000" dirty="0"/>
              <a:t> (komunitní rozvoj - rozvoj občanské společnosti; filantropie - rozvoj dárcovství).</a:t>
            </a:r>
          </a:p>
          <a:p>
            <a:pPr>
              <a:lnSpc>
                <a:spcPct val="80000"/>
              </a:lnSpc>
              <a:buFont typeface="Arial" panose="020B0604020202020204" pitchFamily="34" charset="0"/>
              <a:buNone/>
            </a:pPr>
            <a:endParaRPr lang="cs-CZ" altLang="cs-CZ" sz="1800" dirty="0"/>
          </a:p>
          <a:p>
            <a:pPr>
              <a:lnSpc>
                <a:spcPct val="80000"/>
              </a:lnSpc>
            </a:pPr>
            <a:endParaRPr lang="cs-CZ" altLang="cs-CZ" sz="1800" dirty="0"/>
          </a:p>
        </p:txBody>
      </p:sp>
      <p:pic>
        <p:nvPicPr>
          <p:cNvPr id="2" name="Nahraný zvu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52581" y="6144491"/>
            <a:ext cx="406400" cy="406400"/>
          </a:xfrm>
          <a:prstGeom prst="rect">
            <a:avLst/>
          </a:prstGeom>
        </p:spPr>
      </p:pic>
    </p:spTree>
    <p:extLst>
      <p:ext uri="{BB962C8B-B14F-4D97-AF65-F5344CB8AC3E}">
        <p14:creationId xmlns:p14="http://schemas.microsoft.com/office/powerpoint/2010/main" val="23366771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24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normAutofit/>
          </a:bodyPr>
          <a:lstStyle/>
          <a:p>
            <a:pPr algn="ctr"/>
            <a:r>
              <a:rPr lang="cs-CZ" altLang="cs-CZ" b="1" dirty="0"/>
              <a:t>Marketingový mix v neziskovém sektoru - Propagace</a:t>
            </a:r>
          </a:p>
        </p:txBody>
      </p:sp>
      <p:sp>
        <p:nvSpPr>
          <p:cNvPr id="37891" name="Rectangle 3"/>
          <p:cNvSpPr>
            <a:spLocks noGrp="1"/>
          </p:cNvSpPr>
          <p:nvPr>
            <p:ph type="body" idx="1"/>
          </p:nvPr>
        </p:nvSpPr>
        <p:spPr/>
        <p:txBody>
          <a:bodyPr/>
          <a:lstStyle/>
          <a:p>
            <a:pPr>
              <a:lnSpc>
                <a:spcPct val="80000"/>
              </a:lnSpc>
            </a:pPr>
            <a:r>
              <a:rPr lang="cs-CZ" altLang="cs-CZ" sz="2400" b="1" u="sng" dirty="0"/>
              <a:t>Propagace </a:t>
            </a:r>
            <a:r>
              <a:rPr lang="cs-CZ" altLang="cs-CZ" sz="2400" b="1" dirty="0"/>
              <a:t>- Nezisková organizace má sice teoreticky možnost využít veškerých nástrojů moderních marketingových komunikací stejně jako komerční firma, avšak většinou nedisponuje dostatečnými zdroji na to, aby tak činila. Také její cílové skupiny zpravidla vyžadují jiné specifické formy komunikace a většina neziskových organizací bývá v situaci, kdy je nucena pořídit „za málo peněz hodně muziky“.</a:t>
            </a:r>
            <a:r>
              <a:rPr lang="cs-CZ" altLang="cs-CZ" sz="2400" dirty="0"/>
              <a:t> Další možností je propojit sponzorsky propagaci neziskových organizací s propagací komerčních firem </a:t>
            </a:r>
            <a:r>
              <a:rPr lang="cs-CZ" altLang="cs-CZ" sz="2400" b="1" dirty="0"/>
              <a:t>případně využít studentů a dobrovolníků</a:t>
            </a:r>
            <a:r>
              <a:rPr lang="cs-CZ" altLang="cs-CZ" sz="2400" dirty="0"/>
              <a:t>. </a:t>
            </a:r>
          </a:p>
          <a:p>
            <a:pPr>
              <a:lnSpc>
                <a:spcPct val="80000"/>
              </a:lnSpc>
            </a:pPr>
            <a:endParaRPr lang="cs-CZ" altLang="cs-CZ" sz="2400" b="1" dirty="0"/>
          </a:p>
          <a:p>
            <a:pPr>
              <a:lnSpc>
                <a:spcPct val="80000"/>
              </a:lnSpc>
              <a:buFont typeface="Arial" panose="020B0604020202020204" pitchFamily="34" charset="0"/>
              <a:buNone/>
            </a:pPr>
            <a:r>
              <a:rPr lang="cs-CZ" altLang="cs-CZ" sz="2400" b="1" dirty="0"/>
              <a:t>	Neziskové organizace jsou často přeborníky ve vytváření levných propagačních prostředků, často samozřejmě za cenu jejich zcela neprofesionálního zpracování.</a:t>
            </a:r>
          </a:p>
        </p:txBody>
      </p:sp>
      <p:pic>
        <p:nvPicPr>
          <p:cNvPr id="2" name="Nahraný zvu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97163" y="6052127"/>
            <a:ext cx="406400" cy="406400"/>
          </a:xfrm>
          <a:prstGeom prst="rect">
            <a:avLst/>
          </a:prstGeom>
        </p:spPr>
      </p:pic>
    </p:spTree>
    <p:extLst>
      <p:ext uri="{BB962C8B-B14F-4D97-AF65-F5344CB8AC3E}">
        <p14:creationId xmlns:p14="http://schemas.microsoft.com/office/powerpoint/2010/main" val="37209898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26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Definice marketingu</a:t>
            </a:r>
            <a:endParaRPr lang="cs-CZ" b="1" dirty="0">
              <a:solidFill>
                <a:srgbClr val="FF0000"/>
              </a:solidFill>
            </a:endParaRPr>
          </a:p>
        </p:txBody>
      </p:sp>
      <p:sp>
        <p:nvSpPr>
          <p:cNvPr id="3" name="Zástupný symbol pro obsah 2"/>
          <p:cNvSpPr>
            <a:spLocks noGrp="1"/>
          </p:cNvSpPr>
          <p:nvPr>
            <p:ph idx="1"/>
          </p:nvPr>
        </p:nvSpPr>
        <p:spPr/>
        <p:txBody>
          <a:bodyPr/>
          <a:lstStyle/>
          <a:p>
            <a:r>
              <a:rPr lang="cs-CZ" altLang="cs-CZ" dirty="0" smtClean="0">
                <a:cs typeface="Times New Roman" panose="02020603050405020304" pitchFamily="18" charset="0"/>
              </a:rPr>
              <a:t>Marketing je proces řízení, jehož výsledkem je poznání, předvídání, ovlivňování a v konečné fázi uspokojení potřeb a přání zákazníka efektivním a výhodným způsobem zajišťujícím splnění cílů organizace.</a:t>
            </a:r>
            <a:r>
              <a:rPr lang="cs-CZ" altLang="cs-CZ" dirty="0" smtClean="0"/>
              <a:t> </a:t>
            </a:r>
          </a:p>
          <a:p>
            <a:r>
              <a:rPr lang="cs-CZ" altLang="cs-CZ" b="1" dirty="0" smtClean="0"/>
              <a:t>Marketing lze pojímat jako identifikaci, vytváření, sdělování, poskytování a sledování zákaznické hodnoty.</a:t>
            </a:r>
          </a:p>
          <a:p>
            <a:endParaRPr lang="cs-CZ" dirty="0" smtClean="0"/>
          </a:p>
          <a:p>
            <a:r>
              <a:rPr lang="cs-CZ" dirty="0" smtClean="0"/>
              <a:t>Pro sociální marketing je to zejména </a:t>
            </a:r>
            <a:r>
              <a:rPr lang="cs-CZ" u="sng" dirty="0" smtClean="0"/>
              <a:t>hodnota společenská</a:t>
            </a:r>
            <a:endParaRPr lang="cs-CZ" u="sng" dirty="0"/>
          </a:p>
        </p:txBody>
      </p:sp>
      <p:pic>
        <p:nvPicPr>
          <p:cNvPr id="4" name="Nahraný zvu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94327" y="5950528"/>
            <a:ext cx="406400" cy="406400"/>
          </a:xfrm>
          <a:prstGeom prst="rect">
            <a:avLst/>
          </a:prstGeom>
        </p:spPr>
      </p:pic>
    </p:spTree>
    <p:extLst>
      <p:ext uri="{BB962C8B-B14F-4D97-AF65-F5344CB8AC3E}">
        <p14:creationId xmlns:p14="http://schemas.microsoft.com/office/powerpoint/2010/main" val="5571988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41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09800" y="609600"/>
            <a:ext cx="7772400" cy="914400"/>
          </a:xfrm>
        </p:spPr>
        <p:txBody>
          <a:bodyPr/>
          <a:lstStyle/>
          <a:p>
            <a:pPr eaLnBrk="1" hangingPunct="1"/>
            <a:r>
              <a:rPr lang="cs-CZ" altLang="cs-CZ" b="1" dirty="0" smtClean="0">
                <a:cs typeface="Times New Roman" panose="02020603050405020304" pitchFamily="18" charset="0"/>
              </a:rPr>
              <a:t>Co je předmětem marketingu</a:t>
            </a:r>
            <a:r>
              <a:rPr lang="cs-CZ" altLang="cs-CZ" dirty="0" smtClean="0"/>
              <a:t> </a:t>
            </a:r>
          </a:p>
        </p:txBody>
      </p:sp>
      <p:sp>
        <p:nvSpPr>
          <p:cNvPr id="8195" name="Rectangle 3"/>
          <p:cNvSpPr>
            <a:spLocks noGrp="1" noChangeArrowheads="1"/>
          </p:cNvSpPr>
          <p:nvPr>
            <p:ph type="body" idx="1"/>
          </p:nvPr>
        </p:nvSpPr>
        <p:spPr>
          <a:xfrm>
            <a:off x="2209800" y="1524000"/>
            <a:ext cx="7772400" cy="4572000"/>
          </a:xfrm>
        </p:spPr>
        <p:txBody>
          <a:bodyPr rtlCol="0">
            <a:normAutofit fontScale="92500" lnSpcReduction="10000"/>
          </a:bodyPr>
          <a:lstStyle/>
          <a:p>
            <a:pPr>
              <a:defRPr/>
            </a:pPr>
            <a:r>
              <a:rPr lang="cs-CZ" altLang="cs-CZ" b="1" dirty="0">
                <a:cs typeface="Times New Roman" charset="0"/>
              </a:rPr>
              <a:t>VÝROBKY</a:t>
            </a:r>
            <a:r>
              <a:rPr lang="cs-CZ" altLang="cs-CZ" dirty="0"/>
              <a:t> 			</a:t>
            </a:r>
          </a:p>
          <a:p>
            <a:pPr>
              <a:defRPr/>
            </a:pPr>
            <a:r>
              <a:rPr lang="cs-CZ" altLang="cs-CZ" b="1" dirty="0">
                <a:cs typeface="Times New Roman" charset="0"/>
              </a:rPr>
              <a:t>SLUŽBY</a:t>
            </a:r>
            <a:r>
              <a:rPr lang="cs-CZ" altLang="cs-CZ" dirty="0"/>
              <a:t> 			</a:t>
            </a:r>
          </a:p>
          <a:p>
            <a:pPr>
              <a:defRPr/>
            </a:pPr>
            <a:r>
              <a:rPr lang="cs-CZ" altLang="cs-CZ" b="1" dirty="0">
                <a:cs typeface="Times New Roman" charset="0"/>
              </a:rPr>
              <a:t>UDÁLOSTI</a:t>
            </a:r>
            <a:r>
              <a:rPr lang="cs-CZ" altLang="cs-CZ" dirty="0"/>
              <a:t> 			</a:t>
            </a:r>
          </a:p>
          <a:p>
            <a:pPr>
              <a:defRPr/>
            </a:pPr>
            <a:r>
              <a:rPr lang="cs-CZ" altLang="cs-CZ" b="1" dirty="0">
                <a:cs typeface="Times New Roman" charset="0"/>
              </a:rPr>
              <a:t>ZÁŽITKY</a:t>
            </a:r>
            <a:r>
              <a:rPr lang="cs-CZ" altLang="cs-CZ" dirty="0"/>
              <a:t> </a:t>
            </a:r>
          </a:p>
          <a:p>
            <a:pPr>
              <a:defRPr/>
            </a:pPr>
            <a:r>
              <a:rPr lang="cs-CZ" altLang="cs-CZ" b="1" dirty="0">
                <a:cs typeface="Times New Roman" charset="0"/>
              </a:rPr>
              <a:t>OSOBY</a:t>
            </a:r>
            <a:r>
              <a:rPr lang="cs-CZ" altLang="cs-CZ" dirty="0"/>
              <a:t> </a:t>
            </a:r>
          </a:p>
          <a:p>
            <a:pPr>
              <a:defRPr/>
            </a:pPr>
            <a:r>
              <a:rPr lang="cs-CZ" altLang="cs-CZ" b="1" dirty="0">
                <a:cs typeface="Times New Roman" charset="0"/>
              </a:rPr>
              <a:t>MÍSTA</a:t>
            </a:r>
            <a:r>
              <a:rPr lang="cs-CZ" altLang="cs-CZ" dirty="0"/>
              <a:t> </a:t>
            </a:r>
          </a:p>
          <a:p>
            <a:pPr>
              <a:defRPr/>
            </a:pPr>
            <a:r>
              <a:rPr lang="cs-CZ" altLang="cs-CZ" b="1" dirty="0">
                <a:cs typeface="Times New Roman" charset="0"/>
              </a:rPr>
              <a:t>MAJETEK</a:t>
            </a:r>
            <a:r>
              <a:rPr lang="cs-CZ" altLang="cs-CZ" dirty="0"/>
              <a:t> </a:t>
            </a:r>
          </a:p>
          <a:p>
            <a:pPr>
              <a:defRPr/>
            </a:pPr>
            <a:r>
              <a:rPr lang="cs-CZ" altLang="cs-CZ" b="1" dirty="0">
                <a:cs typeface="Times New Roman" charset="0"/>
              </a:rPr>
              <a:t>FIRMY</a:t>
            </a:r>
            <a:endParaRPr lang="cs-CZ" altLang="cs-CZ" b="1" dirty="0"/>
          </a:p>
          <a:p>
            <a:pPr>
              <a:defRPr/>
            </a:pPr>
            <a:r>
              <a:rPr lang="cs-CZ" altLang="cs-CZ" b="1" dirty="0">
                <a:cs typeface="Times New Roman" charset="0"/>
              </a:rPr>
              <a:t>INFORMACE</a:t>
            </a:r>
            <a:endParaRPr lang="cs-CZ" altLang="cs-CZ" b="1" dirty="0"/>
          </a:p>
          <a:p>
            <a:pPr>
              <a:defRPr/>
            </a:pPr>
            <a:r>
              <a:rPr lang="cs-CZ" altLang="cs-CZ" b="1" dirty="0">
                <a:cs typeface="Times New Roman" charset="0"/>
              </a:rPr>
              <a:t>IDEJE</a:t>
            </a:r>
          </a:p>
        </p:txBody>
      </p:sp>
      <p:pic>
        <p:nvPicPr>
          <p:cNvPr id="2" name="Nahraný zvu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9746" y="5867400"/>
            <a:ext cx="406400" cy="406400"/>
          </a:xfrm>
          <a:prstGeom prst="rect">
            <a:avLst/>
          </a:prstGeom>
        </p:spPr>
      </p:pic>
    </p:spTree>
    <p:extLst>
      <p:ext uri="{BB962C8B-B14F-4D97-AF65-F5344CB8AC3E}">
        <p14:creationId xmlns:p14="http://schemas.microsoft.com/office/powerpoint/2010/main" val="10655066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350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rtlCol="0">
            <a:normAutofit/>
          </a:bodyPr>
          <a:lstStyle/>
          <a:p>
            <a:pPr>
              <a:defRPr/>
            </a:pPr>
            <a:r>
              <a:rPr lang="cs-CZ" altLang="cs-CZ" sz="4000" b="1" dirty="0">
                <a:cs typeface="Times New Roman" charset="0"/>
              </a:rPr>
              <a:t>Základní marketingové pojmy, trendy a úkoly</a:t>
            </a:r>
            <a:r>
              <a:rPr lang="cs-CZ" altLang="cs-CZ" b="1" dirty="0" smtClean="0"/>
              <a:t> </a:t>
            </a:r>
          </a:p>
        </p:txBody>
      </p:sp>
      <p:sp>
        <p:nvSpPr>
          <p:cNvPr id="4099" name="Rectangle 3"/>
          <p:cNvSpPr>
            <a:spLocks noGrp="1" noChangeArrowheads="1"/>
          </p:cNvSpPr>
          <p:nvPr>
            <p:ph type="body" idx="1"/>
          </p:nvPr>
        </p:nvSpPr>
        <p:spPr/>
        <p:txBody>
          <a:bodyPr/>
          <a:lstStyle/>
          <a:p>
            <a:pPr eaLnBrk="1" hangingPunct="1"/>
            <a:endParaRPr lang="cs-CZ" altLang="cs-CZ" b="1" smtClean="0"/>
          </a:p>
          <a:p>
            <a:pPr eaLnBrk="1" hangingPunct="1"/>
            <a:r>
              <a:rPr lang="cs-CZ" altLang="cs-CZ" b="1" smtClean="0">
                <a:cs typeface="Times New Roman" panose="02020603050405020304" pitchFamily="18" charset="0"/>
              </a:rPr>
              <a:t>POTŘEBY PŘÁNÍ A POŽADAVKY</a:t>
            </a:r>
            <a:r>
              <a:rPr lang="cs-CZ" altLang="cs-CZ" smtClean="0">
                <a:cs typeface="Times New Roman" panose="02020603050405020304" pitchFamily="18" charset="0"/>
              </a:rPr>
              <a:t> </a:t>
            </a:r>
            <a:endParaRPr lang="cs-CZ" altLang="cs-CZ" smtClean="0"/>
          </a:p>
          <a:p>
            <a:pPr eaLnBrk="1" hangingPunct="1"/>
            <a:endParaRPr lang="cs-CZ" altLang="cs-CZ" u="sng" smtClean="0"/>
          </a:p>
          <a:p>
            <a:pPr eaLnBrk="1" hangingPunct="1"/>
            <a:r>
              <a:rPr lang="cs-CZ" altLang="cs-CZ" u="sng" smtClean="0">
                <a:cs typeface="Times New Roman" panose="02020603050405020304" pitchFamily="18" charset="0"/>
              </a:rPr>
              <a:t>hierarchie potřeb C. Rogerse a A. Maslowa.</a:t>
            </a:r>
            <a:r>
              <a:rPr lang="cs-CZ" altLang="cs-CZ" smtClean="0">
                <a:cs typeface="Times New Roman" panose="02020603050405020304" pitchFamily="18" charset="0"/>
              </a:rPr>
              <a:t> </a:t>
            </a:r>
          </a:p>
          <a:p>
            <a:pPr eaLnBrk="1" hangingPunct="1"/>
            <a:r>
              <a:rPr lang="cs-CZ" altLang="cs-CZ" sz="2400"/>
              <a:t>Teorie je založena na postupném uspokojování potřeb, počínaje fyziologickými až k potřebám seberealizace. Aby se potřeby umístěné v pyramidě směrem vzhůru mohly stát zdrojem motivace, většinou musejí být uspokojeny potřeby „nižší“. </a:t>
            </a:r>
            <a:endParaRPr lang="cs-CZ" altLang="cs-CZ" sz="2400">
              <a:cs typeface="Times New Roman" panose="02020603050405020304" pitchFamily="18" charset="0"/>
            </a:endParaRPr>
          </a:p>
        </p:txBody>
      </p:sp>
      <p:pic>
        <p:nvPicPr>
          <p:cNvPr id="2" name="Nahraný zvu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80291" y="6042891"/>
            <a:ext cx="406400" cy="406400"/>
          </a:xfrm>
          <a:prstGeom prst="rect">
            <a:avLst/>
          </a:prstGeom>
        </p:spPr>
      </p:pic>
    </p:spTree>
    <p:extLst>
      <p:ext uri="{BB962C8B-B14F-4D97-AF65-F5344CB8AC3E}">
        <p14:creationId xmlns:p14="http://schemas.microsoft.com/office/powerpoint/2010/main" val="31142615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52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flipV="1">
            <a:off x="2209800" y="533400"/>
            <a:ext cx="7772400" cy="76200"/>
          </a:xfrm>
        </p:spPr>
        <p:txBody>
          <a:bodyPr rtlCol="0">
            <a:normAutofit fontScale="90000"/>
          </a:bodyPr>
          <a:lstStyle/>
          <a:p>
            <a:pPr>
              <a:defRPr/>
            </a:pPr>
            <a:endParaRPr lang="cs-CZ" altLang="cs-CZ" smtClean="0"/>
          </a:p>
        </p:txBody>
      </p:sp>
      <p:sp>
        <p:nvSpPr>
          <p:cNvPr id="5123" name="Rectangle 3"/>
          <p:cNvSpPr>
            <a:spLocks noGrp="1" noChangeArrowheads="1"/>
          </p:cNvSpPr>
          <p:nvPr>
            <p:ph type="body" idx="1"/>
          </p:nvPr>
        </p:nvSpPr>
        <p:spPr>
          <a:xfrm>
            <a:off x="2209800" y="533400"/>
            <a:ext cx="7772400" cy="5562600"/>
          </a:xfrm>
        </p:spPr>
        <p:txBody>
          <a:bodyPr>
            <a:normAutofit fontScale="92500" lnSpcReduction="20000"/>
          </a:bodyPr>
          <a:lstStyle/>
          <a:p>
            <a:pPr algn="ctr" eaLnBrk="1" hangingPunct="1">
              <a:lnSpc>
                <a:spcPct val="90000"/>
              </a:lnSpc>
              <a:buFontTx/>
              <a:buNone/>
            </a:pPr>
            <a:r>
              <a:rPr lang="cs-CZ" altLang="cs-CZ" sz="2000" b="1">
                <a:cs typeface="Times New Roman" panose="02020603050405020304" pitchFamily="18" charset="0"/>
              </a:rPr>
              <a:t>Potřeby</a:t>
            </a:r>
            <a:endParaRPr lang="cs-CZ" altLang="cs-CZ" sz="2000">
              <a:cs typeface="Times New Roman" panose="02020603050405020304" pitchFamily="18" charset="0"/>
            </a:endParaRPr>
          </a:p>
          <a:p>
            <a:pPr algn="ctr" eaLnBrk="1" hangingPunct="1">
              <a:lnSpc>
                <a:spcPct val="90000"/>
              </a:lnSpc>
              <a:buFontTx/>
              <a:buNone/>
            </a:pPr>
            <a:r>
              <a:rPr lang="cs-CZ" altLang="cs-CZ" sz="2000" b="1">
                <a:cs typeface="Times New Roman" panose="02020603050405020304" pitchFamily="18" charset="0"/>
              </a:rPr>
              <a:t>seberealizace</a:t>
            </a:r>
            <a:r>
              <a:rPr lang="cs-CZ" altLang="cs-CZ" sz="2000">
                <a:cs typeface="Times New Roman" panose="02020603050405020304" pitchFamily="18" charset="0"/>
              </a:rPr>
              <a:t>:</a:t>
            </a:r>
          </a:p>
          <a:p>
            <a:pPr algn="ctr" eaLnBrk="1" hangingPunct="1">
              <a:lnSpc>
                <a:spcPct val="90000"/>
              </a:lnSpc>
              <a:buFontTx/>
              <a:buNone/>
            </a:pPr>
            <a:r>
              <a:rPr lang="cs-CZ" altLang="cs-CZ" sz="2000">
                <a:cs typeface="Times New Roman" panose="02020603050405020304" pitchFamily="18" charset="0"/>
              </a:rPr>
              <a:t>nalézt sebenaplnění</a:t>
            </a:r>
          </a:p>
          <a:p>
            <a:pPr algn="ctr" eaLnBrk="1" hangingPunct="1">
              <a:lnSpc>
                <a:spcPct val="90000"/>
              </a:lnSpc>
              <a:buFontTx/>
              <a:buNone/>
            </a:pPr>
            <a:r>
              <a:rPr lang="cs-CZ" altLang="cs-CZ" sz="2000">
                <a:cs typeface="Times New Roman" panose="02020603050405020304" pitchFamily="18" charset="0"/>
              </a:rPr>
              <a:t>a realizovat vlastní</a:t>
            </a:r>
          </a:p>
          <a:p>
            <a:pPr algn="ctr" eaLnBrk="1" hangingPunct="1">
              <a:lnSpc>
                <a:spcPct val="90000"/>
              </a:lnSpc>
              <a:buFontTx/>
              <a:buNone/>
            </a:pPr>
            <a:r>
              <a:rPr lang="cs-CZ" altLang="cs-CZ" sz="2000">
                <a:cs typeface="Times New Roman" panose="02020603050405020304" pitchFamily="18" charset="0"/>
              </a:rPr>
              <a:t>potenciál </a:t>
            </a:r>
          </a:p>
          <a:p>
            <a:pPr algn="ctr" eaLnBrk="1" hangingPunct="1">
              <a:lnSpc>
                <a:spcPct val="90000"/>
              </a:lnSpc>
              <a:buFontTx/>
              <a:buNone/>
            </a:pPr>
            <a:r>
              <a:rPr lang="cs-CZ" altLang="cs-CZ" sz="2000" b="1">
                <a:cs typeface="Times New Roman" panose="02020603050405020304" pitchFamily="18" charset="0"/>
              </a:rPr>
              <a:t>Estetické potřeby</a:t>
            </a:r>
            <a:r>
              <a:rPr lang="cs-CZ" altLang="cs-CZ" sz="2000">
                <a:cs typeface="Times New Roman" panose="02020603050405020304" pitchFamily="18" charset="0"/>
              </a:rPr>
              <a:t>:</a:t>
            </a:r>
          </a:p>
          <a:p>
            <a:pPr algn="ctr" eaLnBrk="1" hangingPunct="1">
              <a:lnSpc>
                <a:spcPct val="90000"/>
              </a:lnSpc>
              <a:buFontTx/>
              <a:buNone/>
            </a:pPr>
            <a:r>
              <a:rPr lang="cs-CZ" altLang="cs-CZ" sz="2000">
                <a:cs typeface="Times New Roman" panose="02020603050405020304" pitchFamily="18" charset="0"/>
              </a:rPr>
              <a:t>potřeby symetrie, řádu a krásy </a:t>
            </a:r>
          </a:p>
          <a:p>
            <a:pPr algn="ctr" eaLnBrk="1" hangingPunct="1">
              <a:lnSpc>
                <a:spcPct val="90000"/>
              </a:lnSpc>
              <a:buFontTx/>
              <a:buNone/>
            </a:pPr>
            <a:r>
              <a:rPr lang="cs-CZ" altLang="cs-CZ" sz="2000" b="1">
                <a:cs typeface="Times New Roman" panose="02020603050405020304" pitchFamily="18" charset="0"/>
              </a:rPr>
              <a:t>Kognitivní potřeby</a:t>
            </a:r>
            <a:r>
              <a:rPr lang="cs-CZ" altLang="cs-CZ" sz="2000">
                <a:cs typeface="Times New Roman" panose="02020603050405020304" pitchFamily="18" charset="0"/>
              </a:rPr>
              <a:t>:</a:t>
            </a:r>
          </a:p>
          <a:p>
            <a:pPr algn="ctr" eaLnBrk="1" hangingPunct="1">
              <a:lnSpc>
                <a:spcPct val="90000"/>
              </a:lnSpc>
              <a:buFontTx/>
              <a:buNone/>
            </a:pPr>
            <a:r>
              <a:rPr lang="cs-CZ" altLang="cs-CZ" sz="2000">
                <a:cs typeface="Times New Roman" panose="02020603050405020304" pitchFamily="18" charset="0"/>
              </a:rPr>
              <a:t>potřeby vědět, rozumět, zkoumat</a:t>
            </a:r>
            <a:endParaRPr lang="cs-CZ" altLang="cs-CZ">
              <a:cs typeface="Times New Roman" panose="02020603050405020304" pitchFamily="18" charset="0"/>
            </a:endParaRPr>
          </a:p>
          <a:p>
            <a:pPr algn="ctr" eaLnBrk="1" hangingPunct="1">
              <a:lnSpc>
                <a:spcPct val="90000"/>
              </a:lnSpc>
              <a:buFontTx/>
              <a:buNone/>
            </a:pPr>
            <a:r>
              <a:rPr lang="cs-CZ" altLang="cs-CZ" sz="2000" b="1">
                <a:cs typeface="Times New Roman" panose="02020603050405020304" pitchFamily="18" charset="0"/>
              </a:rPr>
              <a:t>Potřeby uznání</a:t>
            </a:r>
            <a:r>
              <a:rPr lang="cs-CZ" altLang="cs-CZ" sz="2000">
                <a:cs typeface="Times New Roman" panose="02020603050405020304" pitchFamily="18" charset="0"/>
              </a:rPr>
              <a:t>:</a:t>
            </a:r>
          </a:p>
          <a:p>
            <a:pPr algn="ctr" eaLnBrk="1" hangingPunct="1">
              <a:lnSpc>
                <a:spcPct val="90000"/>
              </a:lnSpc>
              <a:buFontTx/>
              <a:buNone/>
            </a:pPr>
            <a:r>
              <a:rPr lang="cs-CZ" altLang="cs-CZ" sz="2000">
                <a:cs typeface="Times New Roman" panose="02020603050405020304" pitchFamily="18" charset="0"/>
              </a:rPr>
              <a:t>potřeby dosáhnout úspěchu, být</a:t>
            </a:r>
          </a:p>
          <a:p>
            <a:pPr algn="ctr" eaLnBrk="1" hangingPunct="1">
              <a:lnSpc>
                <a:spcPct val="90000"/>
              </a:lnSpc>
              <a:buFontTx/>
              <a:buNone/>
            </a:pPr>
            <a:r>
              <a:rPr lang="cs-CZ" altLang="cs-CZ" sz="2000">
                <a:cs typeface="Times New Roman" panose="02020603050405020304" pitchFamily="18" charset="0"/>
              </a:rPr>
              <a:t>kompetentní, získat souhlas a uznání </a:t>
            </a:r>
          </a:p>
          <a:p>
            <a:pPr algn="ctr" eaLnBrk="1" hangingPunct="1">
              <a:lnSpc>
                <a:spcPct val="90000"/>
              </a:lnSpc>
              <a:buFontTx/>
              <a:buNone/>
            </a:pPr>
            <a:r>
              <a:rPr lang="cs-CZ" altLang="cs-CZ" sz="2000" b="1">
                <a:cs typeface="Times New Roman" panose="02020603050405020304" pitchFamily="18" charset="0"/>
              </a:rPr>
              <a:t>Potřeby sounáležitosti a lásky</a:t>
            </a:r>
            <a:r>
              <a:rPr lang="cs-CZ" altLang="cs-CZ" sz="2000">
                <a:cs typeface="Times New Roman" panose="02020603050405020304" pitchFamily="18" charset="0"/>
              </a:rPr>
              <a:t>:</a:t>
            </a:r>
          </a:p>
          <a:p>
            <a:pPr algn="ctr" eaLnBrk="1" hangingPunct="1">
              <a:lnSpc>
                <a:spcPct val="90000"/>
              </a:lnSpc>
              <a:buFontTx/>
              <a:buNone/>
            </a:pPr>
            <a:r>
              <a:rPr lang="cs-CZ" altLang="cs-CZ" sz="2000">
                <a:cs typeface="Times New Roman" panose="02020603050405020304" pitchFamily="18" charset="0"/>
              </a:rPr>
              <a:t>potřeby družit se s ostatními, být přijímán a někam patřit</a:t>
            </a:r>
            <a:r>
              <a:rPr lang="cs-CZ" altLang="cs-CZ">
                <a:cs typeface="Times New Roman" panose="02020603050405020304" pitchFamily="18" charset="0"/>
              </a:rPr>
              <a:t> </a:t>
            </a:r>
          </a:p>
          <a:p>
            <a:pPr algn="ctr" eaLnBrk="1" hangingPunct="1">
              <a:lnSpc>
                <a:spcPct val="90000"/>
              </a:lnSpc>
              <a:buFontTx/>
              <a:buNone/>
            </a:pPr>
            <a:r>
              <a:rPr lang="cs-CZ" altLang="cs-CZ" sz="2000" b="1">
                <a:cs typeface="Times New Roman" panose="02020603050405020304" pitchFamily="18" charset="0"/>
              </a:rPr>
              <a:t>Potřeby bezpečí</a:t>
            </a:r>
            <a:r>
              <a:rPr lang="cs-CZ" altLang="cs-CZ" sz="2000">
                <a:cs typeface="Times New Roman" panose="02020603050405020304" pitchFamily="18" charset="0"/>
              </a:rPr>
              <a:t>: cítit se zabezpečen a mimo nebezpečí </a:t>
            </a:r>
          </a:p>
          <a:p>
            <a:pPr algn="ctr" eaLnBrk="1" hangingPunct="1">
              <a:lnSpc>
                <a:spcPct val="90000"/>
              </a:lnSpc>
              <a:buFontTx/>
              <a:buNone/>
            </a:pPr>
            <a:r>
              <a:rPr lang="cs-CZ" altLang="cs-CZ" sz="2000" b="1">
                <a:cs typeface="Times New Roman" panose="02020603050405020304" pitchFamily="18" charset="0"/>
              </a:rPr>
              <a:t>Fyziologické potřeby</a:t>
            </a:r>
            <a:r>
              <a:rPr lang="cs-CZ" altLang="cs-CZ" sz="2000">
                <a:cs typeface="Times New Roman" panose="02020603050405020304" pitchFamily="18" charset="0"/>
              </a:rPr>
              <a:t>: hlad, žízeň, sexuální uspokojení, apod.</a:t>
            </a:r>
            <a:r>
              <a:rPr lang="cs-CZ" altLang="cs-CZ" sz="2000"/>
              <a:t> </a:t>
            </a:r>
          </a:p>
        </p:txBody>
      </p:sp>
      <p:pic>
        <p:nvPicPr>
          <p:cNvPr id="2" name="Nahraný zvu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9600" y="5885873"/>
            <a:ext cx="406400" cy="406400"/>
          </a:xfrm>
          <a:prstGeom prst="rect">
            <a:avLst/>
          </a:prstGeom>
        </p:spPr>
      </p:pic>
    </p:spTree>
    <p:extLst>
      <p:ext uri="{BB962C8B-B14F-4D97-AF65-F5344CB8AC3E}">
        <p14:creationId xmlns:p14="http://schemas.microsoft.com/office/powerpoint/2010/main" val="30490912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03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81200" y="274638"/>
            <a:ext cx="8229600" cy="850900"/>
          </a:xfrm>
        </p:spPr>
        <p:txBody>
          <a:bodyPr/>
          <a:lstStyle/>
          <a:p>
            <a:pPr eaLnBrk="1" hangingPunct="1"/>
            <a:r>
              <a:rPr lang="cs-CZ" altLang="cs-CZ" b="1" smtClean="0"/>
              <a:t>P</a:t>
            </a:r>
            <a:r>
              <a:rPr lang="cs-CZ" altLang="cs-CZ" b="1" smtClean="0">
                <a:cs typeface="Times New Roman" panose="02020603050405020304" pitchFamily="18" charset="0"/>
              </a:rPr>
              <a:t>ět způsob</a:t>
            </a:r>
            <a:r>
              <a:rPr lang="cs-CZ" altLang="cs-CZ" b="1" smtClean="0"/>
              <a:t>ů</a:t>
            </a:r>
            <a:r>
              <a:rPr lang="cs-CZ" altLang="cs-CZ" b="1" smtClean="0">
                <a:cs typeface="Times New Roman" panose="02020603050405020304" pitchFamily="18" charset="0"/>
              </a:rPr>
              <a:t> potřeb</a:t>
            </a:r>
            <a:r>
              <a:rPr lang="cs-CZ" altLang="cs-CZ" smtClean="0"/>
              <a:t> </a:t>
            </a:r>
          </a:p>
        </p:txBody>
      </p:sp>
      <p:sp>
        <p:nvSpPr>
          <p:cNvPr id="6147" name="Rectangle 3"/>
          <p:cNvSpPr>
            <a:spLocks noGrp="1" noChangeArrowheads="1"/>
          </p:cNvSpPr>
          <p:nvPr>
            <p:ph type="body" idx="1"/>
          </p:nvPr>
        </p:nvSpPr>
        <p:spPr>
          <a:xfrm>
            <a:off x="1981200" y="1581374"/>
            <a:ext cx="8229600" cy="4544790"/>
          </a:xfrm>
        </p:spPr>
        <p:txBody>
          <a:bodyPr>
            <a:normAutofit fontScale="92500"/>
          </a:bodyPr>
          <a:lstStyle/>
          <a:p>
            <a:pPr marL="457200" indent="-457200">
              <a:buFont typeface="Calibri" panose="020F0502020204030204" pitchFamily="34" charset="0"/>
              <a:buAutoNum type="arabicPeriod"/>
            </a:pPr>
            <a:r>
              <a:rPr lang="cs-CZ" altLang="cs-CZ" u="sng" dirty="0"/>
              <a:t>Vyřčené potřeby</a:t>
            </a:r>
            <a:r>
              <a:rPr lang="cs-CZ" altLang="cs-CZ" dirty="0"/>
              <a:t> (zákazník žádá nepříliš drahý automobil).</a:t>
            </a:r>
          </a:p>
          <a:p>
            <a:pPr marL="457200" indent="-457200">
              <a:buFont typeface="Calibri" panose="020F0502020204030204" pitchFamily="34" charset="0"/>
              <a:buAutoNum type="arabicPeriod"/>
            </a:pPr>
            <a:r>
              <a:rPr lang="cs-CZ" altLang="cs-CZ" u="sng" dirty="0"/>
              <a:t>Reálné potřeby</a:t>
            </a:r>
            <a:r>
              <a:rPr lang="cs-CZ" altLang="cs-CZ" dirty="0"/>
              <a:t> (zákazník vyžaduje automobil, u něhož není nízká původní cena, ale operační náklady).</a:t>
            </a:r>
          </a:p>
          <a:p>
            <a:pPr marL="457200" indent="-457200">
              <a:buFont typeface="Calibri" panose="020F0502020204030204" pitchFamily="34" charset="0"/>
              <a:buAutoNum type="arabicPeriod"/>
            </a:pPr>
            <a:r>
              <a:rPr lang="cs-CZ" altLang="cs-CZ" u="sng" dirty="0"/>
              <a:t>Nevyřčené potřeby</a:t>
            </a:r>
            <a:r>
              <a:rPr lang="cs-CZ" altLang="cs-CZ" dirty="0"/>
              <a:t> (zákazník očekává od prodejce dobré služby).</a:t>
            </a:r>
          </a:p>
          <a:p>
            <a:pPr marL="457200" indent="-457200">
              <a:buFont typeface="Calibri" panose="020F0502020204030204" pitchFamily="34" charset="0"/>
              <a:buAutoNum type="arabicPeriod"/>
            </a:pPr>
            <a:r>
              <a:rPr lang="cs-CZ" altLang="cs-CZ" u="sng" dirty="0"/>
              <a:t>Potřeby pro radost</a:t>
            </a:r>
            <a:r>
              <a:rPr lang="cs-CZ" altLang="cs-CZ" dirty="0"/>
              <a:t> (zákazník by byl rád, kdyby prodejce instaloval do palubní desky navigační systém).</a:t>
            </a:r>
          </a:p>
          <a:p>
            <a:pPr marL="457200" indent="-457200">
              <a:buFont typeface="Calibri" panose="020F0502020204030204" pitchFamily="34" charset="0"/>
              <a:buAutoNum type="arabicPeriod"/>
            </a:pPr>
            <a:r>
              <a:rPr lang="cs-CZ" altLang="cs-CZ" u="sng" dirty="0"/>
              <a:t>Tajné potřeby</a:t>
            </a:r>
            <a:r>
              <a:rPr lang="cs-CZ" altLang="cs-CZ" dirty="0"/>
              <a:t> (zákazník si přeje, aby ho přátelé pokládali za zkušeného spotřebitele).</a:t>
            </a:r>
            <a:endParaRPr lang="cs-CZ" altLang="cs-CZ" dirty="0">
              <a:cs typeface="Times New Roman" panose="02020603050405020304" pitchFamily="18" charset="0"/>
            </a:endParaRPr>
          </a:p>
        </p:txBody>
      </p:sp>
      <p:pic>
        <p:nvPicPr>
          <p:cNvPr id="2" name="Nahraný zvu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1890" y="5904345"/>
            <a:ext cx="406400" cy="406400"/>
          </a:xfrm>
          <a:prstGeom prst="rect">
            <a:avLst/>
          </a:prstGeom>
        </p:spPr>
      </p:pic>
    </p:spTree>
    <p:extLst>
      <p:ext uri="{BB962C8B-B14F-4D97-AF65-F5344CB8AC3E}">
        <p14:creationId xmlns:p14="http://schemas.microsoft.com/office/powerpoint/2010/main" val="23925539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21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altLang="cs-CZ" b="1" dirty="0" smtClean="0">
                <a:cs typeface="Times New Roman" panose="02020603050405020304" pitchFamily="18" charset="0"/>
              </a:rPr>
              <a:t>Druhy marketingových koncepcí</a:t>
            </a:r>
            <a:endParaRPr lang="cs-CZ" altLang="cs-CZ" dirty="0" smtClean="0"/>
          </a:p>
        </p:txBody>
      </p:sp>
      <p:sp>
        <p:nvSpPr>
          <p:cNvPr id="7171" name="Rectangle 3"/>
          <p:cNvSpPr>
            <a:spLocks noGrp="1" noChangeArrowheads="1"/>
          </p:cNvSpPr>
          <p:nvPr>
            <p:ph type="body" idx="1"/>
          </p:nvPr>
        </p:nvSpPr>
        <p:spPr>
          <a:xfrm>
            <a:off x="2209800" y="1690687"/>
            <a:ext cx="7772400" cy="4833937"/>
          </a:xfrm>
        </p:spPr>
        <p:txBody>
          <a:bodyPr/>
          <a:lstStyle/>
          <a:p>
            <a:pPr eaLnBrk="1" hangingPunct="1">
              <a:buFontTx/>
              <a:buNone/>
            </a:pPr>
            <a:r>
              <a:rPr lang="cs-CZ" altLang="cs-CZ" b="1" dirty="0" smtClean="0">
                <a:cs typeface="Times New Roman" panose="02020603050405020304" pitchFamily="18" charset="0"/>
              </a:rPr>
              <a:t>1. </a:t>
            </a:r>
            <a:r>
              <a:rPr lang="cs-CZ" altLang="cs-CZ" sz="2400" b="1" dirty="0">
                <a:cs typeface="Times New Roman" panose="02020603050405020304" pitchFamily="18" charset="0"/>
              </a:rPr>
              <a:t>Výrobní koncepce</a:t>
            </a:r>
            <a:r>
              <a:rPr lang="cs-CZ" altLang="cs-CZ" sz="2400" dirty="0"/>
              <a:t> - spotřebitelé dávají přednost </a:t>
            </a:r>
            <a:r>
              <a:rPr lang="cs-CZ" altLang="cs-CZ" sz="2400" b="1" dirty="0"/>
              <a:t>snadno dostupným a levným výrobkům</a:t>
            </a:r>
            <a:r>
              <a:rPr lang="cs-CZ" altLang="cs-CZ" sz="2400" dirty="0"/>
              <a:t>.</a:t>
            </a:r>
          </a:p>
          <a:p>
            <a:pPr eaLnBrk="1" hangingPunct="1">
              <a:buFontTx/>
              <a:buNone/>
            </a:pPr>
            <a:r>
              <a:rPr lang="cs-CZ" altLang="cs-CZ" sz="2400" b="1" dirty="0">
                <a:cs typeface="Times New Roman" panose="02020603050405020304" pitchFamily="18" charset="0"/>
              </a:rPr>
              <a:t>2. Výrobková koncepce</a:t>
            </a:r>
            <a:r>
              <a:rPr lang="cs-CZ" altLang="cs-CZ" sz="2400" dirty="0"/>
              <a:t> - spotřebitelé dávají přednost výrobkům nabízejícím </a:t>
            </a:r>
            <a:r>
              <a:rPr lang="cs-CZ" altLang="cs-CZ" sz="2400" b="1" dirty="0"/>
              <a:t>nejvyšší kvalitu a funkční vlastnosti</a:t>
            </a:r>
            <a:r>
              <a:rPr lang="cs-CZ" altLang="cs-CZ" sz="2400" dirty="0"/>
              <a:t> nebo nejvíce inovačních prvků.</a:t>
            </a:r>
          </a:p>
          <a:p>
            <a:pPr eaLnBrk="1" hangingPunct="1">
              <a:buFontTx/>
              <a:buNone/>
            </a:pPr>
            <a:r>
              <a:rPr lang="cs-CZ" altLang="cs-CZ" sz="2400" b="1" dirty="0">
                <a:cs typeface="Times New Roman" panose="02020603050405020304" pitchFamily="18" charset="0"/>
              </a:rPr>
              <a:t>3. Prodejní koncepce - </a:t>
            </a:r>
            <a:r>
              <a:rPr lang="cs-CZ" altLang="cs-CZ" sz="2400" dirty="0"/>
              <a:t>Toto prodejní pojetí je praktikováno nejagresivněji </a:t>
            </a:r>
            <a:r>
              <a:rPr lang="cs-CZ" altLang="cs-CZ" sz="2400" b="1" dirty="0"/>
              <a:t>u nevyhledávaného zboží</a:t>
            </a:r>
            <a:r>
              <a:rPr lang="cs-CZ" altLang="cs-CZ" sz="2400" dirty="0"/>
              <a:t>. </a:t>
            </a:r>
          </a:p>
          <a:p>
            <a:pPr eaLnBrk="1" hangingPunct="1">
              <a:buFontTx/>
              <a:buNone/>
            </a:pPr>
            <a:r>
              <a:rPr lang="cs-CZ" altLang="cs-CZ" sz="2400" b="1" dirty="0">
                <a:cs typeface="Times New Roman" panose="02020603050405020304" pitchFamily="18" charset="0"/>
              </a:rPr>
              <a:t>4. Marketingová koncepce</a:t>
            </a:r>
            <a:r>
              <a:rPr lang="cs-CZ" altLang="cs-CZ" sz="2400" dirty="0"/>
              <a:t> – filozofie prodeje orientované na zákazníka a jeho reakce.</a:t>
            </a:r>
          </a:p>
          <a:p>
            <a:pPr eaLnBrk="1" hangingPunct="1">
              <a:buFontTx/>
              <a:buNone/>
            </a:pPr>
            <a:r>
              <a:rPr lang="cs-CZ" altLang="cs-CZ" b="1" dirty="0" smtClean="0">
                <a:cs typeface="Times New Roman" panose="02020603050405020304" pitchFamily="18" charset="0"/>
              </a:rPr>
              <a:t>5. </a:t>
            </a:r>
            <a:r>
              <a:rPr lang="cs-CZ" altLang="cs-CZ" sz="2400" b="1" dirty="0">
                <a:cs typeface="Times New Roman" panose="02020603050405020304" pitchFamily="18" charset="0"/>
              </a:rPr>
              <a:t>Holistická marketingová koncepce</a:t>
            </a:r>
            <a:r>
              <a:rPr lang="cs-CZ" altLang="cs-CZ" sz="2400" dirty="0"/>
              <a:t> - </a:t>
            </a:r>
            <a:r>
              <a:rPr lang="cs-CZ" altLang="cs-CZ" sz="2400" b="1" dirty="0"/>
              <a:t>nový marketing a nové obchodní praktiky – </a:t>
            </a:r>
            <a:r>
              <a:rPr lang="cs-CZ" altLang="cs-CZ" sz="2400" dirty="0"/>
              <a:t>komplexnější a soudržnější přístup.</a:t>
            </a:r>
          </a:p>
        </p:txBody>
      </p:sp>
      <p:pic>
        <p:nvPicPr>
          <p:cNvPr id="2" name="Nahraný zvu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54182" y="5950527"/>
            <a:ext cx="406400" cy="406400"/>
          </a:xfrm>
          <a:prstGeom prst="rect">
            <a:avLst/>
          </a:prstGeom>
        </p:spPr>
      </p:pic>
    </p:spTree>
    <p:extLst>
      <p:ext uri="{BB962C8B-B14F-4D97-AF65-F5344CB8AC3E}">
        <p14:creationId xmlns:p14="http://schemas.microsoft.com/office/powerpoint/2010/main" val="42888879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21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274637"/>
            <a:ext cx="8229600" cy="984007"/>
          </a:xfrm>
        </p:spPr>
        <p:txBody>
          <a:bodyPr>
            <a:noAutofit/>
          </a:bodyPr>
          <a:lstStyle/>
          <a:p>
            <a:pPr eaLnBrk="1" hangingPunct="1"/>
            <a:r>
              <a:rPr lang="cs-CZ" altLang="cs-CZ" b="1" dirty="0" smtClean="0">
                <a:cs typeface="Times New Roman" panose="02020603050405020304" pitchFamily="18" charset="0"/>
              </a:rPr>
              <a:t>Soulad vs. nesoulad na trhu</a:t>
            </a:r>
            <a:endParaRPr lang="cs-CZ" altLang="cs-CZ" b="1" dirty="0" smtClean="0"/>
          </a:p>
        </p:txBody>
      </p:sp>
      <p:sp>
        <p:nvSpPr>
          <p:cNvPr id="8195" name="Rectangle 3"/>
          <p:cNvSpPr>
            <a:spLocks noGrp="1" noChangeArrowheads="1"/>
          </p:cNvSpPr>
          <p:nvPr>
            <p:ph type="body" idx="1"/>
          </p:nvPr>
        </p:nvSpPr>
        <p:spPr>
          <a:xfrm>
            <a:off x="1981200" y="1516828"/>
            <a:ext cx="8229600" cy="4609336"/>
          </a:xfrm>
        </p:spPr>
        <p:txBody>
          <a:bodyPr/>
          <a:lstStyle/>
          <a:p>
            <a:pPr eaLnBrk="1" hangingPunct="1"/>
            <a:r>
              <a:rPr lang="cs-CZ" altLang="cs-CZ" sz="2400" b="1" dirty="0"/>
              <a:t>S</a:t>
            </a:r>
            <a:r>
              <a:rPr lang="cs-CZ" altLang="cs-CZ" sz="2400" b="1" dirty="0">
                <a:cs typeface="Times New Roman" panose="02020603050405020304" pitchFamily="18" charset="0"/>
              </a:rPr>
              <a:t>oulad na trhu</a:t>
            </a:r>
            <a:r>
              <a:rPr lang="cs-CZ" altLang="cs-CZ" sz="2400" dirty="0"/>
              <a:t> – ve vzájemné relaci je výše poptávky požadovaného zboží a výše nabídky zboží</a:t>
            </a:r>
          </a:p>
          <a:p>
            <a:pPr eaLnBrk="1" hangingPunct="1"/>
            <a:r>
              <a:rPr lang="cs-CZ" altLang="cs-CZ" sz="2400" b="1" dirty="0"/>
              <a:t>R</a:t>
            </a:r>
            <a:r>
              <a:rPr lang="cs-CZ" altLang="cs-CZ" sz="2400" b="1" dirty="0">
                <a:cs typeface="Times New Roman" panose="02020603050405020304" pitchFamily="18" charset="0"/>
              </a:rPr>
              <a:t>elativní soulad</a:t>
            </a:r>
            <a:r>
              <a:rPr lang="cs-CZ" altLang="cs-CZ" sz="2400" dirty="0"/>
              <a:t> </a:t>
            </a:r>
            <a:r>
              <a:rPr lang="cs-CZ" altLang="cs-CZ" sz="2400" b="1" dirty="0"/>
              <a:t>na trhu - </a:t>
            </a:r>
            <a:r>
              <a:rPr lang="cs-CZ" altLang="cs-CZ" sz="2400" dirty="0"/>
              <a:t>množství zboží nabízeného na trhu je v relativním souladu s tím, co chce kupující koupit a má na to také finanční prostředky</a:t>
            </a:r>
          </a:p>
          <a:p>
            <a:pPr eaLnBrk="1" hangingPunct="1"/>
            <a:r>
              <a:rPr lang="cs-CZ" altLang="cs-CZ" sz="2400" b="1" dirty="0">
                <a:cs typeface="Times New Roman" panose="02020603050405020304" pitchFamily="18" charset="0"/>
              </a:rPr>
              <a:t>Nesoulad</a:t>
            </a:r>
            <a:r>
              <a:rPr lang="cs-CZ" altLang="cs-CZ" sz="2400" b="1" dirty="0"/>
              <a:t> na trhu</a:t>
            </a:r>
            <a:r>
              <a:rPr lang="cs-CZ" altLang="cs-CZ" sz="2400" b="1" dirty="0">
                <a:latin typeface="Times New Roman" panose="02020603050405020304" pitchFamily="18" charset="0"/>
              </a:rPr>
              <a:t> </a:t>
            </a:r>
          </a:p>
          <a:p>
            <a:pPr lvl="1" eaLnBrk="1" hangingPunct="1"/>
            <a:r>
              <a:rPr lang="cs-CZ" altLang="cs-CZ" b="1" dirty="0">
                <a:latin typeface="Times New Roman" panose="02020603050405020304" pitchFamily="18" charset="0"/>
              </a:rPr>
              <a:t> </a:t>
            </a:r>
            <a:r>
              <a:rPr lang="cs-CZ" altLang="cs-CZ" b="1" dirty="0">
                <a:latin typeface="Times New Roman" panose="02020603050405020304" pitchFamily="18" charset="0"/>
                <a:cs typeface="Times New Roman" panose="02020603050405020304" pitchFamily="18" charset="0"/>
              </a:rPr>
              <a:t>když se více výrobců zaměří na jeden výrobek </a:t>
            </a:r>
            <a:endParaRPr lang="cs-CZ" altLang="cs-CZ" b="1" dirty="0">
              <a:latin typeface="Times New Roman" panose="02020603050405020304" pitchFamily="18" charset="0"/>
            </a:endParaRPr>
          </a:p>
          <a:p>
            <a:pPr lvl="1" eaLnBrk="1" hangingPunct="1"/>
            <a:r>
              <a:rPr lang="cs-CZ" altLang="cs-CZ" b="1" dirty="0">
                <a:latin typeface="Times New Roman" panose="02020603050405020304" pitchFamily="18" charset="0"/>
                <a:cs typeface="Times New Roman" panose="02020603050405020304" pitchFamily="18" charset="0"/>
              </a:rPr>
              <a:t>když vznikne hlad po nějakém zboží (móda, léky, katastrofa) a výrobci se jej snaží uspokojit tím že dodávají na trh o mnoho víc výrobků než dosud a může dojít k přeplnění trhu </a:t>
            </a:r>
          </a:p>
        </p:txBody>
      </p:sp>
      <p:pic>
        <p:nvPicPr>
          <p:cNvPr id="2" name="Nahraný zvu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89527" y="5996709"/>
            <a:ext cx="406400" cy="406400"/>
          </a:xfrm>
          <a:prstGeom prst="rect">
            <a:avLst/>
          </a:prstGeom>
        </p:spPr>
      </p:pic>
    </p:spTree>
    <p:extLst>
      <p:ext uri="{BB962C8B-B14F-4D97-AF65-F5344CB8AC3E}">
        <p14:creationId xmlns:p14="http://schemas.microsoft.com/office/powerpoint/2010/main" val="16113144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81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274639"/>
            <a:ext cx="8229600" cy="984006"/>
          </a:xfrm>
        </p:spPr>
        <p:txBody>
          <a:bodyPr>
            <a:normAutofit/>
          </a:bodyPr>
          <a:lstStyle/>
          <a:p>
            <a:pPr eaLnBrk="1" hangingPunct="1"/>
            <a:r>
              <a:rPr lang="cs-CZ" altLang="cs-CZ" b="1" dirty="0"/>
              <a:t>Další základní pojmy marketingu</a:t>
            </a:r>
            <a:r>
              <a:rPr lang="cs-CZ" altLang="cs-CZ" b="1" dirty="0" smtClean="0">
                <a:cs typeface="Times New Roman" panose="02020603050405020304" pitchFamily="18" charset="0"/>
              </a:rPr>
              <a:t> </a:t>
            </a:r>
          </a:p>
        </p:txBody>
      </p:sp>
      <p:sp>
        <p:nvSpPr>
          <p:cNvPr id="13315" name="Rectangle 3"/>
          <p:cNvSpPr>
            <a:spLocks noGrp="1" noChangeArrowheads="1"/>
          </p:cNvSpPr>
          <p:nvPr>
            <p:ph type="body" idx="1"/>
          </p:nvPr>
        </p:nvSpPr>
        <p:spPr>
          <a:xfrm>
            <a:off x="2209800" y="1463040"/>
            <a:ext cx="7772400" cy="4632961"/>
          </a:xfrm>
        </p:spPr>
        <p:txBody>
          <a:bodyPr/>
          <a:lstStyle/>
          <a:p>
            <a:pPr eaLnBrk="1" hangingPunct="1"/>
            <a:r>
              <a:rPr lang="en-US" altLang="cs-CZ" sz="2000" b="1" u="sng" dirty="0">
                <a:cs typeface="Times New Roman" panose="02020603050405020304" pitchFamily="18" charset="0"/>
              </a:rPr>
              <a:t>C</a:t>
            </a:r>
            <a:r>
              <a:rPr lang="cs-CZ" altLang="cs-CZ" sz="2000" b="1" u="sng" dirty="0" err="1"/>
              <a:t>ílové</a:t>
            </a:r>
            <a:r>
              <a:rPr lang="cs-CZ" altLang="cs-CZ" sz="2000" b="1" u="sng" dirty="0"/>
              <a:t> trhy </a:t>
            </a:r>
            <a:r>
              <a:rPr lang="cs-CZ" altLang="cs-CZ" sz="2000" dirty="0"/>
              <a:t>- Marketér může na určitém trhu jen stěží uspokojit všechny. Marketéři proto začínají rozdělením trhu na segmenty.</a:t>
            </a:r>
            <a:endParaRPr lang="en-US" altLang="cs-CZ" sz="2000" dirty="0"/>
          </a:p>
          <a:p>
            <a:pPr eaLnBrk="1" hangingPunct="1"/>
            <a:r>
              <a:rPr lang="cs-CZ" altLang="cs-CZ" sz="2000" b="1" u="sng" dirty="0">
                <a:cs typeface="Times New Roman" panose="02020603050405020304" pitchFamily="18" charset="0"/>
              </a:rPr>
              <a:t>N</a:t>
            </a:r>
            <a:r>
              <a:rPr lang="cs-CZ" altLang="cs-CZ" sz="2000" b="1" u="sng" dirty="0"/>
              <a:t>abídky a značky</a:t>
            </a:r>
            <a:r>
              <a:rPr lang="cs-CZ" altLang="cs-CZ" sz="2000" b="1" u="sng" dirty="0">
                <a:cs typeface="Times New Roman" panose="02020603050405020304" pitchFamily="18" charset="0"/>
              </a:rPr>
              <a:t>  </a:t>
            </a:r>
            <a:r>
              <a:rPr lang="cs-CZ" altLang="cs-CZ" sz="2000" dirty="0">
                <a:cs typeface="Times New Roman" panose="02020603050405020304" pitchFamily="18" charset="0"/>
              </a:rPr>
              <a:t>- </a:t>
            </a:r>
            <a:r>
              <a:rPr lang="cs-CZ" altLang="cs-CZ" sz="2000" dirty="0"/>
              <a:t>Společnosti se staví k potřebám tak, že přicházejí s </a:t>
            </a:r>
            <a:r>
              <a:rPr lang="cs-CZ" altLang="cs-CZ" sz="2000" b="1" dirty="0"/>
              <a:t>nabídkou výhod</a:t>
            </a:r>
            <a:r>
              <a:rPr lang="cs-CZ" altLang="cs-CZ" sz="2000" dirty="0"/>
              <a:t> nabízených zákazníkům </a:t>
            </a:r>
            <a:r>
              <a:rPr lang="cs-CZ" altLang="cs-CZ" sz="2000" b="1" dirty="0"/>
              <a:t>k uspokojení jejich potřeb</a:t>
            </a:r>
            <a:r>
              <a:rPr lang="cs-CZ" altLang="cs-CZ" sz="2000" dirty="0"/>
              <a:t>. Je to </a:t>
            </a:r>
            <a:r>
              <a:rPr lang="cs-CZ" altLang="cs-CZ" sz="2000" b="1" dirty="0"/>
              <a:t>nabídka</a:t>
            </a:r>
            <a:r>
              <a:rPr lang="cs-CZ" altLang="cs-CZ" sz="2000" dirty="0"/>
              <a:t>, která může být kombinací výrobků, služeb, informaci a zážitků.</a:t>
            </a:r>
          </a:p>
          <a:p>
            <a:pPr eaLnBrk="1" hangingPunct="1"/>
            <a:r>
              <a:rPr lang="cs-CZ" altLang="cs-CZ" sz="2000" b="1" u="sng" dirty="0">
                <a:cs typeface="Times New Roman" panose="02020603050405020304" pitchFamily="18" charset="0"/>
              </a:rPr>
              <a:t>H</a:t>
            </a:r>
            <a:r>
              <a:rPr lang="cs-CZ" altLang="cs-CZ" sz="2000" b="1" u="sng" dirty="0"/>
              <a:t>odnota a spokojenost</a:t>
            </a:r>
            <a:r>
              <a:rPr lang="cs-CZ" altLang="cs-CZ" sz="2000" b="1" u="sng" dirty="0">
                <a:cs typeface="Times New Roman" panose="02020603050405020304" pitchFamily="18" charset="0"/>
              </a:rPr>
              <a:t> </a:t>
            </a:r>
            <a:r>
              <a:rPr lang="cs-CZ" altLang="cs-CZ" sz="2000" dirty="0">
                <a:cs typeface="Times New Roman" panose="02020603050405020304" pitchFamily="18" charset="0"/>
              </a:rPr>
              <a:t>- </a:t>
            </a:r>
            <a:r>
              <a:rPr lang="cs-CZ" altLang="cs-CZ" sz="2000" dirty="0"/>
              <a:t>Nabídky budou </a:t>
            </a:r>
            <a:r>
              <a:rPr lang="cs-CZ" altLang="cs-CZ" sz="2000" b="1" dirty="0"/>
              <a:t>úspěšné</a:t>
            </a:r>
            <a:r>
              <a:rPr lang="cs-CZ" altLang="cs-CZ" sz="2000" dirty="0"/>
              <a:t>, pokud přinesou </a:t>
            </a:r>
            <a:r>
              <a:rPr lang="cs-CZ" altLang="cs-CZ" sz="2000" b="1" dirty="0"/>
              <a:t>hodnotu</a:t>
            </a:r>
            <a:r>
              <a:rPr lang="cs-CZ" altLang="cs-CZ" sz="2000" dirty="0"/>
              <a:t> a </a:t>
            </a:r>
            <a:r>
              <a:rPr lang="cs-CZ" altLang="cs-CZ" sz="2000" b="1" dirty="0"/>
              <a:t>spokojenost cílovému spotřebiteli</a:t>
            </a:r>
            <a:r>
              <a:rPr lang="cs-CZ" altLang="cs-CZ" sz="2000" dirty="0"/>
              <a:t>. </a:t>
            </a:r>
          </a:p>
          <a:p>
            <a:pPr eaLnBrk="1" hangingPunct="1"/>
            <a:r>
              <a:rPr lang="cs-CZ" altLang="cs-CZ" sz="2000" b="1" u="sng" dirty="0">
                <a:cs typeface="Times New Roman" panose="02020603050405020304" pitchFamily="18" charset="0"/>
              </a:rPr>
              <a:t>M</a:t>
            </a:r>
            <a:r>
              <a:rPr lang="cs-CZ" altLang="cs-CZ" sz="2000" b="1" u="sng" dirty="0"/>
              <a:t>arketingové kanály</a:t>
            </a:r>
            <a:r>
              <a:rPr lang="cs-CZ" altLang="cs-CZ" sz="2000" b="1" u="sng" dirty="0">
                <a:cs typeface="Times New Roman" panose="02020603050405020304" pitchFamily="18" charset="0"/>
              </a:rPr>
              <a:t> </a:t>
            </a:r>
          </a:p>
          <a:p>
            <a:pPr lvl="1" eaLnBrk="1" hangingPunct="1"/>
            <a:r>
              <a:rPr lang="cs-CZ" altLang="cs-CZ" sz="2000" b="1" dirty="0">
                <a:cs typeface="Times New Roman" panose="02020603050405020304" pitchFamily="18" charset="0"/>
              </a:rPr>
              <a:t>Komunikační kanály </a:t>
            </a:r>
            <a:r>
              <a:rPr lang="cs-CZ" altLang="cs-CZ" sz="2000" dirty="0">
                <a:cs typeface="Times New Roman" panose="02020603050405020304" pitchFamily="18" charset="0"/>
              </a:rPr>
              <a:t>(noviny, časopisy, rádio, televize, e-mail, telefon, billboardy, plakáty, letáky, kompaktní disky a internet)</a:t>
            </a:r>
          </a:p>
          <a:p>
            <a:pPr lvl="1" eaLnBrk="1" hangingPunct="1"/>
            <a:r>
              <a:rPr lang="cs-CZ" altLang="cs-CZ" sz="2000" b="1" dirty="0">
                <a:cs typeface="Times New Roman" panose="02020603050405020304" pitchFamily="18" charset="0"/>
              </a:rPr>
              <a:t>Distribuční kanály</a:t>
            </a:r>
          </a:p>
          <a:p>
            <a:pPr lvl="1" eaLnBrk="1" hangingPunct="1"/>
            <a:r>
              <a:rPr lang="cs-CZ" altLang="cs-CZ" sz="2000" b="1" dirty="0">
                <a:cs typeface="Times New Roman" panose="02020603050405020304" pitchFamily="18" charset="0"/>
              </a:rPr>
              <a:t>Servisní kanály </a:t>
            </a:r>
            <a:r>
              <a:rPr lang="cs-CZ" altLang="cs-CZ" sz="2000" dirty="0">
                <a:cs typeface="Times New Roman" panose="02020603050405020304" pitchFamily="18" charset="0"/>
              </a:rPr>
              <a:t>(sklady, přepravní společnosti, banky a pojišťovny, které usnadňují transakce)</a:t>
            </a:r>
            <a:endParaRPr lang="cs-CZ" altLang="cs-CZ" sz="2000" dirty="0"/>
          </a:p>
        </p:txBody>
      </p:sp>
      <p:pic>
        <p:nvPicPr>
          <p:cNvPr id="2" name="Nahraný zvu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75854" y="6015182"/>
            <a:ext cx="406400" cy="406400"/>
          </a:xfrm>
          <a:prstGeom prst="rect">
            <a:avLst/>
          </a:prstGeom>
        </p:spPr>
      </p:pic>
    </p:spTree>
    <p:extLst>
      <p:ext uri="{BB962C8B-B14F-4D97-AF65-F5344CB8AC3E}">
        <p14:creationId xmlns:p14="http://schemas.microsoft.com/office/powerpoint/2010/main" val="24132914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99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1534</Words>
  <Application>Microsoft Office PowerPoint</Application>
  <PresentationFormat>Širokoúhlá obrazovka</PresentationFormat>
  <Paragraphs>119</Paragraphs>
  <Slides>17</Slides>
  <Notes>0</Notes>
  <HiddenSlides>0</HiddenSlides>
  <MMClips>17</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17</vt:i4>
      </vt:variant>
    </vt:vector>
  </HeadingPairs>
  <TitlesOfParts>
    <vt:vector size="22" baseType="lpstr">
      <vt:lpstr>Arial</vt:lpstr>
      <vt:lpstr>Calibri</vt:lpstr>
      <vt:lpstr>Calibri Light</vt:lpstr>
      <vt:lpstr>Times New Roman</vt:lpstr>
      <vt:lpstr>Motiv Office</vt:lpstr>
      <vt:lpstr>Sociální marketing kombinovaní studenti 1</vt:lpstr>
      <vt:lpstr>Definice marketingu</vt:lpstr>
      <vt:lpstr>Co je předmětem marketingu </vt:lpstr>
      <vt:lpstr>Základní marketingové pojmy, trendy a úkoly </vt:lpstr>
      <vt:lpstr>Prezentace aplikace PowerPoint</vt:lpstr>
      <vt:lpstr>Pět způsobů potřeb </vt:lpstr>
      <vt:lpstr>Druhy marketingových koncepcí</vt:lpstr>
      <vt:lpstr>Soulad vs. nesoulad na trhu</vt:lpstr>
      <vt:lpstr>Další základní pojmy marketingu </vt:lpstr>
      <vt:lpstr>Další základní pojmy marketingu </vt:lpstr>
      <vt:lpstr>Marketingový mix 4P</vt:lpstr>
      <vt:lpstr>Marketingový mix</vt:lpstr>
      <vt:lpstr>Marketingový mix z hlediska zákazníka – 4C  </vt:lpstr>
      <vt:lpstr>Příklad Marketingového mixu –  Fair-trade káva </vt:lpstr>
      <vt:lpstr>Marketingový mix v neziskovém sektoru –  Produkt, Cena</vt:lpstr>
      <vt:lpstr>Marketingový mix v neziskovém sektoru - Místo</vt:lpstr>
      <vt:lpstr>Marketingový mix v neziskovém sektoru - Propagace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Jana Jeníčková</dc:creator>
  <cp:lastModifiedBy>Jana Jeníčková</cp:lastModifiedBy>
  <cp:revision>9</cp:revision>
  <dcterms:created xsi:type="dcterms:W3CDTF">2020-03-29T11:30:05Z</dcterms:created>
  <dcterms:modified xsi:type="dcterms:W3CDTF">2020-03-31T06:51:58Z</dcterms:modified>
</cp:coreProperties>
</file>