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4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C61CA6-D71F-41CE-9FDC-76097056D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005C3B8-2EB8-4C05-A7B8-5C9EED4F0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140CED-2D3B-4333-B2E1-75D037B36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4B1B1-0071-4872-A4AA-F728BF408DF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572C75-D46B-477A-B1A2-D7657B96E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F92B66-852A-40DB-9003-F9F88617A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5C00-7E14-4FC6-A79E-4BB414F3E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809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A9B483-A9BE-49E1-98CC-74541398B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FBAB777-E77C-4D4A-A5D9-DB092CC40C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A038F7-961E-47DE-B493-B96488AB5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4B1B1-0071-4872-A4AA-F728BF408DF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4B3E4D-A047-4ECC-8A5B-1AE9533B6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DC221E-4F58-42F0-AAA4-93345237F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5C00-7E14-4FC6-A79E-4BB414F3E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247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7D4A3A8-8413-4FF4-BCCB-B03ECBEA25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D64F2DA-F405-4239-93E8-EEFE4CCFF2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CCFA8C-D262-48D1-9ABC-E24399702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4B1B1-0071-4872-A4AA-F728BF408DF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121023-D5EE-4E70-85B7-A447625E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16E56B-AE05-4849-BA34-BAD3DB573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5C00-7E14-4FC6-A79E-4BB414F3E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703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B86E35-7408-4957-87E0-4D72F5FE1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32F626-F9D9-4960-9161-D0C306985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20AEF8-4B56-423E-9486-B6B833409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4B1B1-0071-4872-A4AA-F728BF408DF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4F7820-A1E8-477B-B9A2-663F0A3A4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018C43-C524-4933-9676-B59895BB0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5C00-7E14-4FC6-A79E-4BB414F3E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282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FB01D1-A735-42FF-9EBB-33FC57B03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362C9DB-3245-475D-A7BD-54B56BEEA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ADA938-1E2B-4BD8-97BD-B7407C6EB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4B1B1-0071-4872-A4AA-F728BF408DF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5F3284-394C-479A-BA17-7E39458AD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76D845-943C-42CE-AB8F-7E9457267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5C00-7E14-4FC6-A79E-4BB414F3E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146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35EB4D-B57C-4A6F-9805-B80E7F4B7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5CC2B8-2A33-4B6E-95D0-889FCB08CD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58EDD80-AAC4-47B8-8065-6BBDE2528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CFD39AA-E194-457D-9DD5-6540990E0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4B1B1-0071-4872-A4AA-F728BF408DF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49FE4D2-5D01-490B-84AE-6501F7955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65F466C-EB74-490B-A48F-509E63B73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5C00-7E14-4FC6-A79E-4BB414F3E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7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13A592-C01D-4140-BB48-13E36179D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DA8A151-B41D-461B-A93E-59DC630F5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49ECB3D-9D97-4BE7-BF2B-42B7D39FB8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E130B5E-F78B-4574-AC88-CA8A1EE13F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DCAC447-75AE-477E-9659-EFC8BBC68E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97FE3FC-F8AB-4C00-87E7-19E50745C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4B1B1-0071-4872-A4AA-F728BF408DF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82C6EB0-ACD2-4F1E-8726-FCF801557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0E16635-C5C4-4FF7-80EF-D513C18E9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5C00-7E14-4FC6-A79E-4BB414F3E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636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00CF1D-DFE8-4313-9981-3D6209D51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936ED2A-3AF8-4986-8A11-7608C4ABF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4B1B1-0071-4872-A4AA-F728BF408DF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EB319A3-7D88-4D21-BA0E-7350A118C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CBA1689-8DF6-4A05-8D07-8BC459EBA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5C00-7E14-4FC6-A79E-4BB414F3E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35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E8A5756-37FC-4257-9A8A-02EE63B35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4B1B1-0071-4872-A4AA-F728BF408DF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32C658E-85D3-453F-BD93-45658DD86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B9DDA67-9DF6-4FD5-B1D7-7D5D9F263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5C00-7E14-4FC6-A79E-4BB414F3E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686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7F2670-93F3-4176-B73F-32131FD3A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79D3D0-298D-4943-BB91-E742CF1F8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694CD7A-A0C5-42B6-BAB4-8A5090FFA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3821B0D-0389-448A-86B9-1D4873C89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4B1B1-0071-4872-A4AA-F728BF408DF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0120CA-58BC-4C83-A76F-A51818F2F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E66BDEA-7C4A-4084-BF4D-7C9E2DE93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5C00-7E14-4FC6-A79E-4BB414F3E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411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18F085-6AD7-4414-B071-920AD47BE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1D0A47C-CC93-4FB7-8665-D3F2A2BD66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E83444D-81B8-499A-90A5-2631B46328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F0C5C2E-24FF-4764-9277-819B81292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4B1B1-0071-4872-A4AA-F728BF408DF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4A2549B-CD98-4A65-A9CD-C0F02A1DE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E580284-1083-4F74-9DB5-54E612C09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5C00-7E14-4FC6-A79E-4BB414F3E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207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3910EA1-34C8-4020-B459-083D7F058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C116868-7721-4AE9-8020-46A7227C2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4F8666-A41D-493F-8A95-2374D1574C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4B1B1-0071-4872-A4AA-F728BF408DF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5290EA-8AA4-42CF-9338-2E781A13C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3739AB-F6BB-428E-91E9-E95289C449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65C00-7E14-4FC6-A79E-4BB414F3E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0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368A04-3321-469A-A637-B99571E4E7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North</a:t>
            </a:r>
            <a:r>
              <a:rPr lang="cs-CZ" dirty="0"/>
              <a:t> America in </a:t>
            </a:r>
            <a:r>
              <a:rPr lang="cs-CZ" dirty="0" err="1"/>
              <a:t>the</a:t>
            </a:r>
            <a:r>
              <a:rPr lang="cs-CZ" dirty="0"/>
              <a:t> 18th </a:t>
            </a:r>
            <a:r>
              <a:rPr lang="cs-CZ" dirty="0" err="1"/>
              <a:t>century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5128A66-6023-4A0B-831B-079A01FB3E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perspectives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7879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B96599-D97F-44B9-ADBF-A8318C550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Cultural</a:t>
            </a:r>
            <a:r>
              <a:rPr lang="cs-CZ" b="1" dirty="0"/>
              <a:t> and </a:t>
            </a:r>
            <a:r>
              <a:rPr lang="cs-CZ" b="1" dirty="0" err="1"/>
              <a:t>social</a:t>
            </a:r>
            <a:r>
              <a:rPr lang="cs-CZ" b="1" dirty="0"/>
              <a:t> development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English</a:t>
            </a:r>
            <a:r>
              <a:rPr lang="cs-CZ" b="1" dirty="0"/>
              <a:t> </a:t>
            </a:r>
            <a:r>
              <a:rPr lang="cs-CZ" b="1" dirty="0" err="1"/>
              <a:t>colonies</a:t>
            </a:r>
            <a:r>
              <a:rPr lang="cs-CZ" b="1" dirty="0"/>
              <a:t> in America in </a:t>
            </a:r>
            <a:r>
              <a:rPr lang="cs-CZ" b="1" dirty="0" err="1"/>
              <a:t>the</a:t>
            </a:r>
            <a:r>
              <a:rPr lang="cs-CZ" b="1" dirty="0"/>
              <a:t> 18th </a:t>
            </a:r>
            <a:r>
              <a:rPr lang="cs-CZ" b="1" dirty="0" err="1"/>
              <a:t>century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466017-C617-4DED-B895-7C98616DF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/>
            <a:r>
              <a:rPr lang="cs-CZ" dirty="0">
                <a:solidFill>
                  <a:schemeClr val="tx1"/>
                </a:solidFill>
              </a:rPr>
              <a:t>Man </a:t>
            </a:r>
            <a:r>
              <a:rPr lang="cs-CZ" dirty="0" err="1">
                <a:solidFill>
                  <a:schemeClr val="tx1"/>
                </a:solidFill>
              </a:rPr>
              <a:t>became</a:t>
            </a:r>
            <a:r>
              <a:rPr lang="cs-CZ" dirty="0">
                <a:solidFill>
                  <a:schemeClr val="tx1"/>
                </a:solidFill>
              </a:rPr>
              <a:t> more </a:t>
            </a:r>
            <a:r>
              <a:rPr lang="cs-CZ" dirty="0" err="1">
                <a:solidFill>
                  <a:schemeClr val="tx1"/>
                </a:solidFill>
              </a:rPr>
              <a:t>self</a:t>
            </a:r>
            <a:r>
              <a:rPr lang="cs-CZ" dirty="0">
                <a:solidFill>
                  <a:schemeClr val="tx1"/>
                </a:solidFill>
              </a:rPr>
              <a:t>- </a:t>
            </a:r>
            <a:r>
              <a:rPr lang="cs-CZ" dirty="0" err="1">
                <a:solidFill>
                  <a:schemeClr val="tx1"/>
                </a:solidFill>
              </a:rPr>
              <a:t>confident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believed</a:t>
            </a:r>
            <a:r>
              <a:rPr lang="cs-CZ" dirty="0">
                <a:solidFill>
                  <a:schemeClr val="tx1"/>
                </a:solidFill>
              </a:rPr>
              <a:t> in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power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his </a:t>
            </a:r>
            <a:r>
              <a:rPr lang="cs-CZ" dirty="0" err="1">
                <a:solidFill>
                  <a:schemeClr val="tx1"/>
                </a:solidFill>
              </a:rPr>
              <a:t>reason</a:t>
            </a:r>
            <a:r>
              <a:rPr lang="cs-CZ" dirty="0">
                <a:solidFill>
                  <a:schemeClr val="tx1"/>
                </a:solidFill>
              </a:rPr>
              <a:t> and </a:t>
            </a:r>
            <a:r>
              <a:rPr lang="cs-CZ" dirty="0" err="1">
                <a:solidFill>
                  <a:schemeClr val="tx1"/>
                </a:solidFill>
              </a:rPr>
              <a:t>enterprise</a:t>
            </a:r>
            <a:endParaRPr lang="cs-CZ" dirty="0">
              <a:solidFill>
                <a:schemeClr val="tx1"/>
              </a:solidFill>
            </a:endParaRPr>
          </a:p>
          <a:p>
            <a:pPr marL="342900" indent="-342900"/>
            <a:r>
              <a:rPr lang="cs-CZ" dirty="0" err="1">
                <a:solidFill>
                  <a:schemeClr val="tx1"/>
                </a:solidFill>
              </a:rPr>
              <a:t>Deism</a:t>
            </a:r>
            <a:r>
              <a:rPr lang="cs-CZ" dirty="0">
                <a:solidFill>
                  <a:schemeClr val="tx1"/>
                </a:solidFill>
              </a:rPr>
              <a:t>: </a:t>
            </a:r>
            <a:r>
              <a:rPr lang="cs-CZ" dirty="0" err="1">
                <a:solidFill>
                  <a:schemeClr val="tx1"/>
                </a:solidFill>
              </a:rPr>
              <a:t>God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is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creator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life</a:t>
            </a:r>
            <a:r>
              <a:rPr lang="cs-CZ" dirty="0">
                <a:solidFill>
                  <a:schemeClr val="tx1"/>
                </a:solidFill>
              </a:rPr>
              <a:t>, but </a:t>
            </a:r>
            <a:r>
              <a:rPr lang="cs-CZ" dirty="0" err="1">
                <a:solidFill>
                  <a:schemeClr val="tx1"/>
                </a:solidFill>
              </a:rPr>
              <a:t>does</a:t>
            </a:r>
            <a:r>
              <a:rPr lang="cs-CZ" dirty="0">
                <a:solidFill>
                  <a:schemeClr val="tx1"/>
                </a:solidFill>
              </a:rPr>
              <a:t> not </a:t>
            </a:r>
            <a:r>
              <a:rPr lang="cs-CZ" dirty="0" err="1">
                <a:solidFill>
                  <a:schemeClr val="tx1"/>
                </a:solidFill>
              </a:rPr>
              <a:t>intervene</a:t>
            </a:r>
            <a:r>
              <a:rPr lang="cs-CZ" dirty="0">
                <a:solidFill>
                  <a:schemeClr val="tx1"/>
                </a:solidFill>
              </a:rPr>
              <a:t> in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human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matters</a:t>
            </a:r>
            <a:endParaRPr lang="cs-CZ" dirty="0">
              <a:solidFill>
                <a:schemeClr val="tx1"/>
              </a:solidFill>
            </a:endParaRPr>
          </a:p>
          <a:p>
            <a:pPr marL="342900" indent="-342900"/>
            <a:r>
              <a:rPr lang="cs-CZ" dirty="0">
                <a:solidFill>
                  <a:schemeClr val="tx1"/>
                </a:solidFill>
              </a:rPr>
              <a:t>Man </a:t>
            </a:r>
            <a:r>
              <a:rPr lang="cs-CZ" dirty="0" err="1">
                <a:solidFill>
                  <a:schemeClr val="tx1"/>
                </a:solidFill>
              </a:rPr>
              <a:t>is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one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who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is</a:t>
            </a:r>
            <a:r>
              <a:rPr lang="cs-CZ" dirty="0">
                <a:solidFill>
                  <a:schemeClr val="tx1"/>
                </a:solidFill>
              </a:rPr>
              <a:t> to </a:t>
            </a:r>
            <a:r>
              <a:rPr lang="cs-CZ" dirty="0" err="1">
                <a:solidFill>
                  <a:schemeClr val="tx1"/>
                </a:solidFill>
              </a:rPr>
              <a:t>act</a:t>
            </a:r>
            <a:r>
              <a:rPr lang="cs-CZ" dirty="0">
                <a:solidFill>
                  <a:schemeClr val="tx1"/>
                </a:solidFill>
              </a:rPr>
              <a:t> and </a:t>
            </a:r>
            <a:r>
              <a:rPr lang="cs-CZ" dirty="0" err="1">
                <a:solidFill>
                  <a:schemeClr val="tx1"/>
                </a:solidFill>
              </a:rPr>
              <a:t>fulfill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God´s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will</a:t>
            </a:r>
            <a:r>
              <a:rPr lang="cs-CZ" dirty="0">
                <a:solidFill>
                  <a:schemeClr val="tx1"/>
                </a:solidFill>
              </a:rPr>
              <a:t> on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earth</a:t>
            </a:r>
            <a:r>
              <a:rPr lang="cs-CZ" dirty="0">
                <a:solidFill>
                  <a:schemeClr val="tx1"/>
                </a:solidFill>
              </a:rPr>
              <a:t>, in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best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ways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possible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pPr marL="342900" indent="-342900"/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Protestant </a:t>
            </a:r>
            <a:r>
              <a:rPr lang="cs-CZ" dirty="0" err="1">
                <a:solidFill>
                  <a:schemeClr val="tx1"/>
                </a:solidFill>
              </a:rPr>
              <a:t>North-east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colonies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developed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relying</a:t>
            </a:r>
            <a:r>
              <a:rPr lang="cs-CZ" dirty="0">
                <a:solidFill>
                  <a:schemeClr val="tx1"/>
                </a:solidFill>
              </a:rPr>
              <a:t> on </a:t>
            </a:r>
            <a:r>
              <a:rPr lang="cs-CZ" dirty="0" err="1">
                <a:solidFill>
                  <a:schemeClr val="tx1"/>
                </a:solidFill>
              </a:rPr>
              <a:t>industries</a:t>
            </a:r>
            <a:r>
              <a:rPr lang="cs-CZ" dirty="0">
                <a:solidFill>
                  <a:schemeClr val="tx1"/>
                </a:solidFill>
              </a:rPr>
              <a:t> and </a:t>
            </a:r>
            <a:r>
              <a:rPr lang="cs-CZ" dirty="0" err="1">
                <a:solidFill>
                  <a:schemeClr val="tx1"/>
                </a:solidFill>
              </a:rPr>
              <a:t>foreign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trade</a:t>
            </a:r>
            <a:r>
              <a:rPr lang="cs-CZ" dirty="0">
                <a:solidFill>
                  <a:schemeClr val="tx1"/>
                </a:solidFill>
              </a:rPr>
              <a:t>.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Puritan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religious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 err="1">
                <a:solidFill>
                  <a:schemeClr val="tx1"/>
                </a:solidFill>
              </a:rPr>
              <a:t>biblical</a:t>
            </a:r>
            <a:r>
              <a:rPr lang="cs-CZ" dirty="0">
                <a:solidFill>
                  <a:schemeClr val="tx1"/>
                </a:solidFill>
              </a:rPr>
              <a:t>) </a:t>
            </a:r>
            <a:r>
              <a:rPr lang="cs-CZ" dirty="0" err="1">
                <a:solidFill>
                  <a:schemeClr val="tx1"/>
                </a:solidFill>
              </a:rPr>
              <a:t>fervor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was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losing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its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hegemonic</a:t>
            </a:r>
            <a:r>
              <a:rPr lang="cs-CZ" dirty="0">
                <a:solidFill>
                  <a:schemeClr val="tx1"/>
                </a:solidFill>
              </a:rPr>
              <a:t> influence, </a:t>
            </a:r>
            <a:r>
              <a:rPr lang="cs-CZ" dirty="0" err="1">
                <a:solidFill>
                  <a:schemeClr val="tx1"/>
                </a:solidFill>
              </a:rPr>
              <a:t>could</a:t>
            </a:r>
            <a:r>
              <a:rPr lang="cs-CZ" dirty="0">
                <a:solidFill>
                  <a:schemeClr val="tx1"/>
                </a:solidFill>
              </a:rPr>
              <a:t> not stop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secularization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society. 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foreign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trade</a:t>
            </a:r>
            <a:r>
              <a:rPr lang="cs-CZ" dirty="0">
                <a:solidFill>
                  <a:schemeClr val="tx1"/>
                </a:solidFill>
              </a:rPr>
              <a:t> and </a:t>
            </a:r>
            <a:r>
              <a:rPr lang="cs-CZ" dirty="0" err="1">
                <a:solidFill>
                  <a:schemeClr val="tx1"/>
                </a:solidFill>
              </a:rPr>
              <a:t>industries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characterized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North</a:t>
            </a:r>
            <a:r>
              <a:rPr lang="cs-CZ" dirty="0">
                <a:solidFill>
                  <a:schemeClr val="tx1"/>
                </a:solidFill>
              </a:rPr>
              <a:t>-East. </a:t>
            </a:r>
            <a:r>
              <a:rPr lang="cs-CZ" dirty="0" err="1">
                <a:solidFill>
                  <a:schemeClr val="tx1"/>
                </a:solidFill>
              </a:rPr>
              <a:t>Contacts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with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world</a:t>
            </a:r>
            <a:r>
              <a:rPr lang="cs-CZ" dirty="0">
                <a:solidFill>
                  <a:schemeClr val="tx1"/>
                </a:solidFill>
              </a:rPr>
              <a:t>. </a:t>
            </a:r>
          </a:p>
          <a:p>
            <a:pPr marL="342900" indent="-342900"/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South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was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mainly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agricultural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relied</a:t>
            </a:r>
            <a:r>
              <a:rPr lang="cs-CZ" dirty="0">
                <a:solidFill>
                  <a:schemeClr val="tx1"/>
                </a:solidFill>
              </a:rPr>
              <a:t> on </a:t>
            </a:r>
            <a:r>
              <a:rPr lang="cs-CZ" dirty="0" err="1">
                <a:solidFill>
                  <a:schemeClr val="tx1"/>
                </a:solidFill>
              </a:rPr>
              <a:t>slave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labor</a:t>
            </a:r>
            <a:r>
              <a:rPr lang="cs-CZ" dirty="0">
                <a:solidFill>
                  <a:schemeClr val="tx1"/>
                </a:solidFill>
              </a:rPr>
              <a:t>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420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880787-300A-4643-9509-19AB27068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The</a:t>
            </a:r>
            <a:r>
              <a:rPr lang="cs-CZ" b="1" dirty="0"/>
              <a:t> 18th </a:t>
            </a:r>
            <a:r>
              <a:rPr lang="cs-CZ" b="1" dirty="0" err="1"/>
              <a:t>century</a:t>
            </a:r>
            <a:r>
              <a:rPr lang="cs-CZ" b="1" dirty="0"/>
              <a:t> </a:t>
            </a:r>
            <a:r>
              <a:rPr lang="cs-CZ" b="1" dirty="0" err="1"/>
              <a:t>was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Age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Reason</a:t>
            </a:r>
            <a:r>
              <a:rPr lang="cs-CZ" b="1" dirty="0"/>
              <a:t>, in </a:t>
            </a:r>
            <a:r>
              <a:rPr lang="cs-CZ" b="1" dirty="0" err="1"/>
              <a:t>Europe</a:t>
            </a:r>
            <a:r>
              <a:rPr lang="cs-CZ" b="1" dirty="0"/>
              <a:t> as </a:t>
            </a:r>
            <a:r>
              <a:rPr lang="cs-CZ" b="1" dirty="0" err="1"/>
              <a:t>well</a:t>
            </a:r>
            <a:r>
              <a:rPr lang="cs-CZ" b="1" dirty="0"/>
              <a:t> as in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English</a:t>
            </a:r>
            <a:r>
              <a:rPr lang="cs-CZ" b="1" dirty="0"/>
              <a:t> </a:t>
            </a:r>
            <a:r>
              <a:rPr lang="cs-CZ" b="1" dirty="0" err="1"/>
              <a:t>colonies</a:t>
            </a:r>
            <a:r>
              <a:rPr lang="cs-CZ" b="1" dirty="0"/>
              <a:t>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E40A0D-7E7B-4963-BC94-91F49CB2A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/>
            <a:r>
              <a:rPr lang="cs-CZ" dirty="0" err="1">
                <a:solidFill>
                  <a:schemeClr val="tx1"/>
                </a:solidFill>
              </a:rPr>
              <a:t>Rationalist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philosophy</a:t>
            </a:r>
            <a:r>
              <a:rPr lang="cs-CZ" dirty="0">
                <a:solidFill>
                  <a:schemeClr val="tx1"/>
                </a:solidFill>
              </a:rPr>
              <a:t>: Thomas Hobbes, John Locke; René Descartes; David </a:t>
            </a:r>
            <a:r>
              <a:rPr lang="cs-CZ" dirty="0" err="1">
                <a:solidFill>
                  <a:schemeClr val="tx1"/>
                </a:solidFill>
              </a:rPr>
              <a:t>Hume</a:t>
            </a:r>
            <a:r>
              <a:rPr lang="cs-CZ" dirty="0">
                <a:solidFill>
                  <a:schemeClr val="tx1"/>
                </a:solidFill>
              </a:rPr>
              <a:t>; </a:t>
            </a:r>
          </a:p>
          <a:p>
            <a:pPr marL="342900" indent="-342900"/>
            <a:r>
              <a:rPr lang="cs-CZ" dirty="0">
                <a:solidFill>
                  <a:schemeClr val="tx1"/>
                </a:solidFill>
              </a:rPr>
              <a:t>Descartes (1649-1700), </a:t>
            </a:r>
            <a:r>
              <a:rPr lang="cs-CZ" dirty="0" err="1">
                <a:solidFill>
                  <a:schemeClr val="tx1"/>
                </a:solidFill>
              </a:rPr>
              <a:t>mathematician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physicist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philosopher</a:t>
            </a:r>
            <a:r>
              <a:rPr lang="cs-CZ" dirty="0">
                <a:solidFill>
                  <a:schemeClr val="tx1"/>
                </a:solidFill>
              </a:rPr>
              <a:t>. </a:t>
            </a:r>
            <a:r>
              <a:rPr lang="cs-CZ" dirty="0" err="1">
                <a:solidFill>
                  <a:schemeClr val="tx1"/>
                </a:solidFill>
              </a:rPr>
              <a:t>Pursued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methodological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scepticism</a:t>
            </a:r>
            <a:r>
              <a:rPr lang="cs-CZ" dirty="0">
                <a:solidFill>
                  <a:schemeClr val="tx1"/>
                </a:solidFill>
              </a:rPr>
              <a:t>: a </a:t>
            </a:r>
            <a:r>
              <a:rPr lang="cs-CZ" dirty="0" err="1">
                <a:solidFill>
                  <a:schemeClr val="tx1"/>
                </a:solidFill>
              </a:rPr>
              <a:t>thinking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individual</a:t>
            </a:r>
            <a:r>
              <a:rPr lang="cs-CZ" dirty="0">
                <a:solidFill>
                  <a:schemeClr val="tx1"/>
                </a:solidFill>
              </a:rPr>
              <a:t> has to </a:t>
            </a:r>
            <a:r>
              <a:rPr lang="cs-CZ" dirty="0" err="1">
                <a:solidFill>
                  <a:schemeClr val="tx1"/>
                </a:solidFill>
              </a:rPr>
              <a:t>doubt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constantly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check</a:t>
            </a:r>
            <a:r>
              <a:rPr lang="cs-CZ" dirty="0">
                <a:solidFill>
                  <a:schemeClr val="tx1"/>
                </a:solidFill>
              </a:rPr>
              <a:t> and </a:t>
            </a:r>
            <a:r>
              <a:rPr lang="cs-CZ" dirty="0" err="1">
                <a:solidFill>
                  <a:schemeClr val="tx1"/>
                </a:solidFill>
              </a:rPr>
              <a:t>correct</a:t>
            </a:r>
            <a:r>
              <a:rPr lang="cs-CZ" dirty="0">
                <a:solidFill>
                  <a:schemeClr val="tx1"/>
                </a:solidFill>
              </a:rPr>
              <a:t> his sensory </a:t>
            </a:r>
            <a:r>
              <a:rPr lang="cs-CZ" dirty="0" err="1">
                <a:solidFill>
                  <a:schemeClr val="tx1"/>
                </a:solidFill>
              </a:rPr>
              <a:t>experience</a:t>
            </a:r>
            <a:r>
              <a:rPr lang="cs-CZ" dirty="0">
                <a:solidFill>
                  <a:schemeClr val="tx1"/>
                </a:solidFill>
              </a:rPr>
              <a:t>. </a:t>
            </a:r>
            <a:r>
              <a:rPr lang="cs-CZ" i="1" dirty="0">
                <a:solidFill>
                  <a:schemeClr val="tx1"/>
                </a:solidFill>
              </a:rPr>
              <a:t>Ego cogito, ergo sum.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However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an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individual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certainly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posseses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an</a:t>
            </a:r>
            <a:r>
              <a:rPr lang="cs-CZ" dirty="0">
                <a:solidFill>
                  <a:schemeClr val="tx1"/>
                </a:solidFill>
              </a:rPr>
              <a:t> idea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God</a:t>
            </a:r>
            <a:r>
              <a:rPr lang="cs-CZ" dirty="0">
                <a:solidFill>
                  <a:schemeClr val="tx1"/>
                </a:solidFill>
              </a:rPr>
              <a:t> as </a:t>
            </a:r>
            <a:r>
              <a:rPr lang="cs-CZ" dirty="0" err="1">
                <a:solidFill>
                  <a:schemeClr val="tx1"/>
                </a:solidFill>
              </a:rPr>
              <a:t>perfect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omnipotent</a:t>
            </a:r>
            <a:r>
              <a:rPr lang="cs-CZ" dirty="0">
                <a:solidFill>
                  <a:schemeClr val="tx1"/>
                </a:solidFill>
              </a:rPr>
              <a:t> and </a:t>
            </a:r>
            <a:r>
              <a:rPr lang="cs-CZ" dirty="0" err="1">
                <a:solidFill>
                  <a:schemeClr val="tx1"/>
                </a:solidFill>
              </a:rPr>
              <a:t>infinite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being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an</a:t>
            </a:r>
            <a:r>
              <a:rPr lang="cs-CZ" dirty="0">
                <a:solidFill>
                  <a:schemeClr val="tx1"/>
                </a:solidFill>
              </a:rPr>
              <a:t> idea </a:t>
            </a:r>
            <a:r>
              <a:rPr lang="cs-CZ" dirty="0" err="1">
                <a:solidFill>
                  <a:schemeClr val="tx1"/>
                </a:solidFill>
              </a:rPr>
              <a:t>which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cannot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be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obtained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from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imperfect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man´s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reflections</a:t>
            </a:r>
            <a:r>
              <a:rPr lang="cs-CZ" dirty="0">
                <a:solidFill>
                  <a:schemeClr val="tx1"/>
                </a:solidFill>
              </a:rPr>
              <a:t> on his </a:t>
            </a:r>
            <a:r>
              <a:rPr lang="cs-CZ" dirty="0" err="1">
                <a:solidFill>
                  <a:schemeClr val="tx1"/>
                </a:solidFill>
              </a:rPr>
              <a:t>earthly</a:t>
            </a:r>
            <a:r>
              <a:rPr lang="cs-CZ" dirty="0">
                <a:solidFill>
                  <a:schemeClr val="tx1"/>
                </a:solidFill>
              </a:rPr>
              <a:t> existence… </a:t>
            </a:r>
            <a:r>
              <a:rPr lang="cs-CZ" dirty="0" err="1">
                <a:solidFill>
                  <a:schemeClr val="tx1"/>
                </a:solidFill>
              </a:rPr>
              <a:t>therefore</a:t>
            </a:r>
            <a:r>
              <a:rPr lang="cs-CZ" dirty="0">
                <a:solidFill>
                  <a:schemeClr val="tx1"/>
                </a:solidFill>
              </a:rPr>
              <a:t> –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God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exists</a:t>
            </a:r>
            <a:r>
              <a:rPr lang="cs-CZ" dirty="0">
                <a:solidFill>
                  <a:schemeClr val="tx1"/>
                </a:solidFill>
              </a:rPr>
              <a:t> and </a:t>
            </a:r>
            <a:r>
              <a:rPr lang="cs-CZ" dirty="0" err="1">
                <a:solidFill>
                  <a:schemeClr val="tx1"/>
                </a:solidFill>
              </a:rPr>
              <a:t>religious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faith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can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survive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42900" indent="-342900"/>
            <a:r>
              <a:rPr lang="cs-CZ" dirty="0">
                <a:solidFill>
                  <a:schemeClr val="tx1"/>
                </a:solidFill>
              </a:rPr>
              <a:t>Locke (1632-1704), </a:t>
            </a:r>
            <a:r>
              <a:rPr lang="cs-CZ" dirty="0" err="1">
                <a:solidFill>
                  <a:schemeClr val="tx1"/>
                </a:solidFill>
              </a:rPr>
              <a:t>educated</a:t>
            </a:r>
            <a:r>
              <a:rPr lang="cs-CZ" dirty="0">
                <a:solidFill>
                  <a:schemeClr val="tx1"/>
                </a:solidFill>
              </a:rPr>
              <a:t> in Oxford, </a:t>
            </a:r>
            <a:r>
              <a:rPr lang="cs-CZ" dirty="0" err="1">
                <a:solidFill>
                  <a:schemeClr val="tx1"/>
                </a:solidFill>
              </a:rPr>
              <a:t>interested</a:t>
            </a:r>
            <a:r>
              <a:rPr lang="cs-CZ" dirty="0">
                <a:solidFill>
                  <a:schemeClr val="tx1"/>
                </a:solidFill>
              </a:rPr>
              <a:t> in </a:t>
            </a:r>
            <a:r>
              <a:rPr lang="cs-CZ" dirty="0" err="1">
                <a:solidFill>
                  <a:schemeClr val="tx1"/>
                </a:solidFill>
              </a:rPr>
              <a:t>experimental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medicine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became</a:t>
            </a:r>
            <a:r>
              <a:rPr lang="cs-CZ" dirty="0">
                <a:solidFill>
                  <a:schemeClr val="tx1"/>
                </a:solidFill>
              </a:rPr>
              <a:t> a </a:t>
            </a:r>
            <a:r>
              <a:rPr lang="cs-CZ" dirty="0" err="1">
                <a:solidFill>
                  <a:schemeClr val="tx1"/>
                </a:solidFill>
              </a:rPr>
              <a:t>physician</a:t>
            </a:r>
            <a:r>
              <a:rPr lang="cs-CZ" dirty="0">
                <a:solidFill>
                  <a:schemeClr val="tx1"/>
                </a:solidFill>
              </a:rPr>
              <a:t>. In </a:t>
            </a:r>
            <a:r>
              <a:rPr lang="cs-CZ" i="1" dirty="0">
                <a:solidFill>
                  <a:schemeClr val="tx1"/>
                </a:solidFill>
              </a:rPr>
              <a:t>An </a:t>
            </a:r>
            <a:r>
              <a:rPr lang="cs-CZ" i="1" dirty="0" err="1">
                <a:solidFill>
                  <a:schemeClr val="tx1"/>
                </a:solidFill>
              </a:rPr>
              <a:t>Essay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Concerning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Human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Understanding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he </a:t>
            </a:r>
            <a:r>
              <a:rPr lang="cs-CZ" dirty="0" err="1">
                <a:solidFill>
                  <a:schemeClr val="tx1"/>
                </a:solidFill>
              </a:rPr>
              <a:t>claimed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that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all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knowledge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was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coming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from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human</a:t>
            </a:r>
            <a:r>
              <a:rPr lang="cs-CZ" dirty="0">
                <a:solidFill>
                  <a:schemeClr val="tx1"/>
                </a:solidFill>
              </a:rPr>
              <a:t> sensory </a:t>
            </a:r>
            <a:r>
              <a:rPr lang="cs-CZ" dirty="0" err="1">
                <a:solidFill>
                  <a:schemeClr val="tx1"/>
                </a:solidFill>
              </a:rPr>
              <a:t>impressions</a:t>
            </a:r>
            <a:r>
              <a:rPr lang="cs-CZ" dirty="0">
                <a:solidFill>
                  <a:schemeClr val="tx1"/>
                </a:solidFill>
              </a:rPr>
              <a:t> and </a:t>
            </a:r>
            <a:r>
              <a:rPr lang="cs-CZ" dirty="0" err="1">
                <a:solidFill>
                  <a:schemeClr val="tx1"/>
                </a:solidFill>
              </a:rPr>
              <a:t>from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reflecting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upon</a:t>
            </a:r>
            <a:r>
              <a:rPr lang="cs-CZ" dirty="0">
                <a:solidFill>
                  <a:schemeClr val="tx1"/>
                </a:solidFill>
              </a:rPr>
              <a:t> sensory </a:t>
            </a:r>
            <a:r>
              <a:rPr lang="cs-CZ" dirty="0" err="1">
                <a:solidFill>
                  <a:schemeClr val="tx1"/>
                </a:solidFill>
              </a:rPr>
              <a:t>experience</a:t>
            </a:r>
            <a:r>
              <a:rPr lang="cs-CZ" dirty="0">
                <a:solidFill>
                  <a:schemeClr val="tx1"/>
                </a:solidFill>
              </a:rPr>
              <a:t>. He </a:t>
            </a:r>
            <a:r>
              <a:rPr lang="cs-CZ" dirty="0" err="1">
                <a:solidFill>
                  <a:schemeClr val="tx1"/>
                </a:solidFill>
              </a:rPr>
              <a:t>was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against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innate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ideas</a:t>
            </a:r>
            <a:r>
              <a:rPr lang="cs-CZ" dirty="0">
                <a:solidFill>
                  <a:schemeClr val="tx1"/>
                </a:solidFill>
              </a:rPr>
              <a:t> and </a:t>
            </a:r>
            <a:r>
              <a:rPr lang="cs-CZ" dirty="0" err="1">
                <a:solidFill>
                  <a:schemeClr val="tx1"/>
                </a:solidFill>
              </a:rPr>
              <a:t>thus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rejected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old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metaphysics</a:t>
            </a:r>
            <a:r>
              <a:rPr lang="cs-CZ" dirty="0">
                <a:solidFill>
                  <a:schemeClr val="tx1"/>
                </a:solidFill>
              </a:rPr>
              <a:t> –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founder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philosophical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empirism</a:t>
            </a:r>
            <a:r>
              <a:rPr lang="cs-CZ" dirty="0">
                <a:solidFill>
                  <a:schemeClr val="tx1"/>
                </a:solidFill>
              </a:rPr>
              <a:t>.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human</a:t>
            </a:r>
            <a:r>
              <a:rPr lang="cs-CZ" dirty="0">
                <a:solidFill>
                  <a:schemeClr val="tx1"/>
                </a:solidFill>
              </a:rPr>
              <a:t> mind: </a:t>
            </a:r>
            <a:r>
              <a:rPr lang="cs-CZ" i="1" dirty="0">
                <a:solidFill>
                  <a:schemeClr val="tx1"/>
                </a:solidFill>
              </a:rPr>
              <a:t>tabula rasa.</a:t>
            </a:r>
          </a:p>
          <a:p>
            <a:pPr marL="342900" indent="-342900"/>
            <a:r>
              <a:rPr lang="cs-CZ" dirty="0">
                <a:solidFill>
                  <a:schemeClr val="tx1"/>
                </a:solidFill>
              </a:rPr>
              <a:t>Locke as a </a:t>
            </a:r>
            <a:r>
              <a:rPr lang="cs-CZ" dirty="0" err="1">
                <a:solidFill>
                  <a:schemeClr val="tx1"/>
                </a:solidFill>
              </a:rPr>
              <a:t>social</a:t>
            </a:r>
            <a:r>
              <a:rPr lang="cs-CZ" dirty="0">
                <a:solidFill>
                  <a:schemeClr val="tx1"/>
                </a:solidFill>
              </a:rPr>
              <a:t> and </a:t>
            </a:r>
            <a:r>
              <a:rPr lang="cs-CZ" dirty="0" err="1">
                <a:solidFill>
                  <a:schemeClr val="tx1"/>
                </a:solidFill>
              </a:rPr>
              <a:t>political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thinker</a:t>
            </a:r>
            <a:r>
              <a:rPr lang="cs-CZ" dirty="0">
                <a:solidFill>
                  <a:schemeClr val="tx1"/>
                </a:solidFill>
              </a:rPr>
              <a:t>: </a:t>
            </a:r>
            <a:r>
              <a:rPr lang="cs-CZ" i="1" dirty="0" err="1">
                <a:solidFill>
                  <a:schemeClr val="tx1"/>
                </a:solidFill>
              </a:rPr>
              <a:t>Two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Treatises</a:t>
            </a:r>
            <a:r>
              <a:rPr lang="cs-CZ" i="1" dirty="0">
                <a:solidFill>
                  <a:schemeClr val="tx1"/>
                </a:solidFill>
              </a:rPr>
              <a:t> on Civil </a:t>
            </a:r>
            <a:r>
              <a:rPr lang="cs-CZ" i="1" dirty="0" err="1">
                <a:solidFill>
                  <a:schemeClr val="tx1"/>
                </a:solidFill>
              </a:rPr>
              <a:t>Government</a:t>
            </a:r>
            <a:r>
              <a:rPr lang="cs-CZ" i="1" dirty="0">
                <a:solidFill>
                  <a:schemeClr val="tx1"/>
                </a:solidFill>
              </a:rPr>
              <a:t>, </a:t>
            </a:r>
            <a:r>
              <a:rPr lang="cs-CZ" dirty="0">
                <a:solidFill>
                  <a:schemeClr val="tx1"/>
                </a:solidFill>
              </a:rPr>
              <a:t>1690</a:t>
            </a:r>
          </a:p>
          <a:p>
            <a:pPr marL="342900" indent="-342900"/>
            <a:endParaRPr lang="cs-CZ" i="1" dirty="0">
              <a:solidFill>
                <a:schemeClr val="tx1"/>
              </a:solidFill>
            </a:endParaRPr>
          </a:p>
          <a:p>
            <a:pPr marL="342900" indent="-342900"/>
            <a:endParaRPr lang="cs-CZ" i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3618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7956A0-8D7F-4430-AA1B-DA3546B87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Great </a:t>
            </a:r>
            <a:r>
              <a:rPr lang="cs-CZ" dirty="0" err="1"/>
              <a:t>Awakening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E309CC-54D4-4ED9-AD2D-0E4B92CE4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A </a:t>
            </a:r>
            <a:r>
              <a:rPr lang="cs-CZ" dirty="0" err="1"/>
              <a:t>powerful</a:t>
            </a:r>
            <a:r>
              <a:rPr lang="cs-CZ" dirty="0"/>
              <a:t> </a:t>
            </a:r>
            <a:r>
              <a:rPr lang="cs-CZ" dirty="0" err="1"/>
              <a:t>religious</a:t>
            </a:r>
            <a:r>
              <a:rPr lang="cs-CZ" dirty="0"/>
              <a:t> </a:t>
            </a:r>
            <a:r>
              <a:rPr lang="cs-CZ" dirty="0" err="1"/>
              <a:t>movement</a:t>
            </a:r>
            <a:r>
              <a:rPr lang="cs-CZ" dirty="0"/>
              <a:t>, </a:t>
            </a:r>
            <a:r>
              <a:rPr lang="cs-CZ" dirty="0" err="1"/>
              <a:t>across</a:t>
            </a:r>
            <a:r>
              <a:rPr lang="cs-CZ" dirty="0"/>
              <a:t> </a:t>
            </a:r>
            <a:r>
              <a:rPr lang="cs-CZ" dirty="0" err="1"/>
              <a:t>churches</a:t>
            </a:r>
            <a:r>
              <a:rPr lang="cs-CZ" dirty="0"/>
              <a:t> and </a:t>
            </a:r>
            <a:r>
              <a:rPr lang="cs-CZ" dirty="0" err="1"/>
              <a:t>denominations</a:t>
            </a:r>
            <a:r>
              <a:rPr lang="cs-CZ" dirty="0"/>
              <a:t>,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sought</a:t>
            </a:r>
            <a:r>
              <a:rPr lang="cs-CZ" dirty="0"/>
              <a:t> to </a:t>
            </a:r>
            <a:r>
              <a:rPr lang="cs-CZ" dirty="0" err="1"/>
              <a:t>revive</a:t>
            </a:r>
            <a:r>
              <a:rPr lang="cs-CZ" dirty="0"/>
              <a:t> </a:t>
            </a:r>
            <a:r>
              <a:rPr lang="cs-CZ" dirty="0" err="1"/>
              <a:t>religious</a:t>
            </a:r>
            <a:r>
              <a:rPr lang="cs-CZ" dirty="0"/>
              <a:t> </a:t>
            </a:r>
            <a:r>
              <a:rPr lang="cs-CZ" dirty="0" err="1"/>
              <a:t>faith</a:t>
            </a:r>
            <a:r>
              <a:rPr lang="cs-CZ" dirty="0"/>
              <a:t>. Born in </a:t>
            </a:r>
            <a:r>
              <a:rPr lang="cs-CZ" dirty="0" err="1"/>
              <a:t>the</a:t>
            </a:r>
            <a:r>
              <a:rPr lang="cs-CZ" dirty="0"/>
              <a:t> 1730s. </a:t>
            </a:r>
            <a:r>
              <a:rPr lang="cs-CZ" dirty="0" err="1"/>
              <a:t>Preachers</a:t>
            </a:r>
            <a:r>
              <a:rPr lang="cs-CZ" dirty="0"/>
              <a:t> </a:t>
            </a:r>
            <a:r>
              <a:rPr lang="cs-CZ" dirty="0" err="1"/>
              <a:t>active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colonies</a:t>
            </a:r>
            <a:r>
              <a:rPr lang="cs-CZ" dirty="0"/>
              <a:t> </a:t>
            </a:r>
            <a:r>
              <a:rPr lang="cs-CZ" dirty="0" err="1"/>
              <a:t>trying</a:t>
            </a:r>
            <a:r>
              <a:rPr lang="cs-CZ" dirty="0"/>
              <a:t> to appeal to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emotions</a:t>
            </a:r>
            <a:r>
              <a:rPr lang="cs-CZ" dirty="0"/>
              <a:t>, to </a:t>
            </a:r>
            <a:r>
              <a:rPr lang="cs-CZ" dirty="0" err="1"/>
              <a:t>awaken</a:t>
            </a:r>
            <a:r>
              <a:rPr lang="cs-CZ" dirty="0"/>
              <a:t> </a:t>
            </a:r>
            <a:r>
              <a:rPr lang="cs-CZ" dirty="0" err="1"/>
              <a:t>religious</a:t>
            </a:r>
            <a:r>
              <a:rPr lang="cs-CZ" dirty="0"/>
              <a:t> </a:t>
            </a:r>
            <a:r>
              <a:rPr lang="cs-CZ" dirty="0" err="1"/>
              <a:t>feelings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heart</a:t>
            </a:r>
            <a:r>
              <a:rPr lang="cs-CZ" dirty="0"/>
              <a:t>. It </a:t>
            </a:r>
            <a:r>
              <a:rPr lang="cs-CZ" dirty="0" err="1"/>
              <a:t>gave</a:t>
            </a:r>
            <a:r>
              <a:rPr lang="cs-CZ" dirty="0"/>
              <a:t> </a:t>
            </a:r>
            <a:r>
              <a:rPr lang="cs-CZ" dirty="0" err="1"/>
              <a:t>birth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evangelist</a:t>
            </a:r>
            <a:r>
              <a:rPr lang="cs-CZ" dirty="0"/>
              <a:t> </a:t>
            </a:r>
            <a:r>
              <a:rPr lang="cs-CZ" dirty="0" err="1"/>
              <a:t>tradition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USA.</a:t>
            </a:r>
          </a:p>
          <a:p>
            <a:r>
              <a:rPr lang="cs-CZ" dirty="0"/>
              <a:t>Jonathan Edwards, </a:t>
            </a:r>
            <a:r>
              <a:rPr lang="cs-CZ" dirty="0" err="1"/>
              <a:t>minister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Congregational</a:t>
            </a:r>
            <a:r>
              <a:rPr lang="cs-CZ" dirty="0"/>
              <a:t> </a:t>
            </a:r>
            <a:r>
              <a:rPr lang="cs-CZ" dirty="0" err="1"/>
              <a:t>Church</a:t>
            </a:r>
            <a:r>
              <a:rPr lang="cs-CZ" dirty="0"/>
              <a:t> (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Puritan</a:t>
            </a:r>
            <a:r>
              <a:rPr lang="cs-CZ" dirty="0"/>
              <a:t> </a:t>
            </a:r>
            <a:r>
              <a:rPr lang="cs-CZ" dirty="0" err="1"/>
              <a:t>tradition</a:t>
            </a:r>
            <a:r>
              <a:rPr lang="cs-CZ" dirty="0"/>
              <a:t>)</a:t>
            </a:r>
          </a:p>
          <a:p>
            <a:r>
              <a:rPr lang="cs-CZ" dirty="0" err="1"/>
              <a:t>Methodists</a:t>
            </a:r>
            <a:r>
              <a:rPr lang="cs-CZ" dirty="0"/>
              <a:t>, a </a:t>
            </a:r>
            <a:r>
              <a:rPr lang="cs-CZ" dirty="0" err="1"/>
              <a:t>sectarian</a:t>
            </a:r>
            <a:r>
              <a:rPr lang="cs-CZ" dirty="0"/>
              <a:t> Christian stream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thinking</a:t>
            </a:r>
            <a:r>
              <a:rPr lang="cs-CZ" dirty="0"/>
              <a:t> and </a:t>
            </a:r>
            <a:r>
              <a:rPr lang="cs-CZ" dirty="0" err="1"/>
              <a:t>practice</a:t>
            </a:r>
            <a:r>
              <a:rPr lang="cs-CZ" dirty="0"/>
              <a:t> (</a:t>
            </a:r>
            <a:r>
              <a:rPr lang="cs-CZ" dirty="0" err="1"/>
              <a:t>founded</a:t>
            </a:r>
            <a:r>
              <a:rPr lang="cs-CZ" dirty="0"/>
              <a:t> by John and Charles Wesley in </a:t>
            </a:r>
            <a:r>
              <a:rPr lang="cs-CZ" dirty="0" err="1"/>
              <a:t>England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1740s) </a:t>
            </a:r>
            <a:r>
              <a:rPr lang="cs-CZ" dirty="0" err="1"/>
              <a:t>came</a:t>
            </a:r>
            <a:r>
              <a:rPr lang="cs-CZ" dirty="0"/>
              <a:t> to America (</a:t>
            </a:r>
            <a:r>
              <a:rPr lang="cs-CZ" dirty="0" err="1"/>
              <a:t>preachers</a:t>
            </a:r>
            <a:r>
              <a:rPr lang="cs-CZ" dirty="0"/>
              <a:t> </a:t>
            </a:r>
            <a:r>
              <a:rPr lang="cs-CZ" dirty="0" err="1"/>
              <a:t>talked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</a:t>
            </a:r>
            <a:r>
              <a:rPr lang="cs-CZ" dirty="0" err="1"/>
              <a:t>gathered</a:t>
            </a:r>
            <a:r>
              <a:rPr lang="cs-CZ" dirty="0"/>
              <a:t> </a:t>
            </a:r>
            <a:r>
              <a:rPr lang="cs-CZ" dirty="0" err="1"/>
              <a:t>outdoors</a:t>
            </a:r>
            <a:r>
              <a:rPr lang="cs-CZ" dirty="0"/>
              <a:t>,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faith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socially</a:t>
            </a:r>
            <a:r>
              <a:rPr lang="cs-CZ" dirty="0"/>
              <a:t> </a:t>
            </a:r>
            <a:r>
              <a:rPr lang="cs-CZ" dirty="0" err="1"/>
              <a:t>engaged</a:t>
            </a:r>
            <a:r>
              <a:rPr lang="cs-CZ" dirty="0"/>
              <a:t>, </a:t>
            </a:r>
            <a:r>
              <a:rPr lang="cs-CZ" dirty="0" err="1"/>
              <a:t>against</a:t>
            </a:r>
            <a:r>
              <a:rPr lang="cs-CZ" dirty="0"/>
              <a:t> </a:t>
            </a:r>
            <a:r>
              <a:rPr lang="cs-CZ" dirty="0" err="1"/>
              <a:t>calvinism</a:t>
            </a:r>
            <a:r>
              <a:rPr lang="cs-CZ" dirty="0"/>
              <a:t> and </a:t>
            </a:r>
            <a:r>
              <a:rPr lang="cs-CZ" dirty="0" err="1"/>
              <a:t>predestination</a:t>
            </a:r>
            <a:r>
              <a:rPr lang="cs-CZ" dirty="0"/>
              <a:t>). Love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God</a:t>
            </a:r>
            <a:r>
              <a:rPr lang="cs-CZ" dirty="0"/>
              <a:t> </a:t>
            </a:r>
            <a:r>
              <a:rPr lang="cs-CZ" dirty="0" err="1"/>
              <a:t>supposed</a:t>
            </a:r>
            <a:r>
              <a:rPr lang="cs-CZ" dirty="0"/>
              <a:t> to lead to a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grace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732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203B49-8B32-4CCE-AEE6-4FCBF934F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collaboration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colonies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4B4671-FDE7-4F76-A123-1E6FFF65D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Revolution</a:t>
            </a:r>
            <a:r>
              <a:rPr lang="cs-CZ" dirty="0"/>
              <a:t>, 1765 – 1783</a:t>
            </a:r>
          </a:p>
          <a:p>
            <a:r>
              <a:rPr lang="cs-CZ" sz="2400" dirty="0" err="1"/>
              <a:t>The</a:t>
            </a:r>
            <a:r>
              <a:rPr lang="cs-CZ" sz="2400" dirty="0"/>
              <a:t> Boston Tea Party, 1773</a:t>
            </a:r>
          </a:p>
          <a:p>
            <a:r>
              <a:rPr lang="cs-CZ" dirty="0" err="1"/>
              <a:t>The</a:t>
            </a:r>
            <a:r>
              <a:rPr lang="cs-CZ" dirty="0"/>
              <a:t> 1st Continental </a:t>
            </a:r>
            <a:r>
              <a:rPr lang="cs-CZ" dirty="0" err="1"/>
              <a:t>Congress</a:t>
            </a:r>
            <a:r>
              <a:rPr lang="cs-CZ" dirty="0"/>
              <a:t>, Philadelphia 1774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Revolutionary</a:t>
            </a:r>
            <a:r>
              <a:rPr lang="cs-CZ" dirty="0"/>
              <a:t> </a:t>
            </a:r>
            <a:r>
              <a:rPr lang="cs-CZ" dirty="0" err="1"/>
              <a:t>War</a:t>
            </a:r>
            <a:r>
              <a:rPr lang="cs-CZ" dirty="0"/>
              <a:t>, 1775 – 1783</a:t>
            </a:r>
          </a:p>
          <a:p>
            <a:r>
              <a:rPr lang="cs-CZ" dirty="0"/>
              <a:t>Thomas </a:t>
            </a:r>
            <a:r>
              <a:rPr lang="cs-CZ" dirty="0" err="1"/>
              <a:t>Paine´s</a:t>
            </a:r>
            <a:r>
              <a:rPr lang="cs-CZ" dirty="0"/>
              <a:t> </a:t>
            </a:r>
            <a:r>
              <a:rPr lang="cs-CZ" i="1" dirty="0" err="1"/>
              <a:t>Common</a:t>
            </a:r>
            <a:r>
              <a:rPr lang="cs-CZ" i="1" dirty="0"/>
              <a:t> </a:t>
            </a:r>
            <a:r>
              <a:rPr lang="cs-CZ" i="1" dirty="0" err="1"/>
              <a:t>Sense</a:t>
            </a:r>
            <a:r>
              <a:rPr lang="cs-CZ" i="1" dirty="0"/>
              <a:t>, </a:t>
            </a:r>
            <a:r>
              <a:rPr lang="cs-CZ" dirty="0"/>
              <a:t>1775, </a:t>
            </a:r>
            <a:r>
              <a:rPr lang="cs-CZ" dirty="0" err="1"/>
              <a:t>radicalized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situation</a:t>
            </a:r>
            <a:endParaRPr lang="cs-CZ" dirty="0"/>
          </a:p>
          <a:p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Declaration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Independence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 err="1"/>
              <a:t>whose</a:t>
            </a:r>
            <a:r>
              <a:rPr lang="cs-CZ" dirty="0"/>
              <a:t> </a:t>
            </a:r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author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Thomas </a:t>
            </a:r>
            <a:r>
              <a:rPr lang="cs-CZ" dirty="0" err="1"/>
              <a:t>Jefferson</a:t>
            </a:r>
            <a:r>
              <a:rPr lang="cs-CZ" dirty="0"/>
              <a:t>)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adopted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2nd Continental </a:t>
            </a:r>
            <a:r>
              <a:rPr lang="cs-CZ" dirty="0" err="1"/>
              <a:t>Congress</a:t>
            </a:r>
            <a:r>
              <a:rPr lang="cs-CZ" dirty="0"/>
              <a:t> on July 4, 1776. </a:t>
            </a:r>
            <a:endParaRPr lang="cs-CZ" i="1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Constitution</a:t>
            </a:r>
            <a:r>
              <a:rPr lang="cs-CZ" dirty="0"/>
              <a:t> </a:t>
            </a:r>
            <a:r>
              <a:rPr lang="cs-CZ" dirty="0" err="1"/>
              <a:t>drawn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Federal</a:t>
            </a:r>
            <a:r>
              <a:rPr lang="cs-CZ" dirty="0"/>
              <a:t> </a:t>
            </a:r>
            <a:r>
              <a:rPr lang="cs-CZ" dirty="0" err="1"/>
              <a:t>Convention</a:t>
            </a:r>
            <a:r>
              <a:rPr lang="cs-CZ" dirty="0"/>
              <a:t> 1787; </a:t>
            </a:r>
            <a:r>
              <a:rPr lang="cs-CZ" dirty="0" err="1"/>
              <a:t>ratified</a:t>
            </a:r>
            <a:r>
              <a:rPr lang="cs-CZ" dirty="0"/>
              <a:t> by </a:t>
            </a:r>
            <a:r>
              <a:rPr lang="cs-CZ" dirty="0" err="1"/>
              <a:t>all</a:t>
            </a:r>
            <a:r>
              <a:rPr lang="cs-CZ" dirty="0"/>
              <a:t> 13 </a:t>
            </a:r>
            <a:r>
              <a:rPr lang="cs-CZ" dirty="0" err="1"/>
              <a:t>states</a:t>
            </a:r>
            <a:r>
              <a:rPr lang="cs-CZ" dirty="0"/>
              <a:t> 1789.</a:t>
            </a:r>
          </a:p>
        </p:txBody>
      </p:sp>
    </p:spTree>
    <p:extLst>
      <p:ext uri="{BB962C8B-B14F-4D97-AF65-F5344CB8AC3E}">
        <p14:creationId xmlns:p14="http://schemas.microsoft.com/office/powerpoint/2010/main" val="3168922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12D42C-BE3E-4A0B-8AB9-B52082B0D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Benjamin Franklin, 1706-1790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C0FFF8-A866-43E9-B01D-FBB7AA781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/>
            <a:r>
              <a:rPr lang="cs-CZ" dirty="0">
                <a:solidFill>
                  <a:schemeClr val="tx1"/>
                </a:solidFill>
              </a:rPr>
              <a:t>A </a:t>
            </a:r>
            <a:r>
              <a:rPr lang="cs-CZ" dirty="0" err="1">
                <a:solidFill>
                  <a:schemeClr val="tx1"/>
                </a:solidFill>
              </a:rPr>
              <a:t>leading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American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rationalist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deist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inclination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philosopher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scientist</a:t>
            </a:r>
            <a:endParaRPr lang="cs-CZ" dirty="0">
              <a:solidFill>
                <a:schemeClr val="tx1"/>
              </a:solidFill>
            </a:endParaRPr>
          </a:p>
          <a:p>
            <a:pPr marL="342900" indent="-342900"/>
            <a:r>
              <a:rPr lang="cs-CZ" dirty="0" err="1">
                <a:solidFill>
                  <a:schemeClr val="tx1"/>
                </a:solidFill>
              </a:rPr>
              <a:t>Entrepreneur</a:t>
            </a:r>
            <a:r>
              <a:rPr lang="cs-CZ" dirty="0">
                <a:solidFill>
                  <a:schemeClr val="tx1"/>
                </a:solidFill>
              </a:rPr>
              <a:t> and „</a:t>
            </a:r>
            <a:r>
              <a:rPr lang="cs-CZ" dirty="0" err="1">
                <a:solidFill>
                  <a:schemeClr val="tx1"/>
                </a:solidFill>
              </a:rPr>
              <a:t>self</a:t>
            </a:r>
            <a:r>
              <a:rPr lang="cs-CZ" dirty="0">
                <a:solidFill>
                  <a:schemeClr val="tx1"/>
                </a:solidFill>
              </a:rPr>
              <a:t>-made-man“, </a:t>
            </a:r>
            <a:r>
              <a:rPr lang="cs-CZ" dirty="0" err="1">
                <a:solidFill>
                  <a:schemeClr val="tx1"/>
                </a:solidFill>
              </a:rPr>
              <a:t>self-educated</a:t>
            </a:r>
            <a:endParaRPr lang="cs-CZ" i="1" dirty="0">
              <a:solidFill>
                <a:schemeClr val="tx1"/>
              </a:solidFill>
            </a:endParaRPr>
          </a:p>
          <a:p>
            <a:pPr marL="342900" indent="-342900"/>
            <a:r>
              <a:rPr lang="cs-CZ" dirty="0" err="1">
                <a:solidFill>
                  <a:schemeClr val="tx1"/>
                </a:solidFill>
              </a:rPr>
              <a:t>Journalist</a:t>
            </a:r>
            <a:r>
              <a:rPr lang="cs-CZ" dirty="0">
                <a:solidFill>
                  <a:schemeClr val="tx1"/>
                </a:solidFill>
              </a:rPr>
              <a:t>: </a:t>
            </a:r>
            <a:r>
              <a:rPr lang="cs-CZ" i="1" dirty="0" err="1">
                <a:solidFill>
                  <a:schemeClr val="tx1"/>
                </a:solidFill>
              </a:rPr>
              <a:t>The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Pensylvania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Gazette</a:t>
            </a:r>
            <a:r>
              <a:rPr lang="cs-CZ" i="1" dirty="0">
                <a:solidFill>
                  <a:schemeClr val="tx1"/>
                </a:solidFill>
              </a:rPr>
              <a:t>; </a:t>
            </a:r>
            <a:r>
              <a:rPr lang="cs-CZ" i="1" dirty="0" err="1">
                <a:solidFill>
                  <a:schemeClr val="tx1"/>
                </a:solidFill>
              </a:rPr>
              <a:t>Poor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Richard´s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Almanacs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(1732-1757);  </a:t>
            </a:r>
            <a:r>
              <a:rPr lang="cs-CZ" dirty="0" err="1">
                <a:solidFill>
                  <a:schemeClr val="tx1"/>
                </a:solidFill>
              </a:rPr>
              <a:t>writer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pamphlets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 err="1">
                <a:solidFill>
                  <a:schemeClr val="tx1"/>
                </a:solidFill>
              </a:rPr>
              <a:t>classicist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satire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342900" indent="-342900"/>
            <a:r>
              <a:rPr lang="cs-CZ" dirty="0" err="1">
                <a:solidFill>
                  <a:schemeClr val="tx1"/>
                </a:solidFill>
              </a:rPr>
              <a:t>Concerned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with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self-improvement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i="1" dirty="0" err="1">
                <a:solidFill>
                  <a:schemeClr val="tx1"/>
                </a:solidFill>
              </a:rPr>
              <a:t>Autobiography</a:t>
            </a:r>
            <a:r>
              <a:rPr lang="cs-CZ" dirty="0">
                <a:solidFill>
                  <a:schemeClr val="tx1"/>
                </a:solidFill>
              </a:rPr>
              <a:t>, 1790, </a:t>
            </a:r>
            <a:r>
              <a:rPr lang="cs-CZ" dirty="0" err="1">
                <a:solidFill>
                  <a:schemeClr val="tx1"/>
                </a:solidFill>
              </a:rPr>
              <a:t>unfinished</a:t>
            </a:r>
            <a:r>
              <a:rPr lang="cs-CZ" dirty="0">
                <a:solidFill>
                  <a:schemeClr val="tx1"/>
                </a:solidFill>
              </a:rPr>
              <a:t>), in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social</a:t>
            </a:r>
            <a:r>
              <a:rPr lang="cs-CZ" dirty="0">
                <a:solidFill>
                  <a:schemeClr val="tx1"/>
                </a:solidFill>
              </a:rPr>
              <a:t> as </a:t>
            </a:r>
            <a:r>
              <a:rPr lang="cs-CZ" dirty="0" err="1">
                <a:solidFill>
                  <a:schemeClr val="tx1"/>
                </a:solidFill>
              </a:rPr>
              <a:t>well</a:t>
            </a:r>
            <a:r>
              <a:rPr lang="cs-CZ" dirty="0">
                <a:solidFill>
                  <a:schemeClr val="tx1"/>
                </a:solidFill>
              </a:rPr>
              <a:t> as </a:t>
            </a:r>
            <a:r>
              <a:rPr lang="cs-CZ" dirty="0" err="1">
                <a:solidFill>
                  <a:schemeClr val="tx1"/>
                </a:solidFill>
              </a:rPr>
              <a:t>technological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improvement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society. </a:t>
            </a:r>
            <a:r>
              <a:rPr lang="cs-CZ" dirty="0" err="1">
                <a:solidFill>
                  <a:schemeClr val="tx1"/>
                </a:solidFill>
              </a:rPr>
              <a:t>Interested</a:t>
            </a:r>
            <a:r>
              <a:rPr lang="cs-CZ" dirty="0">
                <a:solidFill>
                  <a:schemeClr val="tx1"/>
                </a:solidFill>
              </a:rPr>
              <a:t> in </a:t>
            </a:r>
            <a:r>
              <a:rPr lang="cs-CZ" dirty="0" err="1">
                <a:solidFill>
                  <a:schemeClr val="tx1"/>
                </a:solidFill>
              </a:rPr>
              <a:t>civic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affairs</a:t>
            </a:r>
            <a:r>
              <a:rPr lang="cs-CZ" dirty="0">
                <a:solidFill>
                  <a:schemeClr val="tx1"/>
                </a:solidFill>
              </a:rPr>
              <a:t>: a </a:t>
            </a:r>
            <a:r>
              <a:rPr lang="cs-CZ" dirty="0" err="1">
                <a:solidFill>
                  <a:schemeClr val="tx1"/>
                </a:solidFill>
              </a:rPr>
              <a:t>moving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library</a:t>
            </a:r>
            <a:r>
              <a:rPr lang="cs-CZ" dirty="0">
                <a:solidFill>
                  <a:schemeClr val="tx1"/>
                </a:solidFill>
              </a:rPr>
              <a:t>, a </a:t>
            </a:r>
            <a:r>
              <a:rPr lang="cs-CZ" dirty="0" err="1">
                <a:solidFill>
                  <a:schemeClr val="tx1"/>
                </a:solidFill>
              </a:rPr>
              <a:t>fire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brigade</a:t>
            </a:r>
            <a:r>
              <a:rPr lang="cs-CZ" dirty="0">
                <a:solidFill>
                  <a:schemeClr val="tx1"/>
                </a:solidFill>
              </a:rPr>
              <a:t>…</a:t>
            </a:r>
          </a:p>
          <a:p>
            <a:pPr marL="342900" indent="-342900"/>
            <a:r>
              <a:rPr lang="cs-CZ" dirty="0" err="1">
                <a:solidFill>
                  <a:schemeClr val="tx1"/>
                </a:solidFill>
              </a:rPr>
              <a:t>Politician</a:t>
            </a:r>
            <a:r>
              <a:rPr lang="cs-CZ" dirty="0">
                <a:solidFill>
                  <a:schemeClr val="tx1"/>
                </a:solidFill>
              </a:rPr>
              <a:t> (co-</a:t>
            </a:r>
            <a:r>
              <a:rPr lang="cs-CZ" dirty="0" err="1">
                <a:solidFill>
                  <a:schemeClr val="tx1"/>
                </a:solidFill>
              </a:rPr>
              <a:t>author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Declaration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Independence</a:t>
            </a:r>
            <a:r>
              <a:rPr lang="cs-CZ" dirty="0">
                <a:solidFill>
                  <a:schemeClr val="tx1"/>
                </a:solidFill>
              </a:rPr>
              <a:t>; </a:t>
            </a:r>
            <a:r>
              <a:rPr lang="cs-CZ" dirty="0" err="1">
                <a:solidFill>
                  <a:schemeClr val="tx1"/>
                </a:solidFill>
              </a:rPr>
              <a:t>member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Federal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Convention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that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drew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Constitution</a:t>
            </a:r>
            <a:r>
              <a:rPr lang="cs-CZ" dirty="0">
                <a:solidFill>
                  <a:schemeClr val="tx1"/>
                </a:solidFill>
              </a:rPr>
              <a:t>), </a:t>
            </a:r>
            <a:r>
              <a:rPr lang="cs-CZ" dirty="0"/>
              <a:t>diplomat,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Founding</a:t>
            </a:r>
            <a:r>
              <a:rPr lang="cs-CZ" dirty="0"/>
              <a:t> </a:t>
            </a:r>
            <a:r>
              <a:rPr lang="cs-CZ" dirty="0" err="1"/>
              <a:t>Fathers</a:t>
            </a:r>
            <a:r>
              <a:rPr lang="cs-CZ" dirty="0"/>
              <a:t> </a:t>
            </a:r>
            <a:endParaRPr lang="cs-CZ" dirty="0">
              <a:solidFill>
                <a:schemeClr val="tx1"/>
              </a:solidFill>
            </a:endParaRPr>
          </a:p>
          <a:p>
            <a:pPr marL="342900" indent="-342900"/>
            <a:r>
              <a:rPr lang="cs-CZ" dirty="0">
                <a:solidFill>
                  <a:schemeClr val="tx1"/>
                </a:solidFill>
              </a:rPr>
              <a:t>President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Pennsylvania</a:t>
            </a:r>
            <a:r>
              <a:rPr lang="cs-CZ" dirty="0">
                <a:solidFill>
                  <a:schemeClr val="tx1"/>
                </a:solidFill>
              </a:rPr>
              <a:t> Society </a:t>
            </a:r>
            <a:r>
              <a:rPr lang="cs-CZ" dirty="0" err="1">
                <a:solidFill>
                  <a:schemeClr val="tx1"/>
                </a:solidFill>
              </a:rPr>
              <a:t>for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Promoting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Abolition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Slavery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 err="1">
                <a:solidFill>
                  <a:schemeClr val="tx1"/>
                </a:solidFill>
              </a:rPr>
              <a:t>founded</a:t>
            </a:r>
            <a:r>
              <a:rPr lang="cs-CZ" dirty="0">
                <a:solidFill>
                  <a:schemeClr val="tx1"/>
                </a:solidFill>
              </a:rPr>
              <a:t> 1775 as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1st </a:t>
            </a:r>
            <a:r>
              <a:rPr lang="cs-CZ" dirty="0" err="1">
                <a:solidFill>
                  <a:schemeClr val="tx1"/>
                </a:solidFill>
              </a:rPr>
              <a:t>American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abolition</a:t>
            </a:r>
            <a:r>
              <a:rPr lang="cs-CZ" dirty="0">
                <a:solidFill>
                  <a:schemeClr val="tx1"/>
                </a:solidFill>
              </a:rPr>
              <a:t> society; </a:t>
            </a:r>
            <a:r>
              <a:rPr lang="cs-CZ" dirty="0" err="1">
                <a:solidFill>
                  <a:schemeClr val="tx1"/>
                </a:solidFill>
              </a:rPr>
              <a:t>exists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still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today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7396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F8AA18-1D9F-4AAF-B1E6-136421E6C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Way</a:t>
            </a:r>
            <a:r>
              <a:rPr lang="cs-CZ" dirty="0"/>
              <a:t> to </a:t>
            </a:r>
            <a:r>
              <a:rPr lang="cs-CZ" dirty="0" err="1"/>
              <a:t>Wealth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7D5D70-0DDF-4626-AAD3-94C1CB593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preface to </a:t>
            </a:r>
            <a:r>
              <a:rPr lang="cs-CZ" i="1" u="sng" dirty="0" err="1"/>
              <a:t>Poor</a:t>
            </a:r>
            <a:r>
              <a:rPr lang="cs-CZ" i="1" u="sng" dirty="0"/>
              <a:t> </a:t>
            </a:r>
            <a:r>
              <a:rPr lang="cs-CZ" i="1" u="sng" dirty="0" err="1"/>
              <a:t>Richard´s</a:t>
            </a:r>
            <a:r>
              <a:rPr lang="cs-CZ" i="1" u="sng" dirty="0"/>
              <a:t> </a:t>
            </a:r>
            <a:r>
              <a:rPr lang="cs-CZ" i="1" u="sng" dirty="0" err="1"/>
              <a:t>Almanac</a:t>
            </a:r>
            <a:r>
              <a:rPr lang="cs-CZ" i="1" u="sng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year</a:t>
            </a:r>
            <a:r>
              <a:rPr lang="cs-CZ" dirty="0"/>
              <a:t> 1758. </a:t>
            </a:r>
          </a:p>
          <a:p>
            <a:r>
              <a:rPr lang="cs-CZ" dirty="0" err="1"/>
              <a:t>Publishing</a:t>
            </a:r>
            <a:r>
              <a:rPr lang="cs-CZ" dirty="0"/>
              <a:t> and </a:t>
            </a:r>
            <a:r>
              <a:rPr lang="cs-CZ" dirty="0" err="1"/>
              <a:t>selling</a:t>
            </a:r>
            <a:r>
              <a:rPr lang="cs-CZ" dirty="0"/>
              <a:t> </a:t>
            </a:r>
            <a:r>
              <a:rPr lang="cs-CZ" dirty="0" err="1"/>
              <a:t>almanacs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a major </a:t>
            </a:r>
            <a:r>
              <a:rPr lang="cs-CZ" dirty="0" err="1"/>
              <a:t>staple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livelihood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colonial</a:t>
            </a:r>
            <a:r>
              <a:rPr lang="cs-CZ" dirty="0"/>
              <a:t> </a:t>
            </a:r>
            <a:r>
              <a:rPr lang="cs-CZ" dirty="0" err="1"/>
              <a:t>printer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8671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B0DD29-2437-4149-AE00-A03AAD2D7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speech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Sidi</a:t>
            </a:r>
            <a:r>
              <a:rPr lang="cs-CZ" dirty="0"/>
              <a:t> </a:t>
            </a:r>
            <a:r>
              <a:rPr lang="cs-CZ" dirty="0" err="1"/>
              <a:t>Mehemet</a:t>
            </a:r>
            <a:r>
              <a:rPr lang="cs-CZ" dirty="0"/>
              <a:t> Ibrahim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0DBE4B-71D6-4523-BFFF-40908E9AB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 </a:t>
            </a:r>
            <a:r>
              <a:rPr lang="cs-CZ" dirty="0" err="1"/>
              <a:t>pamphlet</a:t>
            </a:r>
            <a:r>
              <a:rPr lang="cs-CZ" dirty="0"/>
              <a:t> </a:t>
            </a:r>
            <a:r>
              <a:rPr lang="cs-CZ" dirty="0" err="1"/>
              <a:t>published</a:t>
            </a:r>
            <a:r>
              <a:rPr lang="cs-CZ" dirty="0"/>
              <a:t> in 1790</a:t>
            </a:r>
          </a:p>
          <a:p>
            <a:r>
              <a:rPr lang="cs-CZ" dirty="0" err="1"/>
              <a:t>Classicist</a:t>
            </a:r>
            <a:r>
              <a:rPr lang="cs-CZ" dirty="0"/>
              <a:t> </a:t>
            </a:r>
            <a:r>
              <a:rPr lang="cs-CZ" dirty="0" err="1"/>
              <a:t>satire</a:t>
            </a:r>
            <a:r>
              <a:rPr lang="cs-CZ" dirty="0"/>
              <a:t> (</a:t>
            </a:r>
            <a:r>
              <a:rPr lang="cs-CZ" dirty="0" err="1"/>
              <a:t>see</a:t>
            </a:r>
            <a:r>
              <a:rPr lang="cs-CZ" dirty="0"/>
              <a:t> </a:t>
            </a:r>
            <a:r>
              <a:rPr lang="cs-CZ" dirty="0" err="1"/>
              <a:t>also</a:t>
            </a:r>
            <a:r>
              <a:rPr lang="cs-CZ" dirty="0"/>
              <a:t> Jonathan </a:t>
            </a:r>
            <a:r>
              <a:rPr lang="cs-CZ" dirty="0" err="1"/>
              <a:t>Swift´s</a:t>
            </a:r>
            <a:r>
              <a:rPr lang="cs-CZ" dirty="0"/>
              <a:t> </a:t>
            </a:r>
            <a:r>
              <a:rPr lang="cs-CZ" i="1" dirty="0" err="1"/>
              <a:t>Modest</a:t>
            </a:r>
            <a:r>
              <a:rPr lang="cs-CZ" i="1" dirty="0"/>
              <a:t> </a:t>
            </a:r>
            <a:r>
              <a:rPr lang="cs-CZ" i="1" dirty="0" err="1"/>
              <a:t>Proposal</a:t>
            </a:r>
            <a:r>
              <a:rPr lang="cs-CZ" i="1" dirty="0"/>
              <a:t> </a:t>
            </a:r>
            <a:r>
              <a:rPr lang="en-US" i="1" dirty="0"/>
              <a:t>For preventing the Children of Poor People From being a Burthen to Their Parents or Country, and For making them Beneficial to the </a:t>
            </a:r>
            <a:r>
              <a:rPr lang="en-US" i="1" dirty="0" err="1"/>
              <a:t>Publick</a:t>
            </a:r>
            <a:r>
              <a:rPr lang="cs-CZ" i="1" dirty="0"/>
              <a:t>, </a:t>
            </a:r>
            <a:r>
              <a:rPr lang="cs-CZ" dirty="0"/>
              <a:t>1729)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2569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EBB37D-DD83-4816-A8D7-F0D2ED0B3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945426"/>
          </a:xfrm>
        </p:spPr>
        <p:txBody>
          <a:bodyPr>
            <a:normAutofit fontScale="90000"/>
          </a:bodyPr>
          <a:lstStyle/>
          <a:p>
            <a:r>
              <a:rPr lang="cs-CZ" sz="3600" b="1" dirty="0" err="1"/>
              <a:t>The</a:t>
            </a:r>
            <a:r>
              <a:rPr lang="cs-CZ" sz="3600" b="1" dirty="0"/>
              <a:t> </a:t>
            </a:r>
            <a:r>
              <a:rPr lang="cs-CZ" sz="3600" b="1" dirty="0" err="1"/>
              <a:t>Declaration</a:t>
            </a:r>
            <a:r>
              <a:rPr lang="cs-CZ" sz="3600" b="1" dirty="0"/>
              <a:t> </a:t>
            </a:r>
            <a:r>
              <a:rPr lang="cs-CZ" sz="3600" b="1" dirty="0" err="1"/>
              <a:t>of</a:t>
            </a:r>
            <a:r>
              <a:rPr lang="cs-CZ" sz="3600" b="1" dirty="0"/>
              <a:t> </a:t>
            </a:r>
            <a:r>
              <a:rPr lang="cs-CZ" sz="3600" b="1" dirty="0" err="1"/>
              <a:t>Independence</a:t>
            </a:r>
            <a:br>
              <a:rPr lang="cs-CZ" dirty="0"/>
            </a:br>
            <a:r>
              <a:rPr lang="en-US" sz="3600" b="1" dirty="0"/>
              <a:t>IN CONGRESS, July 4, 1776.</a:t>
            </a:r>
            <a:br>
              <a:rPr lang="en-US" sz="3100" b="1" dirty="0"/>
            </a:br>
            <a:r>
              <a:rPr lang="en-US" sz="3100" b="1" dirty="0"/>
              <a:t>The unanimous Declaration of the thirteen united </a:t>
            </a:r>
            <a:r>
              <a:rPr lang="en-US" b="1" dirty="0"/>
              <a:t>States </a:t>
            </a:r>
            <a:r>
              <a:rPr lang="en-US" sz="3100" b="1" dirty="0"/>
              <a:t>of America</a:t>
            </a:r>
            <a:endParaRPr lang="cs-CZ" sz="31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1499DD-CBDF-48D4-8E7D-E667C7509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194" y="2445488"/>
            <a:ext cx="10515600" cy="3774005"/>
          </a:xfrm>
        </p:spPr>
        <p:txBody>
          <a:bodyPr/>
          <a:lstStyle/>
          <a:p>
            <a:r>
              <a:rPr lang="cs-CZ" i="1"/>
              <a:t>https://www.archives.gov/founding-docs/declaration-transcript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51694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1789</TotalTime>
  <Words>789</Words>
  <Application>Microsoft Office PowerPoint</Application>
  <PresentationFormat>Širokoúhlá obrazovka</PresentationFormat>
  <Paragraphs>41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North America in the 18th century</vt:lpstr>
      <vt:lpstr>Cultural and social development of the English colonies in America in the 18th century</vt:lpstr>
      <vt:lpstr>The 18th century was the Age of Reason, in Europe as well as in the English colonies </vt:lpstr>
      <vt:lpstr>The Great Awakening</vt:lpstr>
      <vt:lpstr>Political collaboration of the colonies</vt:lpstr>
      <vt:lpstr>Benjamin Franklin, 1706-1790</vt:lpstr>
      <vt:lpstr>The Way to Wealth</vt:lpstr>
      <vt:lpstr>The speech of Sidi Mehemet Ibrahim</vt:lpstr>
      <vt:lpstr>The Declaration of Independence IN CONGRESS, July 4, 1776. The unanimous Declaration of the thirteen united States of America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 America in the 18th century</dc:title>
  <dc:creator>Kalivodova, Eva</dc:creator>
  <cp:lastModifiedBy>Eva Kalivodová</cp:lastModifiedBy>
  <cp:revision>18</cp:revision>
  <dcterms:created xsi:type="dcterms:W3CDTF">2017-10-01T08:47:25Z</dcterms:created>
  <dcterms:modified xsi:type="dcterms:W3CDTF">2021-04-15T07:03:17Z</dcterms:modified>
</cp:coreProperties>
</file>