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8"/>
  </p:notesMasterIdLst>
  <p:sldIdLst>
    <p:sldId id="288" r:id="rId2"/>
    <p:sldId id="257" r:id="rId3"/>
    <p:sldId id="258" r:id="rId4"/>
    <p:sldId id="259" r:id="rId5"/>
    <p:sldId id="289" r:id="rId6"/>
    <p:sldId id="280" r:id="rId7"/>
    <p:sldId id="262" r:id="rId8"/>
    <p:sldId id="263" r:id="rId9"/>
    <p:sldId id="264" r:id="rId10"/>
    <p:sldId id="260" r:id="rId11"/>
    <p:sldId id="261" r:id="rId12"/>
    <p:sldId id="265" r:id="rId13"/>
    <p:sldId id="277" r:id="rId14"/>
    <p:sldId id="278" r:id="rId15"/>
    <p:sldId id="279" r:id="rId16"/>
    <p:sldId id="274" r:id="rId17"/>
    <p:sldId id="266" r:id="rId18"/>
    <p:sldId id="267" r:id="rId19"/>
    <p:sldId id="270" r:id="rId20"/>
    <p:sldId id="269" r:id="rId21"/>
    <p:sldId id="268" r:id="rId22"/>
    <p:sldId id="271" r:id="rId23"/>
    <p:sldId id="275" r:id="rId24"/>
    <p:sldId id="276" r:id="rId25"/>
    <p:sldId id="272" r:id="rId26"/>
    <p:sldId id="273" r:id="rId27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548"/>
  </p:normalViewPr>
  <p:slideViewPr>
    <p:cSldViewPr>
      <p:cViewPr varScale="1">
        <p:scale>
          <a:sx n="114" d="100"/>
          <a:sy n="114" d="100"/>
        </p:scale>
        <p:origin x="1584" y="17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66698E2A-6370-2E6A-4718-4883ADC565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93DCDE16-8274-EDEE-EB09-18622790ED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81337B9C-774C-4960-00BE-97CEECED1B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1" name="AutoShape 4">
            <a:extLst>
              <a:ext uri="{FF2B5EF4-FFF2-40B4-BE49-F238E27FC236}">
                <a16:creationId xmlns:a16="http://schemas.microsoft.com/office/drawing/2014/main" id="{6042767D-BC1A-DEE8-B72A-82DA8DD469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2" name="AutoShape 5">
            <a:extLst>
              <a:ext uri="{FF2B5EF4-FFF2-40B4-BE49-F238E27FC236}">
                <a16:creationId xmlns:a16="http://schemas.microsoft.com/office/drawing/2014/main" id="{44FF768C-F98E-998F-FF5D-E994E7927F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3" name="AutoShape 6">
            <a:extLst>
              <a:ext uri="{FF2B5EF4-FFF2-40B4-BE49-F238E27FC236}">
                <a16:creationId xmlns:a16="http://schemas.microsoft.com/office/drawing/2014/main" id="{65144891-A7BD-9B16-E008-96993AF780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4" name="AutoShape 7">
            <a:extLst>
              <a:ext uri="{FF2B5EF4-FFF2-40B4-BE49-F238E27FC236}">
                <a16:creationId xmlns:a16="http://schemas.microsoft.com/office/drawing/2014/main" id="{B4368AC2-6AA0-C776-9B82-FC9B65156F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5" name="Rectangle 8">
            <a:extLst>
              <a:ext uri="{FF2B5EF4-FFF2-40B4-BE49-F238E27FC236}">
                <a16:creationId xmlns:a16="http://schemas.microsoft.com/office/drawing/2014/main" id="{BF7C6470-50E0-881E-5F06-C03D10DC2603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1798300" y="-11796713"/>
            <a:ext cx="11787187" cy="12480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7" name="Rectangle 9">
            <a:extLst>
              <a:ext uri="{FF2B5EF4-FFF2-40B4-BE49-F238E27FC236}">
                <a16:creationId xmlns:a16="http://schemas.microsoft.com/office/drawing/2014/main" id="{AB46B309-0E8A-461A-1FC3-6262D787186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73700" cy="41021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9">
            <a:extLst>
              <a:ext uri="{FF2B5EF4-FFF2-40B4-BE49-F238E27FC236}">
                <a16:creationId xmlns:a16="http://schemas.microsoft.com/office/drawing/2014/main" id="{323B6C74-1B23-AE5E-2FC7-7C7E35CAD5A8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E5E8683-9EC8-E946-9284-E3853B9F7410}" type="slidenum">
              <a:rPr lang="de-CH" altLang="de-DE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6387" name="Text Box 1">
            <a:extLst>
              <a:ext uri="{FF2B5EF4-FFF2-40B4-BE49-F238E27FC236}">
                <a16:creationId xmlns:a16="http://schemas.microsoft.com/office/drawing/2014/main" id="{1E23C36F-1492-D658-5A0D-6C65A1283D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Text Box 2">
            <a:extLst>
              <a:ext uri="{FF2B5EF4-FFF2-40B4-BE49-F238E27FC236}">
                <a16:creationId xmlns:a16="http://schemas.microsoft.com/office/drawing/2014/main" id="{10BF6B70-1028-021A-153B-2D950C53D4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1">
            <a:extLst>
              <a:ext uri="{FF2B5EF4-FFF2-40B4-BE49-F238E27FC236}">
                <a16:creationId xmlns:a16="http://schemas.microsoft.com/office/drawing/2014/main" id="{B55AC85F-21A3-2019-F153-C56E3933D67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Text Box 2">
            <a:extLst>
              <a:ext uri="{FF2B5EF4-FFF2-40B4-BE49-F238E27FC236}">
                <a16:creationId xmlns:a16="http://schemas.microsoft.com/office/drawing/2014/main" id="{DD788810-E239-CCB0-5EA9-E69EF5D6CB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1">
            <a:extLst>
              <a:ext uri="{FF2B5EF4-FFF2-40B4-BE49-F238E27FC236}">
                <a16:creationId xmlns:a16="http://schemas.microsoft.com/office/drawing/2014/main" id="{826166EE-961F-7E52-DB08-BCE96DD769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Text Box 2">
            <a:extLst>
              <a:ext uri="{FF2B5EF4-FFF2-40B4-BE49-F238E27FC236}">
                <a16:creationId xmlns:a16="http://schemas.microsoft.com/office/drawing/2014/main" id="{CDE3C04E-7C0A-0A6E-8563-90CA628646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1">
            <a:extLst>
              <a:ext uri="{FF2B5EF4-FFF2-40B4-BE49-F238E27FC236}">
                <a16:creationId xmlns:a16="http://schemas.microsoft.com/office/drawing/2014/main" id="{9126AE32-F774-3280-3BAD-184CA9A6B9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3351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Text Box 2">
            <a:extLst>
              <a:ext uri="{FF2B5EF4-FFF2-40B4-BE49-F238E27FC236}">
                <a16:creationId xmlns:a16="http://schemas.microsoft.com/office/drawing/2014/main" id="{6D58B893-7B23-09CD-6B9F-EC024A49DB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1">
            <a:extLst>
              <a:ext uri="{FF2B5EF4-FFF2-40B4-BE49-F238E27FC236}">
                <a16:creationId xmlns:a16="http://schemas.microsoft.com/office/drawing/2014/main" id="{91B75AB6-83D6-738B-F108-1F853324A2F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3351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Text Box 2">
            <a:extLst>
              <a:ext uri="{FF2B5EF4-FFF2-40B4-BE49-F238E27FC236}">
                <a16:creationId xmlns:a16="http://schemas.microsoft.com/office/drawing/2014/main" id="{DADC09A8-0904-9CBA-AD52-F52734E2CC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1">
            <a:extLst>
              <a:ext uri="{FF2B5EF4-FFF2-40B4-BE49-F238E27FC236}">
                <a16:creationId xmlns:a16="http://schemas.microsoft.com/office/drawing/2014/main" id="{57CBF98C-9977-439C-79F5-C8A8E389399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3351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Text Box 2">
            <a:extLst>
              <a:ext uri="{FF2B5EF4-FFF2-40B4-BE49-F238E27FC236}">
                <a16:creationId xmlns:a16="http://schemas.microsoft.com/office/drawing/2014/main" id="{D09140C8-6DB9-7F46-BCBF-77C1FB2CA7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1">
            <a:extLst>
              <a:ext uri="{FF2B5EF4-FFF2-40B4-BE49-F238E27FC236}">
                <a16:creationId xmlns:a16="http://schemas.microsoft.com/office/drawing/2014/main" id="{03FD95B0-2B4B-2738-F664-4F194BBCB79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3351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Text Box 2">
            <a:extLst>
              <a:ext uri="{FF2B5EF4-FFF2-40B4-BE49-F238E27FC236}">
                <a16:creationId xmlns:a16="http://schemas.microsoft.com/office/drawing/2014/main" id="{98D01E05-386E-F78A-B283-8034739914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1">
            <a:extLst>
              <a:ext uri="{FF2B5EF4-FFF2-40B4-BE49-F238E27FC236}">
                <a16:creationId xmlns:a16="http://schemas.microsoft.com/office/drawing/2014/main" id="{9C3003C8-F744-06BB-AA16-9EA48C865E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3351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Text Box 2">
            <a:extLst>
              <a:ext uri="{FF2B5EF4-FFF2-40B4-BE49-F238E27FC236}">
                <a16:creationId xmlns:a16="http://schemas.microsoft.com/office/drawing/2014/main" id="{160C680A-B1F0-9E14-A0F4-1A21678012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1">
            <a:extLst>
              <a:ext uri="{FF2B5EF4-FFF2-40B4-BE49-F238E27FC236}">
                <a16:creationId xmlns:a16="http://schemas.microsoft.com/office/drawing/2014/main" id="{3F5E80F8-ACD2-B693-EF37-54E52C81BCD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3351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Text Box 2">
            <a:extLst>
              <a:ext uri="{FF2B5EF4-FFF2-40B4-BE49-F238E27FC236}">
                <a16:creationId xmlns:a16="http://schemas.microsoft.com/office/drawing/2014/main" id="{5C7E3312-34C2-A4F8-37D0-A5C13E1E28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>
            <a:extLst>
              <a:ext uri="{FF2B5EF4-FFF2-40B4-BE49-F238E27FC236}">
                <a16:creationId xmlns:a16="http://schemas.microsoft.com/office/drawing/2014/main" id="{536CF0C8-7219-F2C7-050F-C5910A272C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8113" cy="1248727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Text Box 2">
            <a:extLst>
              <a:ext uri="{FF2B5EF4-FFF2-40B4-BE49-F238E27FC236}">
                <a16:creationId xmlns:a16="http://schemas.microsoft.com/office/drawing/2014/main" id="{3C3ECB07-89DA-5955-0785-9A0F1E141E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0050" cy="410845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>
            <a:extLst>
              <a:ext uri="{FF2B5EF4-FFF2-40B4-BE49-F238E27FC236}">
                <a16:creationId xmlns:a16="http://schemas.microsoft.com/office/drawing/2014/main" id="{683D3740-F37E-5114-AFD7-50CFDC60301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Text Box 2">
            <a:extLst>
              <a:ext uri="{FF2B5EF4-FFF2-40B4-BE49-F238E27FC236}">
                <a16:creationId xmlns:a16="http://schemas.microsoft.com/office/drawing/2014/main" id="{37C4D605-995B-0550-AADA-00C407CFC5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>
            <a:extLst>
              <a:ext uri="{FF2B5EF4-FFF2-40B4-BE49-F238E27FC236}">
                <a16:creationId xmlns:a16="http://schemas.microsoft.com/office/drawing/2014/main" id="{2CF10E63-620F-041F-6DC6-321ACF380D6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Text Box 2">
            <a:extLst>
              <a:ext uri="{FF2B5EF4-FFF2-40B4-BE49-F238E27FC236}">
                <a16:creationId xmlns:a16="http://schemas.microsoft.com/office/drawing/2014/main" id="{4C5826F1-A979-B2E7-E0FC-11A39DDA9F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>
            <a:extLst>
              <a:ext uri="{FF2B5EF4-FFF2-40B4-BE49-F238E27FC236}">
                <a16:creationId xmlns:a16="http://schemas.microsoft.com/office/drawing/2014/main" id="{3CDAE347-A3A9-D9D9-BA59-1E84F0B6744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Text Box 2">
            <a:extLst>
              <a:ext uri="{FF2B5EF4-FFF2-40B4-BE49-F238E27FC236}">
                <a16:creationId xmlns:a16="http://schemas.microsoft.com/office/drawing/2014/main" id="{B49E52CF-FD99-F270-DC61-81B9A4A0CC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>
            <a:extLst>
              <a:ext uri="{FF2B5EF4-FFF2-40B4-BE49-F238E27FC236}">
                <a16:creationId xmlns:a16="http://schemas.microsoft.com/office/drawing/2014/main" id="{7F783A11-133D-B503-4B60-5A0A0CE0EE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Text Box 2">
            <a:extLst>
              <a:ext uri="{FF2B5EF4-FFF2-40B4-BE49-F238E27FC236}">
                <a16:creationId xmlns:a16="http://schemas.microsoft.com/office/drawing/2014/main" id="{F005E110-E4A8-46AA-AA15-5AC2D523A6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>
            <a:extLst>
              <a:ext uri="{FF2B5EF4-FFF2-40B4-BE49-F238E27FC236}">
                <a16:creationId xmlns:a16="http://schemas.microsoft.com/office/drawing/2014/main" id="{14C84CAE-9F45-D7BA-A104-C83208704DC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9701" cy="124888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Text Box 2">
            <a:extLst>
              <a:ext uri="{FF2B5EF4-FFF2-40B4-BE49-F238E27FC236}">
                <a16:creationId xmlns:a16="http://schemas.microsoft.com/office/drawing/2014/main" id="{DF0326FD-C63A-F209-0AD4-EB43FC26C7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1638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1">
            <a:extLst>
              <a:ext uri="{FF2B5EF4-FFF2-40B4-BE49-F238E27FC236}">
                <a16:creationId xmlns:a16="http://schemas.microsoft.com/office/drawing/2014/main" id="{B78601A7-F9E2-DDA8-D39D-D82EAC458E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9701" cy="124888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Text Box 2">
            <a:extLst>
              <a:ext uri="{FF2B5EF4-FFF2-40B4-BE49-F238E27FC236}">
                <a16:creationId xmlns:a16="http://schemas.microsoft.com/office/drawing/2014/main" id="{594D38E8-E46B-F8CD-0254-A276E55F0B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1638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1">
            <a:extLst>
              <a:ext uri="{FF2B5EF4-FFF2-40B4-BE49-F238E27FC236}">
                <a16:creationId xmlns:a16="http://schemas.microsoft.com/office/drawing/2014/main" id="{F8C7F7C3-C890-2C47-AD1F-77EE61043D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9701" cy="124888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Text Box 2">
            <a:extLst>
              <a:ext uri="{FF2B5EF4-FFF2-40B4-BE49-F238E27FC236}">
                <a16:creationId xmlns:a16="http://schemas.microsoft.com/office/drawing/2014/main" id="{8091FFF6-2608-9BF8-DC0C-7EC8ACECF0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1638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Master-Untertitelformat bearbeiten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3E34FE3-3D5D-FE3E-D1C8-4E3139F558F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0C00C7C-7034-0558-84E6-52BB02001CE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6E3E25D-A70D-C792-2EA1-0C0D333B259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2E90B8-D0F8-CA4F-A94D-6E3FDFF7D6A1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445249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6CEF91C-09B9-2079-5EB1-CCBD3DC279D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4F0FFC4-7670-749D-B49D-A048EF836D3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BD7A70-3A3F-7601-32B3-97A45E423C5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09BF15-9725-424A-9D2F-2602522AFBA4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62066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19875" y="128588"/>
            <a:ext cx="2054225" cy="5984875"/>
          </a:xfrm>
        </p:spPr>
        <p:txBody>
          <a:bodyPr vert="eaVert"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0275" cy="5984875"/>
          </a:xfrm>
        </p:spPr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E57B706-2B43-E230-C380-6C9A054E284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6636C8-23FE-76AB-FA10-32B16684497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97C19C-8E62-4B17-753B-51DB2BC4ABA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B572FE-4F2B-9243-BB0D-7D726B11E375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187635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16900" cy="1433512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EE174048-C0AB-D7C4-35AE-5CFE9E48F35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C0783B4-9D99-78D4-E5F5-D508A478194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7B34DC3-209C-96E5-F8FC-1E8E9D1D694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51BAFA-848C-3B49-9178-7AB6A18FF599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629386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D023BB2-2DF7-ED18-1AD1-1649A0A6BF1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3943B07-A169-7355-CF46-D30EA00A2E2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1603BEF-3897-33E0-0C0F-9E50296E18E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D22410-C3E8-6144-9362-670766EBBB20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081951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EEE58C5-429E-FDF3-9E9C-683D654DB0A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D955C7-E331-5300-C587-0757505CD43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C606D98-2CD1-73C0-1828-450B64C914A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94F0A5-D1AF-F842-AC99-7C9B4F29327D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032709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250" cy="45132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1850" y="1600200"/>
            <a:ext cx="4032250" cy="45132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AB2D182-32D0-1FD8-485A-28356CAFB90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C9D3F72F-5725-BFEE-48A8-65AD1D1F01E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32178E2C-704B-DAD3-402A-B347318D85A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D13C64-08D6-EA42-9386-81BF1C000AD8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39594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71AAE75D-1406-6815-34B7-C9664BAA85D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BAAD48FD-520D-95B8-6315-4087E918BD9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A2C2D720-9298-0E6F-0D34-5127F8F64EB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B25A6F-61AB-234B-AD50-AFF915811104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016262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62EB8667-2BBF-D86B-8C39-B6B3F504526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2CCF334-9090-063A-167D-8F1DBF8FE37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CA6DCE8-0000-431B-0138-73EAF5FB57B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570E8-BED0-F647-A7E5-0269D1488EC7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688654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D66F0AAB-7706-86FE-73F5-2695DE67084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C86A97F-FBE1-F3BD-E99B-268FD23C5DA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D574873-9E50-7255-A879-8BBA4FB6B03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1066DE-46F6-C34C-8AA1-5A99542F6486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839628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8974DF5-1D1B-3586-4239-91F0E9787B5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BDD212D0-F62E-B644-A880-60D48916C31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B1C086BA-90E2-2AD9-1939-4EF4248058D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C4CA19-A35F-1F4F-A7AA-E6954386FD9D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112242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889B932-DABB-D7D2-282B-64815B1A936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202BB47-126C-70DA-3651-4643654382C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86C424FA-8A32-B6FB-C232-778E6E63C99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DAE768-9392-4345-8AD9-0AB74D3044F0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965713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A0A94755-5A3F-C092-2D19-B5AF4E138E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16900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14033C72-184E-F1CA-4321-420212D89C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16900" cy="451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Klicken Sie, um die Formate des Gliederungstextes zu bearbeiten</a:t>
            </a:r>
          </a:p>
          <a:p>
            <a:pPr lvl="1"/>
            <a:r>
              <a:rPr lang="en-GB" altLang="de-DE"/>
              <a:t>Zweite Gliederungsebene</a:t>
            </a:r>
          </a:p>
          <a:p>
            <a:pPr lvl="2"/>
            <a:r>
              <a:rPr lang="en-GB" altLang="de-DE"/>
              <a:t>Dritte Gliederungsebene</a:t>
            </a:r>
          </a:p>
          <a:p>
            <a:pPr lvl="3"/>
            <a:r>
              <a:rPr lang="en-GB" altLang="de-DE"/>
              <a:t>Vierte Gliederungsebene</a:t>
            </a:r>
          </a:p>
          <a:p>
            <a:pPr lvl="4"/>
            <a:r>
              <a:rPr lang="en-GB" altLang="de-DE"/>
              <a:t>Fünfte Gliederungsebene</a:t>
            </a:r>
          </a:p>
          <a:p>
            <a:pPr lvl="4"/>
            <a:r>
              <a:rPr lang="en-GB" altLang="de-DE"/>
              <a:t>Sechste Gliederungsebene</a:t>
            </a:r>
          </a:p>
          <a:p>
            <a:pPr lvl="4"/>
            <a:r>
              <a:rPr lang="en-GB" altLang="de-DE"/>
              <a:t>Siebente Gliederungsebene</a:t>
            </a:r>
          </a:p>
          <a:p>
            <a:pPr lvl="4"/>
            <a:r>
              <a:rPr lang="en-GB" altLang="de-DE"/>
              <a:t>Achte Gliederungsebene</a:t>
            </a:r>
          </a:p>
          <a:p>
            <a:pPr lvl="4"/>
            <a:r>
              <a:rPr lang="en-GB" altLang="de-DE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97F3660E-6DF0-F6B9-196D-5381F66189FE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0900" cy="4635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427EFA5-8CFB-1B61-80C7-015F23963314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82900" cy="4635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D2566E2-4DF0-C5B1-4518-EFB53AA17D4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0900" cy="4635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36C65FB3-139D-A24E-A25C-B268BCB60771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2A9B2552-8BF6-6BAB-04CB-3F0B9B7016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676275"/>
            <a:ext cx="8228013" cy="1165225"/>
          </a:xfrm>
        </p:spPr>
        <p:txBody>
          <a:bodyPr tIns="35268"/>
          <a:lstStyle/>
          <a:p>
            <a:pPr eaLnBrk="1">
              <a:buClrTx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ru-RU" altLang="de-CZ" b="1">
                <a:latin typeface="Times New Roman" panose="02020603050405020304" pitchFamily="18" charset="0"/>
              </a:rPr>
              <a:t>Актуальные аспекты развития современного русского языка I</a:t>
            </a:r>
            <a:endParaRPr lang="de-CH" altLang="de-DE">
              <a:latin typeface="Times New Roman" panose="02020603050405020304" pitchFamily="18" charset="0"/>
            </a:endParaRP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2FE762A8-6E79-7CCE-E149-2D228B93CAFF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457200" y="1604963"/>
            <a:ext cx="8228013" cy="4525962"/>
          </a:xfrm>
        </p:spPr>
        <p:txBody>
          <a:bodyPr anchor="ctr"/>
          <a:lstStyle/>
          <a:p>
            <a:pPr marL="0" indent="0" algn="ctr" eaLnBrk="1">
              <a:buClrTx/>
              <a:tabLst>
                <a:tab pos="0" algn="l"/>
                <a:tab pos="93663" algn="l"/>
                <a:tab pos="501650" algn="l"/>
                <a:tab pos="909638" algn="l"/>
                <a:tab pos="1316038" algn="l"/>
                <a:tab pos="1724025" algn="l"/>
                <a:tab pos="2132013" algn="l"/>
                <a:tab pos="2540000" algn="l"/>
                <a:tab pos="2946400" algn="l"/>
                <a:tab pos="3354388" algn="l"/>
                <a:tab pos="3762375" algn="l"/>
                <a:tab pos="4168775" algn="l"/>
                <a:tab pos="4576763" algn="l"/>
                <a:tab pos="4984750" algn="l"/>
                <a:tab pos="5392738" algn="l"/>
                <a:tab pos="5799138" algn="l"/>
                <a:tab pos="6207125" algn="l"/>
                <a:tab pos="6615113" algn="l"/>
                <a:tab pos="7021513" algn="l"/>
                <a:tab pos="7429500" algn="l"/>
                <a:tab pos="7837488" algn="l"/>
                <a:tab pos="7878763" algn="l"/>
              </a:tabLst>
            </a:pPr>
            <a:r>
              <a:rPr lang="de-CH" altLang="de-DE">
                <a:latin typeface="Times New Roman" panose="02020603050405020304" pitchFamily="18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030126DF-0B26-8671-C373-9DE02E684B04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24863" cy="6335712"/>
          </a:xfrm>
        </p:spPr>
        <p:txBody>
          <a:bodyPr anchor="t"/>
          <a:lstStyle/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При сравнении этой таблицы возникшей на основе нормативной литературы конца 50-х гг. </a:t>
            </a:r>
            <a:r>
              <a:rPr lang="cs-CZ" altLang="de-DE" sz="2800" dirty="0">
                <a:latin typeface="Times New Roman" panose="02020603050405020304" pitchFamily="18" charset="0"/>
              </a:rPr>
              <a:t>XX </a:t>
            </a:r>
            <a:r>
              <a:rPr lang="ru-RU" altLang="de-DE" sz="2800" dirty="0">
                <a:latin typeface="Times New Roman" panose="02020603050405020304" pitchFamily="18" charset="0"/>
              </a:rPr>
              <a:t>в. с современной нормативной литературой </a:t>
            </a:r>
            <a:r>
              <a:rPr lang="cs-CZ" altLang="de-DE" sz="2800" dirty="0">
                <a:latin typeface="Times New Roman" panose="02020603050405020304" pitchFamily="18" charset="0"/>
              </a:rPr>
              <a:t>(</a:t>
            </a:r>
            <a:r>
              <a:rPr lang="ru-RU" altLang="de-DE" sz="2800" dirty="0">
                <a:latin typeface="Times New Roman" panose="02020603050405020304" pitchFamily="18" charset="0"/>
              </a:rPr>
              <a:t>А.А. Зализняк, </a:t>
            </a:r>
            <a:r>
              <a:rPr lang="ru-RU" altLang="de-DE" sz="2800" i="1" dirty="0">
                <a:latin typeface="Times New Roman" panose="02020603050405020304" pitchFamily="18" charset="0"/>
              </a:rPr>
              <a:t>Грамматический словарь русского языка</a:t>
            </a:r>
            <a:r>
              <a:rPr lang="ru-RU" altLang="de-DE" sz="2800" dirty="0">
                <a:latin typeface="Times New Roman" panose="02020603050405020304" pitchFamily="18" charset="0"/>
              </a:rPr>
              <a:t>, 2003, 2008</a:t>
            </a:r>
            <a:r>
              <a:rPr lang="cs-CZ" altLang="de-DE" sz="2800" dirty="0">
                <a:latin typeface="Times New Roman" panose="02020603050405020304" pitchFamily="18" charset="0"/>
              </a:rPr>
              <a:t>) </a:t>
            </a:r>
            <a:r>
              <a:rPr lang="ru-RU" altLang="de-DE" sz="2800" dirty="0">
                <a:latin typeface="Times New Roman" panose="02020603050405020304" pitchFamily="18" charset="0"/>
              </a:rPr>
              <a:t>мы замечаем ряд изменений: прежде всего меньше случаев </a:t>
            </a:r>
            <a:r>
              <a:rPr lang="ru-RU" altLang="de-DE" sz="2800" i="1" dirty="0">
                <a:latin typeface="Times New Roman" panose="02020603050405020304" pitchFamily="18" charset="0"/>
              </a:rPr>
              <a:t>л</a:t>
            </a:r>
            <a:r>
              <a:rPr lang="ru-RU" altLang="de-DE" sz="2800" dirty="0">
                <a:latin typeface="Times New Roman" panose="02020603050405020304" pitchFamily="18" charset="0"/>
              </a:rPr>
              <a:t>-</a:t>
            </a:r>
            <a:r>
              <a:rPr lang="ru-RU" altLang="de-DE" sz="2800" dirty="0" err="1">
                <a:latin typeface="Times New Roman" panose="02020603050405020304" pitchFamily="18" charset="0"/>
              </a:rPr>
              <a:t>овой</a:t>
            </a:r>
            <a:r>
              <a:rPr lang="ru-RU" altLang="de-DE" sz="2800" dirty="0">
                <a:latin typeface="Times New Roman" panose="02020603050405020304" pitchFamily="18" charset="0"/>
              </a:rPr>
              <a:t> формы м. р. образованных от основы инфинитива:</a:t>
            </a:r>
          </a:p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endParaRPr lang="cs-CZ" altLang="de-DE" sz="2800" dirty="0">
              <a:latin typeface="Times New Roman" panose="02020603050405020304" pitchFamily="18" charset="0"/>
            </a:endParaRPr>
          </a:p>
          <a:p>
            <a:pPr algn="l" eaLnBrk="1" hangingPunct="1">
              <a:spcBef>
                <a:spcPts val="800"/>
              </a:spcBef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	</a:t>
            </a:r>
            <a:r>
              <a:rPr lang="ru-RU" altLang="de-DE" sz="2800" dirty="0" err="1">
                <a:latin typeface="Times New Roman" panose="02020603050405020304" pitchFamily="18" charset="0"/>
              </a:rPr>
              <a:t>Дюрович</a:t>
            </a:r>
            <a:r>
              <a:rPr lang="cs-CZ" altLang="de-DE" sz="2800" dirty="0">
                <a:latin typeface="Times New Roman" panose="02020603050405020304" pitchFamily="18" charset="0"/>
              </a:rPr>
              <a:t>	</a:t>
            </a:r>
            <a:r>
              <a:rPr lang="ru-RU" altLang="de-DE" sz="2800" dirty="0">
                <a:latin typeface="Times New Roman" panose="02020603050405020304" pitchFamily="18" charset="0"/>
              </a:rPr>
              <a:t>(1964)</a:t>
            </a:r>
            <a:r>
              <a:rPr lang="cs-CZ" altLang="de-DE" sz="2800" dirty="0">
                <a:latin typeface="Times New Roman" panose="02020603050405020304" pitchFamily="18" charset="0"/>
              </a:rPr>
              <a:t>			</a:t>
            </a:r>
            <a:r>
              <a:rPr lang="ru-RU" altLang="de-DE" sz="2800" dirty="0">
                <a:latin typeface="Times New Roman" panose="02020603050405020304" pitchFamily="18" charset="0"/>
              </a:rPr>
              <a:t>Зализняк (2003, 2008)</a:t>
            </a:r>
          </a:p>
          <a:p>
            <a:pPr algn="l" eaLnBrk="1" hangingPunct="1">
              <a:spcBef>
                <a:spcPts val="800"/>
              </a:spcBef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	</a:t>
            </a:r>
            <a:r>
              <a:rPr lang="ru-RU" altLang="de-DE" sz="2800" i="1" dirty="0">
                <a:latin typeface="Times New Roman" panose="02020603050405020304" pitchFamily="18" charset="0"/>
              </a:rPr>
              <a:t>брюзгнул,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брюзгнула</a:t>
            </a:r>
            <a:r>
              <a:rPr lang="ru-RU" altLang="de-DE" sz="2800" dirty="0">
                <a:latin typeface="Times New Roman" panose="02020603050405020304" pitchFamily="18" charset="0"/>
              </a:rPr>
              <a:t>		</a:t>
            </a:r>
            <a:r>
              <a:rPr lang="ru-RU" altLang="de-DE" sz="2800" i="1" dirty="0">
                <a:latin typeface="Times New Roman" panose="02020603050405020304" pitchFamily="18" charset="0"/>
              </a:rPr>
              <a:t>брюзгнул, брюзгла</a:t>
            </a:r>
          </a:p>
          <a:p>
            <a:pPr algn="l" eaLnBrk="1" hangingPunct="1">
              <a:spcBef>
                <a:spcPts val="800"/>
              </a:spcBef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ru-RU" altLang="de-DE" sz="2800" i="1" dirty="0">
                <a:latin typeface="Times New Roman" panose="02020603050405020304" pitchFamily="18" charset="0"/>
              </a:rPr>
              <a:t>	грязнул,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грязнула</a:t>
            </a:r>
            <a:r>
              <a:rPr lang="ru-RU" altLang="de-DE" sz="2800" i="1" dirty="0">
                <a:latin typeface="Times New Roman" panose="02020603050405020304" pitchFamily="18" charset="0"/>
              </a:rPr>
              <a:t>			грязнул/гряз, грязла</a:t>
            </a:r>
          </a:p>
          <a:p>
            <a:pPr algn="l" eaLnBrk="1" hangingPunct="1">
              <a:spcBef>
                <a:spcPts val="800"/>
              </a:spcBef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ru-RU" altLang="de-DE" sz="2800" i="1" dirty="0">
                <a:latin typeface="Times New Roman" panose="02020603050405020304" pitchFamily="18" charset="0"/>
              </a:rPr>
              <a:t>	мякнул, мякла				 мякнул/мяк, мякла		</a:t>
            </a:r>
          </a:p>
          <a:p>
            <a:pPr algn="l" eaLnBrk="1" hangingPunct="1">
              <a:spcBef>
                <a:spcPts val="800"/>
              </a:spcBef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ru-RU" altLang="de-DE" sz="2800" i="1" dirty="0">
                <a:latin typeface="Times New Roman" panose="02020603050405020304" pitchFamily="18" charset="0"/>
              </a:rPr>
              <a:t>	тускнул, тускла			 тускнул/туск, тускла</a:t>
            </a:r>
          </a:p>
          <a:p>
            <a:pPr algn="l" eaLnBrk="1" hangingPunct="1">
              <a:spcBef>
                <a:spcPts val="800"/>
              </a:spcBef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	</a:t>
            </a:r>
            <a:endParaRPr lang="cs-CZ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EDD95100-6FE4-62DA-046B-93F763E0695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388" y="260350"/>
            <a:ext cx="8226425" cy="6337300"/>
          </a:xfrm>
        </p:spPr>
        <p:txBody>
          <a:bodyPr anchor="t"/>
          <a:lstStyle/>
          <a:p>
            <a:pPr algn="l" eaLnBrk="1" hangingPunct="1">
              <a:spcBef>
                <a:spcPts val="800"/>
              </a:spcBef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ru-RU" altLang="de-DE" sz="2800" i="1" dirty="0">
                <a:latin typeface="Times New Roman" panose="02020603050405020304" pitchFamily="18" charset="0"/>
              </a:rPr>
              <a:t>	потускнул, потускла			 потускнул/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потуск</a:t>
            </a:r>
            <a:r>
              <a:rPr lang="ru-RU" altLang="de-DE" sz="2800" i="1" dirty="0">
                <a:latin typeface="Times New Roman" panose="02020603050405020304" pitchFamily="18" charset="0"/>
              </a:rPr>
              <a:t>, 											 потускла 	</a:t>
            </a:r>
          </a:p>
          <a:p>
            <a:pPr algn="l" eaLnBrk="1" hangingPunct="1">
              <a:spcBef>
                <a:spcPts val="800"/>
              </a:spcBef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ru-RU" altLang="de-DE" sz="2800" i="1" dirty="0">
                <a:latin typeface="Times New Roman" panose="02020603050405020304" pitchFamily="18" charset="0"/>
              </a:rPr>
              <a:t>	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тихший</a:t>
            </a:r>
            <a:r>
              <a:rPr lang="ru-RU" altLang="de-DE" sz="2800" i="1" dirty="0">
                <a:latin typeface="Times New Roman" panose="02020603050405020304" pitchFamily="18" charset="0"/>
              </a:rPr>
              <a:t>							 тихнувший</a:t>
            </a:r>
          </a:p>
          <a:p>
            <a:pPr algn="l" eaLnBrk="1" hangingPunct="1">
              <a:spcBef>
                <a:spcPts val="800"/>
              </a:spcBef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ru-RU" altLang="de-DE" sz="2800" i="1" dirty="0">
                <a:latin typeface="Times New Roman" panose="02020603050405020304" pitchFamily="18" charset="0"/>
              </a:rPr>
              <a:t>	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тухший</a:t>
            </a:r>
            <a:r>
              <a:rPr lang="ru-RU" altLang="de-DE" sz="2800" i="1" dirty="0">
                <a:latin typeface="Times New Roman" panose="02020603050405020304" pitchFamily="18" charset="0"/>
              </a:rPr>
              <a:t>							 тухнувший</a:t>
            </a:r>
          </a:p>
          <a:p>
            <a:pPr algn="l" eaLnBrk="1" hangingPunct="1">
              <a:spcBef>
                <a:spcPts val="800"/>
              </a:spcBef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ru-RU" altLang="de-DE" sz="2800" i="1" dirty="0">
                <a:latin typeface="Times New Roman" panose="02020603050405020304" pitchFamily="18" charset="0"/>
              </a:rPr>
              <a:t>	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гасший</a:t>
            </a:r>
            <a:r>
              <a:rPr lang="ru-RU" altLang="de-DE" sz="2800" i="1" dirty="0">
                <a:latin typeface="Times New Roman" panose="02020603050405020304" pitchFamily="18" charset="0"/>
              </a:rPr>
              <a:t>/гаснувший				 гаснувший</a:t>
            </a:r>
            <a:endParaRPr lang="ru-RU" altLang="de-DE" sz="2800" dirty="0">
              <a:latin typeface="Times New Roman" panose="02020603050405020304" pitchFamily="18" charset="0"/>
            </a:endParaRPr>
          </a:p>
          <a:p>
            <a:pPr algn="l" eaLnBrk="1" hangingPunct="1">
              <a:spcBef>
                <a:spcPts val="800"/>
              </a:spcBef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ru-RU" altLang="de-DE" sz="2800" i="1" dirty="0">
                <a:latin typeface="Times New Roman" panose="02020603050405020304" pitchFamily="18" charset="0"/>
              </a:rPr>
              <a:t>	</a:t>
            </a:r>
            <a:r>
              <a:rPr lang="ru-RU" altLang="de-DE" sz="2800" dirty="0">
                <a:latin typeface="Times New Roman" panose="02020603050405020304" pitchFamily="18" charset="0"/>
              </a:rPr>
              <a:t>такая же ситуация, как у глагола </a:t>
            </a:r>
            <a:r>
              <a:rPr lang="ru-RU" altLang="de-DE" sz="2800" i="1" dirty="0">
                <a:latin typeface="Times New Roman" panose="02020603050405020304" pitchFamily="18" charset="0"/>
              </a:rPr>
              <a:t>гаснуть</a:t>
            </a:r>
            <a:r>
              <a:rPr lang="ru-RU" altLang="de-DE" sz="2800" dirty="0">
                <a:latin typeface="Times New Roman" panose="02020603050405020304" pitchFamily="18" charset="0"/>
              </a:rPr>
              <a:t>, у 	глаголов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глóхнуть</a:t>
            </a:r>
            <a:r>
              <a:rPr lang="cs-CZ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дóхнуть</a:t>
            </a:r>
            <a:r>
              <a:rPr lang="cs-CZ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др</a:t>
            </a:r>
            <a:r>
              <a:rPr lang="cs-CZ" altLang="de-DE" sz="2800" i="1" dirty="0">
                <a:latin typeface="Times New Roman" panose="02020603050405020304" pitchFamily="18" charset="0"/>
              </a:rPr>
              <a:t>ó</a:t>
            </a:r>
            <a:r>
              <a:rPr lang="ru-RU" altLang="de-DE" sz="2800" i="1" dirty="0">
                <a:latin typeface="Times New Roman" panose="02020603050405020304" pitchFamily="18" charset="0"/>
              </a:rPr>
              <a:t>гнуть</a:t>
            </a:r>
            <a:r>
              <a:rPr lang="cs-CZ" altLang="de-DE" sz="2800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зя́бнуть</a:t>
            </a:r>
            <a:r>
              <a:rPr lang="cs-CZ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dirty="0">
                <a:latin typeface="Times New Roman" panose="02020603050405020304" pitchFamily="18" charset="0"/>
              </a:rPr>
              <a:t>	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ки́снуть</a:t>
            </a:r>
            <a:r>
              <a:rPr lang="cs-CZ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мёрзнуть</a:t>
            </a:r>
            <a:r>
              <a:rPr lang="cs-CZ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м</a:t>
            </a:r>
            <a:r>
              <a:rPr lang="cs-CZ" altLang="de-DE" sz="2800" i="1" dirty="0">
                <a:latin typeface="Times New Roman" panose="02020603050405020304" pitchFamily="18" charset="0"/>
              </a:rPr>
              <a:t>ó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кнуть</a:t>
            </a:r>
            <a:r>
              <a:rPr lang="cs-CZ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п</a:t>
            </a:r>
            <a:r>
              <a:rPr lang="cs-CZ" altLang="de-DE" sz="2800" i="1" dirty="0">
                <a:latin typeface="Times New Roman" panose="02020603050405020304" pitchFamily="18" charset="0"/>
              </a:rPr>
              <a:t>á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хнуть</a:t>
            </a:r>
            <a:r>
              <a:rPr lang="cs-CZ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слéпнуть</a:t>
            </a:r>
            <a:r>
              <a:rPr lang="cs-CZ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dirty="0">
                <a:latin typeface="Times New Roman" panose="02020603050405020304" pitchFamily="18" charset="0"/>
              </a:rPr>
              <a:t>	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сóхнуть</a:t>
            </a:r>
            <a:endParaRPr lang="ru-RU" altLang="de-DE" sz="2800" i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:a16="http://schemas.microsoft.com/office/drawing/2014/main" id="{29DFB83A-F824-8FC1-94B6-22DE5EC1340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04788" y="165100"/>
            <a:ext cx="8721725" cy="6459538"/>
          </a:xfrm>
        </p:spPr>
        <p:txBody>
          <a:bodyPr anchor="t"/>
          <a:lstStyle/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Противоположные случаи (</a:t>
            </a:r>
            <a:r>
              <a:rPr lang="ru-RU" altLang="de-DE" sz="2800" i="1" dirty="0">
                <a:latin typeface="Times New Roman" panose="02020603050405020304" pitchFamily="18" charset="0"/>
              </a:rPr>
              <a:t>л</a:t>
            </a:r>
            <a:r>
              <a:rPr lang="ru-RU" altLang="de-DE" sz="2800" dirty="0">
                <a:latin typeface="Times New Roman" panose="02020603050405020304" pitchFamily="18" charset="0"/>
              </a:rPr>
              <a:t>-</a:t>
            </a:r>
            <a:r>
              <a:rPr lang="ru-RU" altLang="de-DE" sz="2800" dirty="0" err="1">
                <a:latin typeface="Times New Roman" panose="02020603050405020304" pitchFamily="18" charset="0"/>
              </a:rPr>
              <a:t>овая</a:t>
            </a:r>
            <a:r>
              <a:rPr lang="ru-RU" altLang="de-DE" sz="2800" dirty="0">
                <a:latin typeface="Times New Roman" panose="02020603050405020304" pitchFamily="18" charset="0"/>
              </a:rPr>
              <a:t> форма на -</a:t>
            </a:r>
            <a:r>
              <a:rPr lang="ru-RU" altLang="de-DE" sz="2800" i="1" dirty="0">
                <a:latin typeface="Times New Roman" panose="02020603050405020304" pitchFamily="18" charset="0"/>
              </a:rPr>
              <a:t>ну</a:t>
            </a:r>
            <a:r>
              <a:rPr lang="ru-RU" altLang="de-DE" sz="2800" dirty="0">
                <a:latin typeface="Times New Roman" panose="02020603050405020304" pitchFamily="18" charset="0"/>
              </a:rPr>
              <a:t>- не приводится в литературе 50-х гг., а у Зализняка приводится, или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дейст</a:t>
            </a:r>
            <a:r>
              <a:rPr lang="ru-RU" altLang="de-DE" sz="2800" dirty="0">
                <a:latin typeface="Times New Roman" panose="02020603050405020304" pitchFamily="18" charset="0"/>
              </a:rPr>
              <a:t>. причастие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прошед</a:t>
            </a:r>
            <a:r>
              <a:rPr lang="ru-RU" altLang="de-DE" sz="2800" dirty="0">
                <a:latin typeface="Times New Roman" panose="02020603050405020304" pitchFamily="18" charset="0"/>
              </a:rPr>
              <a:t>.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</a:rPr>
              <a:t>. образуется в литературе 50-х гг. с суффиксом -</a:t>
            </a:r>
            <a:r>
              <a:rPr lang="ru-RU" altLang="de-DE" sz="2800" i="1" dirty="0">
                <a:latin typeface="Times New Roman" panose="02020603050405020304" pitchFamily="18" charset="0"/>
              </a:rPr>
              <a:t>ну</a:t>
            </a:r>
            <a:r>
              <a:rPr lang="ru-RU" altLang="de-DE" sz="2800" dirty="0">
                <a:latin typeface="Times New Roman" panose="02020603050405020304" pitchFamily="18" charset="0"/>
              </a:rPr>
              <a:t>-, а у Зализняка без суффикса) – совсем редки</a:t>
            </a: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Эта ситуация отвечает развитию данного </a:t>
            </a:r>
            <a:r>
              <a:rPr lang="cs-CZ" altLang="de-DE" sz="2800" dirty="0">
                <a:latin typeface="Times New Roman" panose="02020603050405020304" pitchFamily="18" charset="0"/>
              </a:rPr>
              <a:t>IX </a:t>
            </a:r>
            <a:r>
              <a:rPr lang="ru-RU" altLang="de-DE" sz="2800" dirty="0">
                <a:latin typeface="Times New Roman" panose="02020603050405020304" pitchFamily="18" charset="0"/>
              </a:rPr>
              <a:t>класса глаголов: Граудина/Ицкович/</a:t>
            </a:r>
            <a:r>
              <a:rPr lang="ru-RU" altLang="de-DE" sz="2800" dirty="0" err="1">
                <a:latin typeface="Times New Roman" panose="02020603050405020304" pitchFamily="18" charset="0"/>
              </a:rPr>
              <a:t>Катлинская</a:t>
            </a:r>
            <a:r>
              <a:rPr lang="ru-RU" altLang="de-DE" sz="2800" dirty="0">
                <a:latin typeface="Times New Roman" panose="02020603050405020304" pitchFamily="18" charset="0"/>
              </a:rPr>
              <a:t> (1976, 199) констатируют, что в своей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эксцерпции</a:t>
            </a:r>
            <a:r>
              <a:rPr lang="ru-RU" altLang="de-DE" sz="2800" dirty="0">
                <a:latin typeface="Times New Roman" panose="02020603050405020304" pitchFamily="18" charset="0"/>
              </a:rPr>
              <a:t> нашли у бесприставочных глаголов этого класса (и у глаголов с приставкой, которые без приставки не употребляются) 24 формы типа </a:t>
            </a:r>
            <a:r>
              <a:rPr lang="ru-RU" altLang="de-DE" sz="2800" i="1" dirty="0">
                <a:latin typeface="Times New Roman" panose="02020603050405020304" pitchFamily="18" charset="0"/>
              </a:rPr>
              <a:t>он сох</a:t>
            </a:r>
            <a:r>
              <a:rPr lang="ru-RU" altLang="de-DE" sz="2800" dirty="0">
                <a:latin typeface="Times New Roman" panose="02020603050405020304" pitchFamily="18" charset="0"/>
              </a:rPr>
              <a:t>, а 21 форму типа </a:t>
            </a:r>
            <a:r>
              <a:rPr lang="ru-RU" altLang="de-DE" sz="2800" i="1" dirty="0">
                <a:latin typeface="Times New Roman" panose="02020603050405020304" pitchFamily="18" charset="0"/>
              </a:rPr>
              <a:t>он сохнул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:a16="http://schemas.microsoft.com/office/drawing/2014/main" id="{1A999B77-A97A-5E6C-1405-6F4930C689A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04788" y="165100"/>
            <a:ext cx="8721725" cy="6459538"/>
          </a:xfrm>
        </p:spPr>
        <p:txBody>
          <a:bodyPr anchor="t"/>
          <a:lstStyle/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Но более интересна у них цитата из стилистики Розенталя: </a:t>
            </a:r>
            <a:r>
              <a:rPr lang="de-CH" altLang="de-DE" sz="2800" dirty="0">
                <a:latin typeface="Times New Roman" panose="02020603050405020304" pitchFamily="18" charset="0"/>
              </a:rPr>
              <a:t>«</a:t>
            </a:r>
            <a:r>
              <a:rPr lang="ru-RU" altLang="de-DE" sz="2800" dirty="0">
                <a:latin typeface="Times New Roman" panose="02020603050405020304" pitchFamily="18" charset="0"/>
              </a:rPr>
              <a:t>В мужском роде наблюдаются колебания, но за последние полтора столетия наблюдается тенденция к постепенной утрате названного суффикса и в этой форме.</a:t>
            </a:r>
            <a:r>
              <a:rPr lang="de-CH" altLang="de-DE" sz="2800" dirty="0">
                <a:latin typeface="Times New Roman" panose="02020603050405020304" pitchFamily="18" charset="0"/>
              </a:rPr>
              <a:t>»</a:t>
            </a: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Итак мы видим, что здесь не только колебание, но диахронный процесс, спряжение глаголов </a:t>
            </a:r>
            <a:r>
              <a:rPr lang="de-CH" altLang="de-DE" sz="2800" dirty="0">
                <a:latin typeface="Times New Roman" panose="02020603050405020304" pitchFamily="18" charset="0"/>
              </a:rPr>
              <a:t>IX </a:t>
            </a:r>
            <a:r>
              <a:rPr lang="ru-RU" altLang="de-DE" sz="2800" dirty="0">
                <a:latin typeface="Times New Roman" panose="02020603050405020304" pitchFamily="18" charset="0"/>
              </a:rPr>
              <a:t>класса изменяется так, что в </a:t>
            </a:r>
            <a:r>
              <a:rPr lang="ru-RU" altLang="de-DE" sz="2800" i="1" dirty="0">
                <a:latin typeface="Times New Roman" panose="02020603050405020304" pitchFamily="18" charset="0"/>
              </a:rPr>
              <a:t>л</a:t>
            </a:r>
            <a:r>
              <a:rPr lang="ru-RU" altLang="de-DE" sz="2800" dirty="0">
                <a:latin typeface="Times New Roman" panose="02020603050405020304" pitchFamily="18" charset="0"/>
              </a:rPr>
              <a:t>-</a:t>
            </a:r>
            <a:r>
              <a:rPr lang="ru-RU" altLang="de-DE" sz="2800" dirty="0" err="1">
                <a:latin typeface="Times New Roman" panose="02020603050405020304" pitchFamily="18" charset="0"/>
              </a:rPr>
              <a:t>овой</a:t>
            </a:r>
            <a:r>
              <a:rPr lang="ru-RU" altLang="de-DE" sz="2800" dirty="0">
                <a:latin typeface="Times New Roman" panose="02020603050405020304" pitchFamily="18" charset="0"/>
              </a:rPr>
              <a:t> форме больше и больше укрепляются формы без суффикса -</a:t>
            </a:r>
            <a:r>
              <a:rPr lang="ru-RU" altLang="de-DE" sz="2800" i="1" dirty="0">
                <a:latin typeface="Times New Roman" panose="02020603050405020304" pitchFamily="18" charset="0"/>
              </a:rPr>
              <a:t>ну</a:t>
            </a:r>
            <a:r>
              <a:rPr lang="ru-RU" altLang="de-DE" sz="2800" dirty="0">
                <a:latin typeface="Times New Roman" panose="02020603050405020304" pitchFamily="18" charset="0"/>
              </a:rPr>
              <a:t>-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:a16="http://schemas.microsoft.com/office/drawing/2014/main" id="{8DDEBA19-0F5B-353E-B510-BAF61AD7C31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04788" y="165100"/>
            <a:ext cx="8721725" cy="6459538"/>
          </a:xfrm>
        </p:spPr>
        <p:txBody>
          <a:bodyPr anchor="t"/>
          <a:lstStyle/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Этот процесс происходит сегодня практически уже только у бесприставочных глаголов, у глаголов с приставкой он закончился уже раньше, Граудина/Ицкович/</a:t>
            </a:r>
            <a:r>
              <a:rPr lang="ru-RU" altLang="de-DE" sz="2800" dirty="0" err="1">
                <a:latin typeface="Times New Roman" panose="02020603050405020304" pitchFamily="18" charset="0"/>
              </a:rPr>
              <a:t>Катлинская</a:t>
            </a:r>
            <a:r>
              <a:rPr lang="ru-RU" altLang="de-DE" sz="2800" dirty="0">
                <a:latin typeface="Times New Roman" panose="02020603050405020304" pitchFamily="18" charset="0"/>
              </a:rPr>
              <a:t> (1976)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приводят в своей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эксцерпции</a:t>
            </a:r>
            <a:r>
              <a:rPr lang="ru-RU" altLang="de-DE" sz="2800" dirty="0">
                <a:latin typeface="Times New Roman" panose="02020603050405020304" pitchFamily="18" charset="0"/>
              </a:rPr>
              <a:t> соотношение 20 : 4 между формами типа </a:t>
            </a:r>
            <a:r>
              <a:rPr lang="ru-RU" altLang="de-DE" sz="2800" i="1" dirty="0">
                <a:latin typeface="Times New Roman" panose="02020603050405020304" pitchFamily="18" charset="0"/>
              </a:rPr>
              <a:t>промок</a:t>
            </a:r>
            <a:r>
              <a:rPr lang="ru-RU" altLang="de-DE" sz="2800" dirty="0">
                <a:latin typeface="Times New Roman" panose="02020603050405020304" pitchFamily="18" charset="0"/>
              </a:rPr>
              <a:t> и формами типа </a:t>
            </a:r>
            <a:r>
              <a:rPr lang="ru-RU" altLang="de-DE" sz="2800" i="1" dirty="0">
                <a:latin typeface="Times New Roman" panose="02020603050405020304" pitchFamily="18" charset="0"/>
              </a:rPr>
              <a:t>промокнул</a:t>
            </a:r>
            <a:r>
              <a:rPr lang="ru-RU" altLang="de-DE" sz="2800" dirty="0">
                <a:latin typeface="Times New Roman" panose="02020603050405020304" pitchFamily="18" charset="0"/>
              </a:rPr>
              <a:t> (с тем, что только первые являются литературными)</a:t>
            </a: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Однако и для глаголов с приставкой авторы констатируют: «Вытеснение вариантов с суффиксом произошло сравнительно недавно. Так, В. И. Чернышев </a:t>
            </a:r>
            <a:r>
              <a:rPr lang="cs-CZ" altLang="de-DE" sz="2800" dirty="0">
                <a:latin typeface="Times New Roman" panose="02020603050405020304" pitchFamily="18" charset="0"/>
              </a:rPr>
              <a:t>[1914/15, MG] </a:t>
            </a:r>
            <a:r>
              <a:rPr lang="ru-RU" altLang="de-DE" sz="2800" dirty="0">
                <a:latin typeface="Times New Roman" panose="02020603050405020304" pitchFamily="18" charset="0"/>
              </a:rPr>
              <a:t>отмечал еще равную возможность сохранения или выпадения приметы -ну в прошедшем времени и причастных формах,</a:t>
            </a:r>
            <a:endParaRPr lang="cs-CZ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:a16="http://schemas.microsoft.com/office/drawing/2014/main" id="{D67A2013-32B7-BB32-C67B-35AC50287D2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04788" y="165100"/>
            <a:ext cx="8721725" cy="6459538"/>
          </a:xfrm>
        </p:spPr>
        <p:txBody>
          <a:bodyPr anchor="t"/>
          <a:lstStyle/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не делая оговорки отдельно для приставочных глаголов. У некоторых писателей, имеющих пристрастие к архаическим формам, встречаются еще </a:t>
            </a:r>
            <a:r>
              <a:rPr lang="ru-RU" altLang="de-DE" sz="2800" i="1" dirty="0">
                <a:latin typeface="Times New Roman" panose="02020603050405020304" pitchFamily="18" charset="0"/>
              </a:rPr>
              <a:t>промокнул, смолкнул, стихнул</a:t>
            </a:r>
            <a:r>
              <a:rPr lang="ru-RU" altLang="de-DE" sz="2800" dirty="0">
                <a:latin typeface="Times New Roman" panose="02020603050405020304" pitchFamily="18" charset="0"/>
              </a:rPr>
              <a:t> и т. п.»</a:t>
            </a:r>
            <a:endParaRPr lang="cs-CZ" altLang="de-DE" sz="2800" dirty="0">
              <a:latin typeface="Times New Roman" panose="02020603050405020304" pitchFamily="18" charset="0"/>
            </a:endParaRP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В РКГ имеется глава о действительном причастии прошедшего времени (автор С. С.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Сай</a:t>
            </a:r>
            <a:r>
              <a:rPr lang="ru-RU" altLang="de-DE" sz="2800" dirty="0">
                <a:latin typeface="Times New Roman" panose="02020603050405020304" pitchFamily="18" charset="0"/>
              </a:rPr>
              <a:t>). Автор пишет: </a:t>
            </a: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 с распределением двух способов образования причастий у глаголов этого класса значительно различается для отдельных глаголов, при этом закономерности образования причастий не выводятся из закономерностей, касающихся образования финитных форм прошедшего времени. Данные для 18 из этих глаголов приведены в Таблице 1. </a:t>
            </a:r>
            <a:endParaRPr lang="ru-RU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:a16="http://schemas.microsoft.com/office/drawing/2014/main" id="{B7B9E196-9E46-CB77-0C17-19804AE73B0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04788" y="165100"/>
            <a:ext cx="8721725" cy="6577013"/>
          </a:xfrm>
        </p:spPr>
        <p:txBody>
          <a:bodyPr anchor="t"/>
          <a:lstStyle/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таблице как для причастий прошедшего времени, так и для финитных форм прошедшего времени приводятся распределения форм с -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без -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(подсчеты велись только по текстам, созданным после 1900 года)</a:t>
            </a: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cs-CZ" altLang="de-D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В таблице находится напр. глагол </a:t>
            </a:r>
            <a:r>
              <a:rPr lang="ru-RU" altLang="de-DE" sz="2800" i="1" dirty="0">
                <a:latin typeface="Times New Roman" panose="02020603050405020304" pitchFamily="18" charset="0"/>
              </a:rPr>
              <a:t>гибнуть</a:t>
            </a:r>
            <a:r>
              <a:rPr lang="ru-RU" altLang="de-DE" sz="2800" dirty="0">
                <a:latin typeface="Times New Roman" panose="02020603050405020304" pitchFamily="18" charset="0"/>
              </a:rPr>
              <a:t>, у которого в корпусе 15 вхождений причастия (все со суффиксом, т.е. </a:t>
            </a:r>
            <a:r>
              <a:rPr lang="ru-RU" altLang="de-DE" sz="2800" i="1" dirty="0">
                <a:latin typeface="Times New Roman" panose="02020603050405020304" pitchFamily="18" charset="0"/>
              </a:rPr>
              <a:t>гибнувший</a:t>
            </a:r>
            <a:r>
              <a:rPr lang="ru-RU" altLang="de-DE" sz="2800" dirty="0">
                <a:latin typeface="Times New Roman" panose="02020603050405020304" pitchFamily="18" charset="0"/>
              </a:rPr>
              <a:t> а не </a:t>
            </a:r>
            <a:r>
              <a:rPr lang="de-CH" altLang="de-DE" sz="2800" dirty="0">
                <a:latin typeface="Times New Roman" panose="02020603050405020304" pitchFamily="18" charset="0"/>
              </a:rPr>
              <a:t>*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гибший</a:t>
            </a:r>
            <a:r>
              <a:rPr lang="ru-RU" altLang="de-DE" sz="2800" dirty="0">
                <a:latin typeface="Times New Roman" panose="02020603050405020304" pitchFamily="18" charset="0"/>
              </a:rPr>
              <a:t>) и 621 вхождение финитной формы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прошед</a:t>
            </a:r>
            <a:r>
              <a:rPr lang="ru-RU" altLang="de-DE" sz="2800" dirty="0">
                <a:latin typeface="Times New Roman" panose="02020603050405020304" pitchFamily="18" charset="0"/>
              </a:rPr>
              <a:t>.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</a:rPr>
              <a:t>., из них только 6 с суффиксом (</a:t>
            </a:r>
            <a:r>
              <a:rPr lang="ru-RU" altLang="de-DE" sz="2800" i="1" dirty="0">
                <a:latin typeface="Times New Roman" panose="02020603050405020304" pitchFamily="18" charset="0"/>
              </a:rPr>
              <a:t>гибнул</a:t>
            </a:r>
            <a:r>
              <a:rPr lang="ru-RU" altLang="de-DE" sz="2800" dirty="0">
                <a:latin typeface="Times New Roman" panose="02020603050405020304" pitchFamily="18" charset="0"/>
              </a:rPr>
              <a:t> и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тд</a:t>
            </a:r>
            <a:r>
              <a:rPr lang="ru-RU" altLang="de-DE" sz="2800" dirty="0">
                <a:latin typeface="Times New Roman" panose="02020603050405020304" pitchFamily="18" charset="0"/>
              </a:rPr>
              <a:t>. – автор форму м. р. специально не отличает). Подобно однозначно ситуация у глагола </a:t>
            </a:r>
            <a:r>
              <a:rPr lang="ru-RU" altLang="de-DE" sz="2800" i="1" dirty="0">
                <a:latin typeface="Times New Roman" panose="02020603050405020304" pitchFamily="18" charset="0"/>
              </a:rPr>
              <a:t>исчезнуть</a:t>
            </a:r>
            <a:r>
              <a:rPr lang="ru-RU" altLang="de-DE" sz="2800" dirty="0">
                <a:latin typeface="Times New Roman" panose="02020603050405020304" pitchFamily="18" charset="0"/>
              </a:rPr>
              <a:t> – 1078 вхождений формы </a:t>
            </a:r>
            <a:r>
              <a:rPr lang="ru-RU" altLang="de-DE" sz="2800" i="1" dirty="0">
                <a:latin typeface="Times New Roman" panose="02020603050405020304" pitchFamily="18" charset="0"/>
              </a:rPr>
              <a:t>исчезнувший</a:t>
            </a:r>
            <a:r>
              <a:rPr lang="ru-RU" altLang="de-DE" sz="2800" dirty="0">
                <a:latin typeface="Times New Roman" panose="02020603050405020304" pitchFamily="18" charset="0"/>
              </a:rPr>
              <a:t> и всего 1 форма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исчезший</a:t>
            </a:r>
            <a:r>
              <a:rPr lang="ru-RU" altLang="de-DE" sz="2800" dirty="0">
                <a:latin typeface="Times New Roman" panose="02020603050405020304" pitchFamily="18" charset="0"/>
              </a:rPr>
              <a:t>, 14224 вхождения типа </a:t>
            </a:r>
            <a:r>
              <a:rPr lang="ru-RU" altLang="de-DE" sz="2800" i="1" dirty="0">
                <a:latin typeface="Times New Roman" panose="02020603050405020304" pitchFamily="18" charset="0"/>
              </a:rPr>
              <a:t>исчез, исчезла</a:t>
            </a:r>
            <a:r>
              <a:rPr lang="ru-RU" altLang="de-DE" sz="2800" dirty="0">
                <a:latin typeface="Times New Roman" panose="02020603050405020304" pitchFamily="18" charset="0"/>
              </a:rPr>
              <a:t>, а 12 – типа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исчезнул</a:t>
            </a:r>
            <a:r>
              <a:rPr lang="ru-RU" altLang="de-DE" sz="2800" i="1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исчезнула</a:t>
            </a:r>
            <a:r>
              <a:rPr lang="ru-RU" altLang="de-DE" sz="2800" dirty="0">
                <a:latin typeface="Times New Roman" panose="02020603050405020304" pitchFamily="18" charset="0"/>
              </a:rPr>
              <a:t>.</a:t>
            </a:r>
            <a:endParaRPr lang="cs-CZ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E431DF55-D24E-D35E-03EE-24AB77749A2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04788" y="165100"/>
            <a:ext cx="8721725" cy="6459538"/>
          </a:xfrm>
        </p:spPr>
        <p:txBody>
          <a:bodyPr anchor="t"/>
          <a:lstStyle/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Более сильную вариацию показывает (только у причастия) глагол </a:t>
            </a:r>
            <a:r>
              <a:rPr lang="ru-RU" altLang="de-DE" sz="2800" i="1" dirty="0">
                <a:latin typeface="Times New Roman" panose="02020603050405020304" pitchFamily="18" charset="0"/>
              </a:rPr>
              <a:t>умолкнуть</a:t>
            </a:r>
            <a:r>
              <a:rPr lang="ru-RU" altLang="de-DE" sz="2800" dirty="0">
                <a:latin typeface="Times New Roman" panose="02020603050405020304" pitchFamily="18" charset="0"/>
              </a:rPr>
              <a:t> – между формами </a:t>
            </a:r>
            <a:r>
              <a:rPr lang="ru-RU" altLang="de-DE" sz="2800" i="1" dirty="0">
                <a:latin typeface="Times New Roman" panose="02020603050405020304" pitchFamily="18" charset="0"/>
              </a:rPr>
              <a:t>умолкший</a:t>
            </a:r>
            <a:r>
              <a:rPr lang="ru-RU" altLang="de-DE" sz="2800" dirty="0">
                <a:latin typeface="Times New Roman" panose="02020603050405020304" pitchFamily="18" charset="0"/>
              </a:rPr>
              <a:t> и </a:t>
            </a:r>
            <a:r>
              <a:rPr lang="ru-RU" altLang="de-DE" sz="2800" i="1" dirty="0">
                <a:latin typeface="Times New Roman" panose="02020603050405020304" pitchFamily="18" charset="0"/>
              </a:rPr>
              <a:t>умолкнувший</a:t>
            </a:r>
            <a:r>
              <a:rPr lang="ru-RU" altLang="de-DE" sz="2800" dirty="0">
                <a:latin typeface="Times New Roman" panose="02020603050405020304" pitchFamily="18" charset="0"/>
              </a:rPr>
              <a:t> в НКРЯ соотношение 85 : 39 (формы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прошед</a:t>
            </a:r>
            <a:r>
              <a:rPr lang="ru-RU" altLang="de-DE" sz="2800" dirty="0">
                <a:latin typeface="Times New Roman" panose="02020603050405020304" pitchFamily="18" charset="0"/>
              </a:rPr>
              <a:t>.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</a:rPr>
              <a:t>. почти исключительно без суффикса). Но самый интересный в таблице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Сая</a:t>
            </a:r>
            <a:r>
              <a:rPr lang="ru-RU" altLang="de-DE" sz="2800" dirty="0">
                <a:latin typeface="Times New Roman" panose="02020603050405020304" pitchFamily="18" charset="0"/>
              </a:rPr>
              <a:t> глагол </a:t>
            </a:r>
            <a:r>
              <a:rPr lang="ru-RU" altLang="de-DE" sz="2800" i="1" dirty="0">
                <a:latin typeface="Times New Roman" panose="02020603050405020304" pitchFamily="18" charset="0"/>
              </a:rPr>
              <a:t>избегнуть</a:t>
            </a:r>
            <a:r>
              <a:rPr lang="ru-RU" altLang="de-DE" sz="2800" dirty="0">
                <a:latin typeface="Times New Roman" panose="02020603050405020304" pitchFamily="18" charset="0"/>
              </a:rPr>
              <a:t>, где формы </a:t>
            </a:r>
            <a:r>
              <a:rPr lang="ru-RU" altLang="de-DE" sz="2800" i="1" dirty="0">
                <a:latin typeface="Times New Roman" panose="02020603050405020304" pitchFamily="18" charset="0"/>
              </a:rPr>
              <a:t>избегший</a:t>
            </a:r>
            <a:r>
              <a:rPr lang="ru-RU" altLang="de-DE" sz="2800" dirty="0">
                <a:latin typeface="Times New Roman" panose="02020603050405020304" pitchFamily="18" charset="0"/>
              </a:rPr>
              <a:t> и </a:t>
            </a:r>
            <a:r>
              <a:rPr lang="ru-RU" altLang="de-DE" sz="2800" i="1" dirty="0">
                <a:latin typeface="Times New Roman" panose="02020603050405020304" pitchFamily="18" charset="0"/>
              </a:rPr>
              <a:t>избегнувший</a:t>
            </a:r>
            <a:r>
              <a:rPr lang="ru-RU" altLang="de-DE" sz="2800" dirty="0">
                <a:latin typeface="Times New Roman" panose="02020603050405020304" pitchFamily="18" charset="0"/>
              </a:rPr>
              <a:t> имеют 101 : 16 вхождений, а формы типа </a:t>
            </a:r>
            <a:r>
              <a:rPr lang="ru-RU" altLang="de-DE" sz="2800" i="1" dirty="0">
                <a:latin typeface="Times New Roman" panose="02020603050405020304" pitchFamily="18" charset="0"/>
              </a:rPr>
              <a:t>избег</a:t>
            </a:r>
            <a:r>
              <a:rPr lang="ru-RU" altLang="de-DE" sz="2800" dirty="0">
                <a:latin typeface="Times New Roman" panose="02020603050405020304" pitchFamily="18" charset="0"/>
              </a:rPr>
              <a:t> и </a:t>
            </a:r>
            <a:r>
              <a:rPr lang="ru-RU" altLang="de-DE" sz="2800" i="1" dirty="0">
                <a:latin typeface="Times New Roman" panose="02020603050405020304" pitchFamily="18" charset="0"/>
              </a:rPr>
              <a:t>избегнул</a:t>
            </a:r>
            <a:r>
              <a:rPr lang="ru-RU" altLang="de-DE" sz="2800" dirty="0">
                <a:latin typeface="Times New Roman" panose="02020603050405020304" pitchFamily="18" charset="0"/>
              </a:rPr>
              <a:t> 73 : 18. Это довольно интересно, потому что у этого глагола относительно больше форм с суффиксом -</a:t>
            </a:r>
            <a:r>
              <a:rPr lang="ru-RU" altLang="de-DE" sz="2800" i="1" dirty="0">
                <a:latin typeface="Times New Roman" panose="02020603050405020304" pitchFamily="18" charset="0"/>
              </a:rPr>
              <a:t>ну</a:t>
            </a:r>
            <a:r>
              <a:rPr lang="ru-RU" altLang="de-DE" sz="2800" dirty="0">
                <a:latin typeface="Times New Roman" panose="02020603050405020304" pitchFamily="18" charset="0"/>
              </a:rPr>
              <a:t>- у </a:t>
            </a:r>
            <a:r>
              <a:rPr lang="ru-RU" altLang="de-DE" sz="2800" i="1" dirty="0">
                <a:latin typeface="Times New Roman" panose="02020603050405020304" pitchFamily="18" charset="0"/>
              </a:rPr>
              <a:t>л</a:t>
            </a:r>
            <a:r>
              <a:rPr lang="ru-RU" altLang="de-DE" sz="2800" dirty="0">
                <a:latin typeface="Times New Roman" panose="02020603050405020304" pitchFamily="18" charset="0"/>
              </a:rPr>
              <a:t>-</a:t>
            </a:r>
            <a:r>
              <a:rPr lang="ru-RU" altLang="de-DE" sz="2800" dirty="0" err="1">
                <a:latin typeface="Times New Roman" panose="02020603050405020304" pitchFamily="18" charset="0"/>
              </a:rPr>
              <a:t>овой</a:t>
            </a:r>
            <a:r>
              <a:rPr lang="ru-RU" altLang="de-DE" sz="2800" dirty="0">
                <a:latin typeface="Times New Roman" panose="02020603050405020304" pitchFamily="18" charset="0"/>
              </a:rPr>
              <a:t> формы, чем у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дейст</a:t>
            </a:r>
            <a:r>
              <a:rPr lang="ru-RU" altLang="de-DE" sz="2800" dirty="0">
                <a:latin typeface="Times New Roman" panose="02020603050405020304" pitchFamily="18" charset="0"/>
              </a:rPr>
              <a:t>. причастия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прошед</a:t>
            </a:r>
            <a:r>
              <a:rPr lang="ru-RU" altLang="de-DE" sz="2800" dirty="0">
                <a:latin typeface="Times New Roman" panose="02020603050405020304" pitchFamily="18" charset="0"/>
              </a:rPr>
              <a:t>.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</a:rPr>
              <a:t>. Кроме того это глагол с приставкой, у которых утрата суффикса в </a:t>
            </a:r>
            <a:r>
              <a:rPr lang="ru-RU" altLang="de-DE" sz="2800" i="1" dirty="0">
                <a:latin typeface="Times New Roman" panose="02020603050405020304" pitchFamily="18" charset="0"/>
              </a:rPr>
              <a:t>л</a:t>
            </a:r>
            <a:r>
              <a:rPr lang="ru-RU" altLang="de-DE" sz="2800" dirty="0">
                <a:latin typeface="Times New Roman" panose="02020603050405020304" pitchFamily="18" charset="0"/>
              </a:rPr>
              <a:t>-</a:t>
            </a:r>
            <a:r>
              <a:rPr lang="ru-RU" altLang="de-DE" sz="2800" dirty="0" err="1">
                <a:latin typeface="Times New Roman" panose="02020603050405020304" pitchFamily="18" charset="0"/>
              </a:rPr>
              <a:t>овой</a:t>
            </a:r>
            <a:r>
              <a:rPr lang="ru-RU" altLang="de-DE" sz="2800" dirty="0">
                <a:latin typeface="Times New Roman" panose="02020603050405020304" pitchFamily="18" charset="0"/>
              </a:rPr>
              <a:t> форме произошла быстрее.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Inhaltsplatzhalter 2">
            <a:extLst>
              <a:ext uri="{FF2B5EF4-FFF2-40B4-BE49-F238E27FC236}">
                <a16:creationId xmlns:a16="http://schemas.microsoft.com/office/drawing/2014/main" id="{A429671E-6F37-DCF7-B337-B8D3ABFC155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260350"/>
            <a:ext cx="8496300" cy="62642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Если мы ищем </a:t>
            </a:r>
            <a:r>
              <a:rPr lang="ru-RU" altLang="de-DE" sz="2800" i="1">
                <a:latin typeface="Times New Roman" panose="02020603050405020304" pitchFamily="18" charset="0"/>
              </a:rPr>
              <a:t>л</a:t>
            </a:r>
            <a:r>
              <a:rPr lang="ru-RU" altLang="de-DE" sz="2800">
                <a:latin typeface="Times New Roman" panose="02020603050405020304" pitchFamily="18" charset="0"/>
              </a:rPr>
              <a:t>-овую форму глагола </a:t>
            </a:r>
            <a:r>
              <a:rPr lang="ru-RU" altLang="de-DE" sz="2800" i="1">
                <a:latin typeface="Times New Roman" panose="02020603050405020304" pitchFamily="18" charset="0"/>
              </a:rPr>
              <a:t>избегнуть</a:t>
            </a:r>
            <a:r>
              <a:rPr lang="ru-RU" altLang="de-DE" sz="2800">
                <a:latin typeface="Times New Roman" panose="02020603050405020304" pitchFamily="18" charset="0"/>
              </a:rPr>
              <a:t> в целом основном корпусе НКРЯ, мы находим соотношение между формами </a:t>
            </a:r>
            <a:r>
              <a:rPr lang="ru-RU" altLang="de-DE" sz="2800" i="1">
                <a:latin typeface="Times New Roman" panose="02020603050405020304" pitchFamily="18" charset="0"/>
              </a:rPr>
              <a:t>избегнул</a:t>
            </a:r>
            <a:r>
              <a:rPr lang="cs-CZ" altLang="de-DE" sz="2800">
                <a:latin typeface="Times New Roman" panose="02020603050405020304" pitchFamily="18" charset="0"/>
              </a:rPr>
              <a:t>/</a:t>
            </a:r>
            <a:r>
              <a:rPr lang="ru-RU" altLang="de-DE" sz="2800" i="1">
                <a:latin typeface="Times New Roman" panose="02020603050405020304" pitchFamily="18" charset="0"/>
              </a:rPr>
              <a:t>избег</a:t>
            </a:r>
            <a:r>
              <a:rPr lang="cs-CZ" altLang="de-DE" sz="2800" i="1">
                <a:latin typeface="Times New Roman" panose="02020603050405020304" pitchFamily="18" charset="0"/>
              </a:rPr>
              <a:t> </a:t>
            </a:r>
            <a:r>
              <a:rPr lang="ru-RU" altLang="de-DE" sz="2800">
                <a:latin typeface="Times New Roman" panose="02020603050405020304" pitchFamily="18" charset="0"/>
              </a:rPr>
              <a:t>(только м. р.)</a:t>
            </a:r>
            <a:r>
              <a:rPr lang="ru-RU" altLang="de-DE" sz="2800" i="1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52 : 101</a:t>
            </a:r>
            <a:r>
              <a:rPr lang="ru-RU" altLang="de-DE" sz="2800">
                <a:latin typeface="Times New Roman" panose="02020603050405020304" pitchFamily="18" charset="0"/>
              </a:rPr>
              <a:t>. Но самое интересное – распределение по годам:</a:t>
            </a: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Bild 3" descr="Bildschirmfoto 2014-11-27 um 22.02.09.png">
            <a:extLst>
              <a:ext uri="{FF2B5EF4-FFF2-40B4-BE49-F238E27FC236}">
                <a16:creationId xmlns:a16="http://schemas.microsoft.com/office/drawing/2014/main" id="{12217A61-CFA7-6513-8E1E-BA947B08A3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79513"/>
            <a:ext cx="9144000" cy="439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1A6C7D87-3301-9428-49E8-53919A024B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8588"/>
            <a:ext cx="8223250" cy="1435100"/>
          </a:xfrm>
        </p:spPr>
        <p:txBody>
          <a:bodyPr/>
          <a:lstStyle/>
          <a:p>
            <a:pPr eaLnBrk="1" hangingPunct="1"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de-DE" sz="3200">
                <a:latin typeface="Times New Roman" panose="02020603050405020304" pitchFamily="18" charset="0"/>
              </a:rPr>
              <a:t>Глагол</a:t>
            </a:r>
            <a:r>
              <a:rPr lang="de-CH" altLang="de-DE" sz="3200">
                <a:latin typeface="Times New Roman" panose="02020603050405020304" pitchFamily="18" charset="0"/>
              </a:rPr>
              <a:t> II: </a:t>
            </a:r>
            <a:r>
              <a:rPr lang="ru-RU" altLang="de-DE" sz="3200">
                <a:latin typeface="Times New Roman" panose="02020603050405020304" pitchFamily="18" charset="0"/>
              </a:rPr>
              <a:t>К</a:t>
            </a:r>
            <a:r>
              <a:rPr lang="ru-RU" altLang="de-CZ" sz="3200">
                <a:latin typeface="Times New Roman" panose="02020603050405020304" pitchFamily="18" charset="0"/>
              </a:rPr>
              <a:t>онкуренция алломорфов в </a:t>
            </a:r>
            <a:r>
              <a:rPr lang="cs-CZ" altLang="de-CZ" sz="3200">
                <a:latin typeface="Times New Roman" panose="02020603050405020304" pitchFamily="18" charset="0"/>
              </a:rPr>
              <a:t>IX</a:t>
            </a:r>
            <a:r>
              <a:rPr lang="ru-RU" altLang="de-CZ" sz="3200">
                <a:latin typeface="Times New Roman" panose="02020603050405020304" pitchFamily="18" charset="0"/>
              </a:rPr>
              <a:t> классе</a:t>
            </a:r>
            <a:r>
              <a:rPr lang="de-CZ" altLang="de-CZ" sz="3200">
                <a:latin typeface="Times New Roman" panose="02020603050405020304" pitchFamily="18" charset="0"/>
              </a:rPr>
              <a:t> </a:t>
            </a:r>
            <a:r>
              <a:rPr lang="ru-RU" altLang="de-CZ" sz="3200">
                <a:latin typeface="Times New Roman" panose="02020603050405020304" pitchFamily="18" charset="0"/>
              </a:rPr>
              <a:t>глаголов</a:t>
            </a:r>
            <a:endParaRPr lang="de-CH" altLang="de-DE" sz="3200">
              <a:latin typeface="Times New Roman" panose="02020603050405020304" pitchFamily="18" charset="0"/>
            </a:endParaRP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6E9E4431-19B7-874B-0563-7D1483503A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3250" cy="4519613"/>
          </a:xfrm>
        </p:spPr>
        <p:txBody>
          <a:bodyPr/>
          <a:lstStyle/>
          <a:p>
            <a:pPr marL="338138" indent="-338138" eaLnBrk="1" hangingPunct="1"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ru-RU" altLang="de-DE" sz="2800">
                <a:latin typeface="Times New Roman" panose="02020603050405020304" pitchFamily="18" charset="0"/>
              </a:rPr>
              <a:t>Глаголы </a:t>
            </a:r>
            <a:r>
              <a:rPr lang="cs-CZ" altLang="de-DE" sz="2800">
                <a:latin typeface="Times New Roman" panose="02020603050405020304" pitchFamily="18" charset="0"/>
              </a:rPr>
              <a:t>IX </a:t>
            </a:r>
            <a:r>
              <a:rPr lang="ru-RU" altLang="de-DE" sz="2800">
                <a:latin typeface="Times New Roman" panose="02020603050405020304" pitchFamily="18" charset="0"/>
              </a:rPr>
              <a:t>класса (по А. В. Исаченко) имеют специальную основу прош. времени (см. выше). В ней отсутствует суффикс -</a:t>
            </a:r>
            <a:r>
              <a:rPr lang="ru-RU" altLang="de-DE" sz="2800" i="1">
                <a:latin typeface="Times New Roman" panose="02020603050405020304" pitchFamily="18" charset="0"/>
              </a:rPr>
              <a:t>ну</a:t>
            </a:r>
            <a:r>
              <a:rPr lang="ru-RU" altLang="de-DE" sz="2800">
                <a:latin typeface="Times New Roman" panose="02020603050405020304" pitchFamily="18" charset="0"/>
              </a:rPr>
              <a:t>-: </a:t>
            </a:r>
            <a:r>
              <a:rPr lang="cs-CZ" altLang="de-DE" sz="2800" i="1">
                <a:latin typeface="Times New Roman" panose="02020603050405020304" pitchFamily="18" charset="0"/>
              </a:rPr>
              <a:t>м</a:t>
            </a:r>
            <a:r>
              <a:rPr lang="de-CH" altLang="de-DE" sz="2800" i="1">
                <a:latin typeface="Times New Roman" panose="02020603050405020304" pitchFamily="18" charset="0"/>
              </a:rPr>
              <a:t>ёрзнуть – мёрзну – мёрзнешь – </a:t>
            </a:r>
            <a:r>
              <a:rPr lang="de-CH" altLang="de-DE" sz="2800" b="1" i="1">
                <a:latin typeface="Times New Roman" panose="02020603050405020304" pitchFamily="18" charset="0"/>
              </a:rPr>
              <a:t>мёрз</a:t>
            </a:r>
            <a:r>
              <a:rPr lang="de-CH" altLang="de-DE" sz="2800" i="1">
                <a:latin typeface="Times New Roman" panose="02020603050405020304" pitchFamily="18" charset="0"/>
              </a:rPr>
              <a:t>/мёрзнул – </a:t>
            </a:r>
            <a:r>
              <a:rPr lang="de-CH" altLang="de-DE" sz="2800" b="1" i="1">
                <a:latin typeface="Times New Roman" panose="02020603050405020304" pitchFamily="18" charset="0"/>
              </a:rPr>
              <a:t>мёрз</a:t>
            </a:r>
            <a:r>
              <a:rPr lang="de-CH" altLang="de-DE" sz="2800" i="1">
                <a:latin typeface="Times New Roman" panose="02020603050405020304" pitchFamily="18" charset="0"/>
              </a:rPr>
              <a:t>ла</a:t>
            </a:r>
            <a:endParaRPr lang="ru-RU" altLang="de-DE" sz="2800">
              <a:latin typeface="Times New Roman" panose="02020603050405020304" pitchFamily="18" charset="0"/>
            </a:endParaRPr>
          </a:p>
          <a:p>
            <a:pPr marL="338138" indent="-338138" eaLnBrk="1" hangingPunct="1"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ru-RU" altLang="de-DE" sz="2800" i="1">
                <a:latin typeface="Times New Roman" panose="02020603050405020304" pitchFamily="18" charset="0"/>
              </a:rPr>
              <a:t>Л</a:t>
            </a:r>
            <a:r>
              <a:rPr lang="ru-RU" altLang="de-DE" sz="2800">
                <a:latin typeface="Times New Roman" panose="02020603050405020304" pitchFamily="18" charset="0"/>
              </a:rPr>
              <a:t>-овая форме м. р. ед. ч. иногда образуется с суффиксом, как в приведенном примере, при чем эти формы могут быть факультативными или (редко) облигаторными.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Bild 3" descr="Bildschirmfoto 2014-11-27 um 22.01.36.png">
            <a:extLst>
              <a:ext uri="{FF2B5EF4-FFF2-40B4-BE49-F238E27FC236}">
                <a16:creationId xmlns:a16="http://schemas.microsoft.com/office/drawing/2014/main" id="{2696EF3C-5ED8-DC3A-A9CC-C4DFFD45F3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888"/>
            <a:ext cx="9144000" cy="440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Inhaltsplatzhalter 2">
            <a:extLst>
              <a:ext uri="{FF2B5EF4-FFF2-40B4-BE49-F238E27FC236}">
                <a16:creationId xmlns:a16="http://schemas.microsoft.com/office/drawing/2014/main" id="{3F24C517-97D5-36B3-C310-477104A497D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188913"/>
            <a:ext cx="8569325" cy="64801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Мы видим, что форма </a:t>
            </a:r>
            <a:r>
              <a:rPr lang="ru-RU" altLang="de-DE" sz="2800" i="1">
                <a:latin typeface="Times New Roman" panose="02020603050405020304" pitchFamily="18" charset="0"/>
              </a:rPr>
              <a:t>избегнул</a:t>
            </a:r>
            <a:r>
              <a:rPr lang="ru-RU" altLang="de-DE" sz="2800">
                <a:latin typeface="Times New Roman" panose="02020603050405020304" pitchFamily="18" charset="0"/>
              </a:rPr>
              <a:t> употреблялась чаще всего в начало </a:t>
            </a:r>
            <a:r>
              <a:rPr lang="cs-CZ" altLang="de-DE" sz="2800">
                <a:latin typeface="Times New Roman" panose="02020603050405020304" pitchFamily="18" charset="0"/>
              </a:rPr>
              <a:t>XIX </a:t>
            </a:r>
            <a:r>
              <a:rPr lang="ru-RU" altLang="de-DE" sz="2800">
                <a:latin typeface="Times New Roman" panose="02020603050405020304" pitchFamily="18" charset="0"/>
              </a:rPr>
              <a:t>в. а форма </a:t>
            </a:r>
            <a:r>
              <a:rPr lang="ru-RU" altLang="de-DE" sz="2800" i="1">
                <a:latin typeface="Times New Roman" panose="02020603050405020304" pitchFamily="18" charset="0"/>
              </a:rPr>
              <a:t>избег</a:t>
            </a:r>
            <a:r>
              <a:rPr lang="ru-RU" altLang="de-DE" sz="2800">
                <a:latin typeface="Times New Roman" panose="02020603050405020304" pitchFamily="18" charset="0"/>
              </a:rPr>
              <a:t> стала распространяться сильнее только около 1860 г., самую высокую частоту имела около 1900 г.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Позже глагол как таковой стал употребляться гораздо реже.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Это тоже не удивляет, потому что уже Ушаков считал глагол </a:t>
            </a:r>
            <a:r>
              <a:rPr lang="ru-RU" altLang="de-DE" sz="2800" i="1">
                <a:latin typeface="Times New Roman" panose="02020603050405020304" pitchFamily="18" charset="0"/>
              </a:rPr>
              <a:t>избегнуть</a:t>
            </a:r>
            <a:r>
              <a:rPr lang="ru-RU" altLang="de-DE" sz="2800">
                <a:latin typeface="Times New Roman" panose="02020603050405020304" pitchFamily="18" charset="0"/>
              </a:rPr>
              <a:t> в своем словаре книжным: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ИЗБЕГНУТЬ, избегну, избегнешь, прош. вр. избегнул и (чаще) избег, избегла (книжн.). совер. к избегать; то же, что избежать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В газетном корпусе НКРЯ, в котором находятся только актуальные тексты (после 2000 г.) глагол вообще употребляется редко</a:t>
            </a: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Inhaltsplatzhalter 2">
            <a:extLst>
              <a:ext uri="{FF2B5EF4-FFF2-40B4-BE49-F238E27FC236}">
                <a16:creationId xmlns:a16="http://schemas.microsoft.com/office/drawing/2014/main" id="{5AAAED0F-0FA5-4DB6-7A7F-D674A9F9218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260350"/>
            <a:ext cx="8216900" cy="61214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У дейст. причастия прошед. вр. ситуация наоборот, здесь первые вхождения в корпусе только во форме </a:t>
            </a:r>
            <a:r>
              <a:rPr lang="ru-RU" altLang="de-DE" sz="2800" i="1">
                <a:latin typeface="Times New Roman" panose="02020603050405020304" pitchFamily="18" charset="0"/>
              </a:rPr>
              <a:t>избегший</a:t>
            </a:r>
            <a:r>
              <a:rPr lang="ru-RU" altLang="de-DE" sz="2800">
                <a:latin typeface="Times New Roman" panose="02020603050405020304" pitchFamily="18" charset="0"/>
              </a:rPr>
              <a:t>, форма </a:t>
            </a:r>
            <a:r>
              <a:rPr lang="ru-RU" altLang="de-DE" sz="2800" i="1">
                <a:latin typeface="Times New Roman" panose="02020603050405020304" pitchFamily="18" charset="0"/>
              </a:rPr>
              <a:t>избегнувший</a:t>
            </a:r>
            <a:r>
              <a:rPr lang="ru-RU" altLang="de-DE" sz="2800">
                <a:latin typeface="Times New Roman" panose="02020603050405020304" pitchFamily="18" charset="0"/>
              </a:rPr>
              <a:t> мы видим впервые в 1852 г. После 1945 г. форма </a:t>
            </a:r>
            <a:r>
              <a:rPr lang="ru-RU" altLang="de-DE" sz="2800" i="1">
                <a:latin typeface="Times New Roman" panose="02020603050405020304" pitchFamily="18" charset="0"/>
              </a:rPr>
              <a:t>избегший </a:t>
            </a:r>
            <a:r>
              <a:rPr lang="ru-RU" altLang="de-DE" sz="2800">
                <a:latin typeface="Times New Roman" panose="02020603050405020304" pitchFamily="18" charset="0"/>
              </a:rPr>
              <a:t>имеет в основном корпусе только три вхождения.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Так что если учесть все эти факты, мы видим, что глагол </a:t>
            </a:r>
            <a:r>
              <a:rPr lang="ru-RU" altLang="de-DE" sz="2800" i="1">
                <a:latin typeface="Times New Roman" panose="02020603050405020304" pitchFamily="18" charset="0"/>
              </a:rPr>
              <a:t>избегнуть</a:t>
            </a:r>
            <a:r>
              <a:rPr lang="ru-RU" altLang="de-DE" sz="2800">
                <a:latin typeface="Times New Roman" panose="02020603050405020304" pitchFamily="18" charset="0"/>
              </a:rPr>
              <a:t> на самом деле ведет себя подобно, как и много других глаголов с приставкой </a:t>
            </a:r>
            <a:r>
              <a:rPr lang="cs-CZ" altLang="de-DE" sz="2800">
                <a:latin typeface="Times New Roman" panose="02020603050405020304" pitchFamily="18" charset="0"/>
              </a:rPr>
              <a:t>IX </a:t>
            </a:r>
            <a:r>
              <a:rPr lang="ru-RU" altLang="de-DE" sz="2800">
                <a:latin typeface="Times New Roman" panose="02020603050405020304" pitchFamily="18" charset="0"/>
              </a:rPr>
              <a:t>класса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Существует актуальное исследование </a:t>
            </a:r>
            <a:r>
              <a:rPr lang="cs-CZ" altLang="de-DE" sz="2800">
                <a:latin typeface="Times New Roman" panose="02020603050405020304" pitchFamily="18" charset="0"/>
              </a:rPr>
              <a:t>o</a:t>
            </a:r>
            <a:r>
              <a:rPr lang="ru-RU" altLang="de-DE" sz="2800">
                <a:latin typeface="Times New Roman" panose="02020603050405020304" pitchFamily="18" charset="0"/>
              </a:rPr>
              <a:t>публикованное в журнале «</a:t>
            </a:r>
            <a:r>
              <a:rPr lang="cs-CZ" altLang="de-DE" sz="2800">
                <a:latin typeface="Times New Roman" panose="02020603050405020304" pitchFamily="18" charset="0"/>
              </a:rPr>
              <a:t>Russian Linguistics</a:t>
            </a:r>
            <a:r>
              <a:rPr lang="ru-RU" altLang="de-DE" sz="2800">
                <a:latin typeface="Times New Roman" panose="02020603050405020304" pitchFamily="18" charset="0"/>
              </a:rPr>
              <a:t>»</a:t>
            </a:r>
            <a:r>
              <a:rPr lang="cs-CZ" altLang="de-DE" sz="2800">
                <a:latin typeface="Times New Roman" panose="02020603050405020304" pitchFamily="18" charset="0"/>
              </a:rPr>
              <a:t> (Nesset/Makarova 2012).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Inhaltsplatzhalter 2">
            <a:extLst>
              <a:ext uri="{FF2B5EF4-FFF2-40B4-BE49-F238E27FC236}">
                <a16:creationId xmlns:a16="http://schemas.microsoft.com/office/drawing/2014/main" id="{56137772-2D52-8816-C786-B9C2C5B8A19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260350"/>
            <a:ext cx="8216900" cy="62642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Авторы также констатируют низкую вариативность форм глаголов </a:t>
            </a:r>
            <a:r>
              <a:rPr lang="cs-CZ" altLang="de-DE" sz="2800">
                <a:latin typeface="Times New Roman" panose="02020603050405020304" pitchFamily="18" charset="0"/>
              </a:rPr>
              <a:t>IX</a:t>
            </a:r>
            <a:r>
              <a:rPr lang="ru-RU" altLang="de-DE" sz="2800">
                <a:latin typeface="Times New Roman" panose="02020603050405020304" pitchFamily="18" charset="0"/>
              </a:rPr>
              <a:t> класса, которая постепенно еще уменьшается. Происходит поляризация между </a:t>
            </a:r>
            <a:r>
              <a:rPr lang="ru-RU" altLang="de-DE" sz="2800" i="1">
                <a:latin typeface="Times New Roman" panose="02020603050405020304" pitchFamily="18" charset="0"/>
              </a:rPr>
              <a:t>л</a:t>
            </a:r>
            <a:r>
              <a:rPr lang="ru-RU" altLang="de-DE" sz="2800">
                <a:latin typeface="Times New Roman" panose="02020603050405020304" pitchFamily="18" charset="0"/>
              </a:rPr>
              <a:t>-овой формой (все больше употребляется основа прошед. вр., т.е. без суффикса -</a:t>
            </a:r>
            <a:r>
              <a:rPr lang="ru-RU" altLang="de-DE" sz="2800" i="1">
                <a:latin typeface="Times New Roman" panose="02020603050405020304" pitchFamily="18" charset="0"/>
              </a:rPr>
              <a:t>ну</a:t>
            </a:r>
            <a:r>
              <a:rPr lang="ru-RU" altLang="de-DE" sz="2800">
                <a:latin typeface="Times New Roman" panose="02020603050405020304" pitchFamily="18" charset="0"/>
              </a:rPr>
              <a:t>-) и деепричастием и действ. причастием прошед. вр. (бесприставочных глаголов), где все больше употребляется основа инфинитива, включающая суффикс -</a:t>
            </a:r>
            <a:r>
              <a:rPr lang="ru-RU" altLang="de-DE" sz="2800" i="1">
                <a:latin typeface="Times New Roman" panose="02020603050405020304" pitchFamily="18" charset="0"/>
              </a:rPr>
              <a:t>ну</a:t>
            </a:r>
            <a:r>
              <a:rPr lang="ru-RU" altLang="de-DE" sz="2800">
                <a:latin typeface="Times New Roman" panose="02020603050405020304" pitchFamily="18" charset="0"/>
              </a:rPr>
              <a:t>- (с. 49, 52сл.).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Авторы стараются найти разные факторы, которые могут играть роль, напр. и фонетические (напр. разные согласные в конце корня). Авторы употребляют статистические методы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Inhaltsplatzhalter 2">
            <a:extLst>
              <a:ext uri="{FF2B5EF4-FFF2-40B4-BE49-F238E27FC236}">
                <a16:creationId xmlns:a16="http://schemas.microsoft.com/office/drawing/2014/main" id="{18D1E5EF-43C5-99A8-65C5-F5C92916BA5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115888"/>
            <a:ext cx="8569325" cy="662622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В актуальной части их материала (начало </a:t>
            </a:r>
            <a:r>
              <a:rPr lang="cs-CZ" altLang="de-DE" sz="2800">
                <a:latin typeface="Times New Roman" panose="02020603050405020304" pitchFamily="18" charset="0"/>
              </a:rPr>
              <a:t>XXI </a:t>
            </a:r>
            <a:r>
              <a:rPr lang="ru-RU" altLang="de-DE" sz="2800">
                <a:latin typeface="Times New Roman" panose="02020603050405020304" pitchFamily="18" charset="0"/>
              </a:rPr>
              <a:t>в., ср. с</a:t>
            </a:r>
            <a:r>
              <a:rPr lang="cs-CZ" altLang="de-DE" sz="2800">
                <a:latin typeface="Times New Roman" panose="02020603050405020304" pitchFamily="18" charset="0"/>
              </a:rPr>
              <a:t>. 61</a:t>
            </a:r>
            <a:r>
              <a:rPr lang="ru-RU" altLang="de-DE" sz="2800">
                <a:latin typeface="Times New Roman" panose="02020603050405020304" pitchFamily="18" charset="0"/>
              </a:rPr>
              <a:t>) можно найти следующую ситуацию: формы образованные от основы прошед. вр. (без суффикса -</a:t>
            </a:r>
            <a:r>
              <a:rPr lang="ru-RU" altLang="de-DE" sz="2800" i="1">
                <a:latin typeface="Times New Roman" panose="02020603050405020304" pitchFamily="18" charset="0"/>
              </a:rPr>
              <a:t>ну-</a:t>
            </a:r>
            <a:r>
              <a:rPr lang="ru-RU" altLang="de-DE" sz="2800">
                <a:latin typeface="Times New Roman" panose="02020603050405020304" pitchFamily="18" charset="0"/>
              </a:rPr>
              <a:t>):</a:t>
            </a:r>
          </a:p>
          <a:p>
            <a:pPr marL="457200" indent="-457200">
              <a:buSzPct val="50000"/>
              <a:buFont typeface="Arial" panose="020B0604020202020204" pitchFamily="34" charset="0"/>
              <a:buChar char="•"/>
            </a:pPr>
            <a:r>
              <a:rPr lang="ru-RU" altLang="de-DE" sz="2800" i="1">
                <a:latin typeface="Times New Roman" panose="02020603050405020304" pitchFamily="18" charset="0"/>
              </a:rPr>
              <a:t>л</a:t>
            </a:r>
            <a:r>
              <a:rPr lang="ru-RU" altLang="de-DE" sz="2800">
                <a:latin typeface="Times New Roman" panose="02020603050405020304" pitchFamily="18" charset="0"/>
              </a:rPr>
              <a:t>-овая форма ж. р., ср. р., мн. ч. – </a:t>
            </a:r>
            <a:r>
              <a:rPr lang="cs-CZ" altLang="de-DE" sz="2800">
                <a:latin typeface="Times New Roman" panose="02020603050405020304" pitchFamily="18" charset="0"/>
              </a:rPr>
              <a:t>100%</a:t>
            </a:r>
            <a:endParaRPr lang="ru-RU" altLang="de-DE" sz="2800">
              <a:latin typeface="Times New Roman" panose="02020603050405020304" pitchFamily="18" charset="0"/>
            </a:endParaRPr>
          </a:p>
          <a:p>
            <a:pPr marL="457200" indent="-457200">
              <a:buSzPct val="50000"/>
              <a:buFont typeface="Arial" panose="020B0604020202020204" pitchFamily="34" charset="0"/>
              <a:buChar char="•"/>
            </a:pPr>
            <a:r>
              <a:rPr lang="ru-RU" altLang="de-DE" sz="2800" i="1">
                <a:latin typeface="Times New Roman" panose="02020603050405020304" pitchFamily="18" charset="0"/>
              </a:rPr>
              <a:t>л</a:t>
            </a:r>
            <a:r>
              <a:rPr lang="ru-RU" altLang="de-DE" sz="2800">
                <a:latin typeface="Times New Roman" panose="02020603050405020304" pitchFamily="18" charset="0"/>
              </a:rPr>
              <a:t>-овая форма м. р. глаголы с приставкой – </a:t>
            </a:r>
            <a:r>
              <a:rPr lang="cs-CZ" altLang="de-DE" sz="2800">
                <a:latin typeface="Times New Roman" panose="02020603050405020304" pitchFamily="18" charset="0"/>
              </a:rPr>
              <a:t>99%</a:t>
            </a:r>
            <a:endParaRPr lang="ru-RU" altLang="de-DE" sz="2800">
              <a:latin typeface="Times New Roman" panose="02020603050405020304" pitchFamily="18" charset="0"/>
            </a:endParaRPr>
          </a:p>
          <a:p>
            <a:pPr marL="457200" indent="-457200">
              <a:buSzPct val="50000"/>
              <a:buFont typeface="Arial" panose="020B0604020202020204" pitchFamily="34" charset="0"/>
              <a:buChar char="•"/>
            </a:pPr>
            <a:r>
              <a:rPr lang="ru-RU" altLang="de-DE" sz="2800" i="1">
                <a:latin typeface="Times New Roman" panose="02020603050405020304" pitchFamily="18" charset="0"/>
              </a:rPr>
              <a:t>л</a:t>
            </a:r>
            <a:r>
              <a:rPr lang="ru-RU" altLang="de-DE" sz="2800">
                <a:latin typeface="Times New Roman" panose="02020603050405020304" pitchFamily="18" charset="0"/>
              </a:rPr>
              <a:t>-овая форма м. р. бесприставочные глаголы </a:t>
            </a:r>
            <a:r>
              <a:rPr lang="cs-CZ" altLang="de-DE" sz="2800">
                <a:latin typeface="Times New Roman" panose="02020603050405020304" pitchFamily="18" charset="0"/>
              </a:rPr>
              <a:t>94%</a:t>
            </a:r>
            <a:endParaRPr lang="ru-RU" altLang="de-DE" sz="2800">
              <a:latin typeface="Times New Roman" panose="02020603050405020304" pitchFamily="18" charset="0"/>
            </a:endParaRPr>
          </a:p>
          <a:p>
            <a:pPr marL="457200" indent="-457200">
              <a:buSzPct val="50000"/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дейст. причастие прошед. вр. глаголы с приставкой – </a:t>
            </a:r>
            <a:r>
              <a:rPr lang="cs-CZ" altLang="de-DE" sz="2800">
                <a:latin typeface="Times New Roman" panose="02020603050405020304" pitchFamily="18" charset="0"/>
              </a:rPr>
              <a:t>92%</a:t>
            </a:r>
            <a:endParaRPr lang="ru-RU" altLang="de-DE" sz="2800">
              <a:latin typeface="Times New Roman" panose="02020603050405020304" pitchFamily="18" charset="0"/>
            </a:endParaRPr>
          </a:p>
          <a:p>
            <a:pPr marL="457200" indent="-457200">
              <a:buSzPct val="50000"/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дейст. причастие прошед. вр. бесприставочные глаголы – </a:t>
            </a:r>
            <a:r>
              <a:rPr lang="cs-CZ" altLang="de-DE" sz="2800">
                <a:latin typeface="Times New Roman" panose="02020603050405020304" pitchFamily="18" charset="0"/>
              </a:rPr>
              <a:t>9%</a:t>
            </a:r>
            <a:endParaRPr lang="ru-RU" altLang="de-DE" sz="2800">
              <a:latin typeface="Times New Roman" panose="02020603050405020304" pitchFamily="18" charset="0"/>
            </a:endParaRPr>
          </a:p>
          <a:p>
            <a:pPr marL="457200" indent="-457200">
              <a:buSzPct val="50000"/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деепричастие прошед. вр. – </a:t>
            </a:r>
            <a:r>
              <a:rPr lang="cs-CZ" altLang="de-DE" sz="2800">
                <a:latin typeface="Times New Roman" panose="02020603050405020304" pitchFamily="18" charset="0"/>
              </a:rPr>
              <a:t>8%</a:t>
            </a:r>
            <a:r>
              <a:rPr lang="ru-RU" altLang="de-DE" sz="2800">
                <a:latin typeface="Times New Roman" panose="02020603050405020304" pitchFamily="18" charset="0"/>
              </a:rPr>
              <a:t> (формы типа </a:t>
            </a:r>
            <a:r>
              <a:rPr lang="ru-RU" altLang="de-DE" sz="2800" i="1">
                <a:latin typeface="Times New Roman" panose="02020603050405020304" pitchFamily="18" charset="0"/>
              </a:rPr>
              <a:t>достигши</a:t>
            </a:r>
            <a:r>
              <a:rPr lang="ru-RU" altLang="de-DE" sz="2800">
                <a:latin typeface="Times New Roman" panose="02020603050405020304" pitchFamily="18" charset="0"/>
              </a:rPr>
              <a:t> здесь относительно архаичны, отдается предпочтение формам типа </a:t>
            </a:r>
            <a:r>
              <a:rPr lang="ru-RU" altLang="de-DE" sz="2800" i="1">
                <a:latin typeface="Times New Roman" panose="02020603050405020304" pitchFamily="18" charset="0"/>
              </a:rPr>
              <a:t>достигнув</a:t>
            </a:r>
            <a:r>
              <a:rPr lang="ru-RU" altLang="de-DE" sz="2800">
                <a:latin typeface="Times New Roman" panose="02020603050405020304" pitchFamily="18" charset="0"/>
              </a:rPr>
              <a:t>)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Inhaltsplatzhalter 2">
            <a:extLst>
              <a:ext uri="{FF2B5EF4-FFF2-40B4-BE49-F238E27FC236}">
                <a16:creationId xmlns:a16="http://schemas.microsoft.com/office/drawing/2014/main" id="{40176E8F-23C4-04A2-86B2-51B95CCBEFE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333375"/>
            <a:ext cx="8496300" cy="619125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Целая эта тема заслуживает внимания и со сравнительной точки зрения, потому что поведение данной группы глаголов интересное в разных славянских языках.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В чешском языке формы сохраняющие суффикс часто разговорные: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F. Trávníček: „tvary </a:t>
            </a:r>
            <a:r>
              <a:rPr lang="cs-CZ" altLang="de-DE" sz="2800" i="1">
                <a:latin typeface="Times New Roman" panose="02020603050405020304" pitchFamily="18" charset="0"/>
              </a:rPr>
              <a:t>padnul, táhnul</a:t>
            </a:r>
            <a:r>
              <a:rPr lang="cs-CZ" altLang="de-DE" sz="2800">
                <a:latin typeface="Times New Roman" panose="02020603050405020304" pitchFamily="18" charset="0"/>
              </a:rPr>
              <a:t>... jsou jen lid. a hovor.“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Sgall/Hronek: „v běžném hovoru tu převažují např. tvary jako </a:t>
            </a:r>
            <a:r>
              <a:rPr lang="cs-CZ" altLang="de-DE" sz="2800" i="1">
                <a:latin typeface="Times New Roman" panose="02020603050405020304" pitchFamily="18" charset="0"/>
              </a:rPr>
              <a:t>tisknul, uštknul </a:t>
            </a:r>
            <a:r>
              <a:rPr lang="cs-CZ" altLang="de-DE" sz="2800">
                <a:latin typeface="Times New Roman" panose="02020603050405020304" pitchFamily="18" charset="0"/>
              </a:rPr>
              <a:t>nejen nad svými protějšky </a:t>
            </a:r>
            <a:r>
              <a:rPr lang="cs-CZ" altLang="de-DE" sz="2800" i="1">
                <a:latin typeface="Times New Roman" panose="02020603050405020304" pitchFamily="18" charset="0"/>
              </a:rPr>
              <a:t>tiskl, uštkl </a:t>
            </a:r>
            <a:r>
              <a:rPr lang="cs-CZ" altLang="de-DE" sz="2800">
                <a:latin typeface="Times New Roman" panose="02020603050405020304" pitchFamily="18" charset="0"/>
              </a:rPr>
              <a:t>(v Čechách výlučně spisovnými), ale i nad podobami </a:t>
            </a:r>
            <a:r>
              <a:rPr lang="cs-CZ" altLang="de-DE" sz="2800" i="1">
                <a:latin typeface="Times New Roman" panose="02020603050405020304" pitchFamily="18" charset="0"/>
              </a:rPr>
              <a:t>tisk, uštk </a:t>
            </a:r>
            <a:r>
              <a:rPr lang="cs-CZ" altLang="de-DE" sz="2800">
                <a:latin typeface="Times New Roman" panose="02020603050405020304" pitchFamily="18" charset="0"/>
              </a:rPr>
              <a:t>apod.; tam, kde kmen nekončí skupinou souhlásek, je to asi spíš naopak: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Inhaltsplatzhalter 2">
            <a:extLst>
              <a:ext uri="{FF2B5EF4-FFF2-40B4-BE49-F238E27FC236}">
                <a16:creationId xmlns:a16="http://schemas.microsoft.com/office/drawing/2014/main" id="{080DF924-050D-31D8-7B29-2361E9A3E2E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333375"/>
            <a:ext cx="8496300" cy="619125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i="1">
                <a:latin typeface="Times New Roman" panose="02020603050405020304" pitchFamily="18" charset="0"/>
              </a:rPr>
              <a:t>přiběh, spad </a:t>
            </a:r>
            <a:r>
              <a:rPr lang="cs-CZ" altLang="de-DE" sz="2800">
                <a:latin typeface="Times New Roman" panose="02020603050405020304" pitchFamily="18" charset="0"/>
              </a:rPr>
              <a:t>mají poměrně dobrou pozici ve srovnání s </a:t>
            </a:r>
            <a:r>
              <a:rPr lang="cs-CZ" altLang="de-DE" sz="2800" i="1">
                <a:latin typeface="Times New Roman" panose="02020603050405020304" pitchFamily="18" charset="0"/>
              </a:rPr>
              <a:t>přiběhnul, spadnul</a:t>
            </a:r>
            <a:r>
              <a:rPr lang="cs-CZ" altLang="de-DE" sz="2800">
                <a:latin typeface="Times New Roman" panose="02020603050405020304" pitchFamily="18" charset="0"/>
              </a:rPr>
              <a:t>.“ (</a:t>
            </a:r>
            <a:r>
              <a:rPr lang="ru-RU" altLang="de-DE" sz="2800">
                <a:latin typeface="Times New Roman" panose="02020603050405020304" pitchFamily="18" charset="0"/>
              </a:rPr>
              <a:t>литературно:</a:t>
            </a:r>
            <a:r>
              <a:rPr lang="cs-CZ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 i="1">
                <a:latin typeface="Times New Roman" panose="02020603050405020304" pitchFamily="18" charset="0"/>
              </a:rPr>
              <a:t>přiběhl, spadl</a:t>
            </a:r>
            <a:r>
              <a:rPr lang="cs-CZ" altLang="de-DE" sz="2800">
                <a:latin typeface="Times New Roman" panose="02020603050405020304" pitchFamily="18" charset="0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Ср. и Бермель</a:t>
            </a:r>
            <a:r>
              <a:rPr lang="cs-CZ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>
                <a:latin typeface="Times New Roman" panose="02020603050405020304" pitchFamily="18" charset="0"/>
              </a:rPr>
              <a:t>(</a:t>
            </a:r>
            <a:r>
              <a:rPr lang="cs-CZ" altLang="de-DE" sz="2800">
                <a:latin typeface="Times New Roman" panose="02020603050405020304" pitchFamily="18" charset="0"/>
              </a:rPr>
              <a:t>Bermel 2010, 14): </a:t>
            </a:r>
            <a:r>
              <a:rPr lang="ru-RU" altLang="de-DE" sz="2800">
                <a:latin typeface="Times New Roman" panose="02020603050405020304" pitchFamily="18" charset="0"/>
              </a:rPr>
              <a:t>литературное (</a:t>
            </a:r>
            <a:r>
              <a:rPr lang="cs-CZ" altLang="de-DE" sz="2800">
                <a:latin typeface="Times New Roman" panose="02020603050405020304" pitchFamily="18" charset="0"/>
              </a:rPr>
              <a:t>SČ</a:t>
            </a:r>
            <a:r>
              <a:rPr lang="ru-RU" altLang="de-DE" sz="2800">
                <a:latin typeface="Times New Roman" panose="02020603050405020304" pitchFamily="18" charset="0"/>
              </a:rPr>
              <a:t>)</a:t>
            </a:r>
            <a:r>
              <a:rPr lang="cs-CZ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 i="1">
                <a:latin typeface="Times New Roman" panose="02020603050405020304" pitchFamily="18" charset="0"/>
              </a:rPr>
              <a:t>minul/řízl </a:t>
            </a:r>
            <a:r>
              <a:rPr lang="cs-CZ" altLang="de-DE" sz="2800">
                <a:latin typeface="Times New Roman" panose="02020603050405020304" pitchFamily="18" charset="0"/>
              </a:rPr>
              <a:t>vs. </a:t>
            </a:r>
            <a:r>
              <a:rPr lang="ru-RU" altLang="de-DE" sz="2800">
                <a:latin typeface="Times New Roman" panose="02020603050405020304" pitchFamily="18" charset="0"/>
              </a:rPr>
              <a:t>обиходно-разговорное (</a:t>
            </a:r>
            <a:r>
              <a:rPr lang="cs-CZ" altLang="de-DE" sz="2800">
                <a:latin typeface="Times New Roman" panose="02020603050405020304" pitchFamily="18" charset="0"/>
              </a:rPr>
              <a:t>OČ</a:t>
            </a:r>
            <a:r>
              <a:rPr lang="ru-RU" altLang="de-DE" sz="2800">
                <a:latin typeface="Times New Roman" panose="02020603050405020304" pitchFamily="18" charset="0"/>
              </a:rPr>
              <a:t>)</a:t>
            </a:r>
            <a:r>
              <a:rPr lang="cs-CZ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 i="1">
                <a:latin typeface="Times New Roman" panose="02020603050405020304" pitchFamily="18" charset="0"/>
              </a:rPr>
              <a:t>minul/říznul</a:t>
            </a:r>
            <a:endParaRPr lang="ru-RU" altLang="de-DE" sz="2800" i="1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В русском языке распространяется (в </a:t>
            </a:r>
            <a:r>
              <a:rPr lang="ru-RU" altLang="de-DE" sz="2800" i="1">
                <a:latin typeface="Times New Roman" panose="02020603050405020304" pitchFamily="18" charset="0"/>
              </a:rPr>
              <a:t>л</a:t>
            </a:r>
            <a:r>
              <a:rPr lang="ru-RU" altLang="de-DE" sz="2800">
                <a:latin typeface="Times New Roman" panose="02020603050405020304" pitchFamily="18" charset="0"/>
              </a:rPr>
              <a:t>-овых формах) образование без суффикса, в чешском языке можно было бы ожидать скорее распространение </a:t>
            </a:r>
            <a:r>
              <a:rPr lang="ru-RU" altLang="de-DE" sz="2800" i="1">
                <a:latin typeface="Times New Roman" panose="02020603050405020304" pitchFamily="18" charset="0"/>
              </a:rPr>
              <a:t>л</a:t>
            </a:r>
            <a:r>
              <a:rPr lang="ru-RU" altLang="de-DE" sz="2800">
                <a:latin typeface="Times New Roman" panose="02020603050405020304" pitchFamily="18" charset="0"/>
              </a:rPr>
              <a:t>-овых форм со суффиксом, которые являются разговорными…</a:t>
            </a: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id="{CAE762C1-329E-BECC-BC1F-303A4EF2229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3850" y="188913"/>
            <a:ext cx="8640763" cy="6335712"/>
          </a:xfrm>
        </p:spPr>
        <p:txBody>
          <a:bodyPr anchor="t"/>
          <a:lstStyle/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Действует сильная тенденция, что суффикс -</a:t>
            </a:r>
            <a:r>
              <a:rPr lang="ru-RU" altLang="de-DE" sz="2800" i="1" dirty="0">
                <a:latin typeface="Times New Roman" panose="02020603050405020304" pitchFamily="18" charset="0"/>
              </a:rPr>
              <a:t>ну-</a:t>
            </a:r>
            <a:r>
              <a:rPr lang="ru-RU" altLang="de-DE" sz="2800" dirty="0">
                <a:latin typeface="Times New Roman" panose="02020603050405020304" pitchFamily="18" charset="0"/>
              </a:rPr>
              <a:t> во форме м. р. сохраняют только простые глаголы </a:t>
            </a:r>
            <a:r>
              <a:rPr lang="cs-CZ" altLang="de-DE" sz="2800" dirty="0">
                <a:latin typeface="Times New Roman" panose="02020603050405020304" pitchFamily="18" charset="0"/>
              </a:rPr>
              <a:t>(</a:t>
            </a:r>
            <a:r>
              <a:rPr lang="cs-CZ" altLang="de-DE" sz="2800" dirty="0" err="1">
                <a:latin typeface="Times New Roman" panose="02020603050405020304" pitchFamily="18" charset="0"/>
              </a:rPr>
              <a:t>simplicia</a:t>
            </a:r>
            <a:r>
              <a:rPr lang="cs-CZ" altLang="de-DE" sz="2800" dirty="0">
                <a:latin typeface="Times New Roman" panose="02020603050405020304" pitchFamily="18" charset="0"/>
              </a:rPr>
              <a:t>)</a:t>
            </a:r>
            <a:r>
              <a:rPr lang="ru-RU" altLang="de-DE" sz="2800" dirty="0">
                <a:latin typeface="Times New Roman" panose="02020603050405020304" pitchFamily="18" charset="0"/>
              </a:rPr>
              <a:t>, а глаголы с приставкой образуют и форму м. р. без этого суффикса: </a:t>
            </a:r>
            <a:r>
              <a:rPr lang="ru-RU" altLang="de-DE" sz="2800" i="1" dirty="0">
                <a:latin typeface="Times New Roman" panose="02020603050405020304" pitchFamily="18" charset="0"/>
              </a:rPr>
              <a:t>мёрз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и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мёрзнул</a:t>
            </a:r>
            <a:r>
              <a:rPr lang="de-CH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dirty="0">
                <a:latin typeface="Times New Roman" panose="02020603050405020304" pitchFamily="18" charset="0"/>
              </a:rPr>
              <a:t>но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от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замёрзнуть</a:t>
            </a:r>
            <a:r>
              <a:rPr lang="ru-RU" altLang="de-DE" sz="2800" dirty="0">
                <a:latin typeface="Times New Roman" panose="02020603050405020304" pitchFamily="18" charset="0"/>
              </a:rPr>
              <a:t> только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замёрз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гибнуть – гибнул/гиб – гибла, </a:t>
            </a:r>
            <a:r>
              <a:rPr lang="ru-RU" altLang="de-DE" sz="2800" dirty="0">
                <a:latin typeface="Times New Roman" panose="02020603050405020304" pitchFamily="18" charset="0"/>
              </a:rPr>
              <a:t>но</a:t>
            </a:r>
            <a:r>
              <a:rPr lang="de-CH" altLang="de-DE" sz="2800" i="1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погибнуть – погиб – погибла</a:t>
            </a:r>
            <a:r>
              <a:rPr lang="de-CH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блёкнуть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>
                <a:latin typeface="Times New Roman" panose="02020603050405020304" pitchFamily="18" charset="0"/>
              </a:rPr>
              <a:t>,</a:t>
            </a:r>
            <a:r>
              <a:rPr lang="de-CH" altLang="de-DE" sz="2800" dirty="0" err="1">
                <a:latin typeface="Times New Roman" panose="02020603050405020304" pitchFamily="18" charset="0"/>
              </a:rPr>
              <a:t>vadnout</a:t>
            </a:r>
            <a:r>
              <a:rPr lang="de-CH" altLang="de-DE" sz="2800" dirty="0">
                <a:latin typeface="Times New Roman" panose="02020603050405020304" pitchFamily="18" charset="0"/>
              </a:rPr>
              <a:t>, </a:t>
            </a:r>
            <a:r>
              <a:rPr lang="de-CH" altLang="de-DE" sz="2800" dirty="0" err="1">
                <a:latin typeface="Times New Roman" panose="02020603050405020304" pitchFamily="18" charset="0"/>
              </a:rPr>
              <a:t>blednout</a:t>
            </a:r>
            <a:r>
              <a:rPr lang="de-CH" altLang="de-DE" sz="2800" dirty="0">
                <a:latin typeface="Times New Roman" panose="02020603050405020304" pitchFamily="18" charset="0"/>
              </a:rPr>
              <a:t>‘ – </a:t>
            </a:r>
            <a:r>
              <a:rPr lang="ru-RU" altLang="de-DE" sz="2800" i="1" dirty="0">
                <a:latin typeface="Times New Roman" panose="02020603050405020304" pitchFamily="18" charset="0"/>
              </a:rPr>
              <a:t>блёкнул – блёкла</a:t>
            </a:r>
            <a:r>
              <a:rPr lang="ru-RU" altLang="de-DE" sz="2800" dirty="0">
                <a:latin typeface="Times New Roman" panose="02020603050405020304" pitchFamily="18" charset="0"/>
              </a:rPr>
              <a:t>, но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поблёкнуть – поблёк – поблёкла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горкнуть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>
                <a:latin typeface="Times New Roman" panose="02020603050405020304" pitchFamily="18" charset="0"/>
              </a:rPr>
              <a:t>,</a:t>
            </a:r>
            <a:r>
              <a:rPr lang="de-CH" altLang="de-DE" sz="2800" dirty="0" err="1">
                <a:latin typeface="Times New Roman" panose="02020603050405020304" pitchFamily="18" charset="0"/>
              </a:rPr>
              <a:t>hořknout</a:t>
            </a:r>
            <a:r>
              <a:rPr lang="de-CH" altLang="de-DE" sz="2800" dirty="0">
                <a:latin typeface="Times New Roman" panose="02020603050405020304" pitchFamily="18" charset="0"/>
              </a:rPr>
              <a:t>‘ – </a:t>
            </a:r>
            <a:r>
              <a:rPr lang="ru-RU" altLang="de-DE" sz="2800" i="1" dirty="0">
                <a:latin typeface="Times New Roman" panose="02020603050405020304" pitchFamily="18" charset="0"/>
              </a:rPr>
              <a:t>горкнул – горкла</a:t>
            </a:r>
            <a:r>
              <a:rPr lang="de-CH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dirty="0">
                <a:latin typeface="Times New Roman" panose="02020603050405020304" pitchFamily="18" charset="0"/>
              </a:rPr>
              <a:t>но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прогоркнуть – прогорк — прогоркла</a:t>
            </a:r>
          </a:p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Действительное причастие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прошед</a:t>
            </a:r>
            <a:r>
              <a:rPr lang="ru-RU" altLang="de-DE" sz="2800" dirty="0">
                <a:latin typeface="Times New Roman" panose="02020603050405020304" pitchFamily="18" charset="0"/>
              </a:rPr>
              <a:t>.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</a:rPr>
              <a:t>. образуется тоже частично от специальной основы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прошед</a:t>
            </a:r>
            <a:r>
              <a:rPr lang="ru-RU" altLang="de-DE" sz="2800" dirty="0">
                <a:latin typeface="Times New Roman" panose="02020603050405020304" pitchFamily="18" charset="0"/>
              </a:rPr>
              <a:t>.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</a:rPr>
              <a:t>. (т.е. без суффикса -</a:t>
            </a:r>
            <a:r>
              <a:rPr lang="ru-RU" altLang="de-DE" sz="2800" i="1" dirty="0">
                <a:latin typeface="Times New Roman" panose="02020603050405020304" pitchFamily="18" charset="0"/>
              </a:rPr>
              <a:t>ну</a:t>
            </a:r>
            <a:r>
              <a:rPr lang="ru-RU" altLang="de-DE" sz="2800" dirty="0">
                <a:latin typeface="Times New Roman" panose="02020603050405020304" pitchFamily="18" charset="0"/>
              </a:rPr>
              <a:t>-), иногда облигаторно, иногда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8940DF75-4B72-356B-24C7-BB532945299C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7800" y="215900"/>
            <a:ext cx="8893175" cy="6362700"/>
          </a:xfrm>
        </p:spPr>
        <p:txBody>
          <a:bodyPr anchor="t"/>
          <a:lstStyle/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факультативно. Суффикс причастия имеет после согласных форму -</a:t>
            </a:r>
            <a:r>
              <a:rPr lang="ru-RU" altLang="de-DE" sz="2800" i="1" dirty="0">
                <a:latin typeface="Times New Roman" panose="02020603050405020304" pitchFamily="18" charset="0"/>
              </a:rPr>
              <a:t>ш-</a:t>
            </a:r>
            <a:r>
              <a:rPr lang="ru-RU" altLang="de-DE" sz="2800" dirty="0">
                <a:latin typeface="Times New Roman" panose="02020603050405020304" pitchFamily="18" charset="0"/>
              </a:rPr>
              <a:t>: </a:t>
            </a:r>
            <a:r>
              <a:rPr lang="ru-RU" altLang="de-DE" sz="2800" i="1" dirty="0">
                <a:latin typeface="Times New Roman" panose="02020603050405020304" pitchFamily="18" charset="0"/>
              </a:rPr>
              <a:t>привыкнуть – привык – привыкший, мёрзнуть – мёрз/мёрзнул – мёрзнувший, замёрзнуть – замёрз – замёрзший, крепнуть – креп/крепнул – крепнувший, окрепнуть – окреп – окрепший</a:t>
            </a:r>
          </a:p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Между образованием </a:t>
            </a:r>
            <a:r>
              <a:rPr lang="ru-RU" altLang="de-DE" sz="2800" i="1" dirty="0">
                <a:latin typeface="Times New Roman" panose="02020603050405020304" pitchFamily="18" charset="0"/>
              </a:rPr>
              <a:t>л</a:t>
            </a:r>
            <a:r>
              <a:rPr lang="ru-RU" altLang="de-DE" sz="2800" dirty="0">
                <a:latin typeface="Times New Roman" panose="02020603050405020304" pitchFamily="18" charset="0"/>
              </a:rPr>
              <a:t>-</a:t>
            </a:r>
            <a:r>
              <a:rPr lang="ru-RU" altLang="de-DE" sz="2800" dirty="0" err="1">
                <a:latin typeface="Times New Roman" panose="02020603050405020304" pitchFamily="18" charset="0"/>
              </a:rPr>
              <a:t>овой</a:t>
            </a:r>
            <a:r>
              <a:rPr lang="ru-RU" altLang="de-DE" sz="2800" dirty="0">
                <a:latin typeface="Times New Roman" panose="02020603050405020304" pitchFamily="18" charset="0"/>
              </a:rPr>
              <a:t> формы и образованием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дейст</a:t>
            </a:r>
            <a:r>
              <a:rPr lang="ru-RU" altLang="de-DE" sz="2800" dirty="0">
                <a:latin typeface="Times New Roman" panose="02020603050405020304" pitchFamily="18" charset="0"/>
              </a:rPr>
              <a:t>. причастия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прошед</a:t>
            </a:r>
            <a:r>
              <a:rPr lang="ru-RU" altLang="de-DE" sz="2800" dirty="0">
                <a:latin typeface="Times New Roman" panose="02020603050405020304" pitchFamily="18" charset="0"/>
              </a:rPr>
              <a:t>.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</a:rPr>
              <a:t>. могут отношения быть разными. Действует и у причастия тенденция, что простые глаголы суффикс -</a:t>
            </a:r>
            <a:r>
              <a:rPr lang="ru-RU" altLang="de-DE" sz="2800" i="1" dirty="0">
                <a:latin typeface="Times New Roman" panose="02020603050405020304" pitchFamily="18" charset="0"/>
              </a:rPr>
              <a:t>ну</a:t>
            </a:r>
            <a:r>
              <a:rPr lang="ru-RU" altLang="de-DE" sz="2800" dirty="0">
                <a:latin typeface="Times New Roman" panose="02020603050405020304" pitchFamily="18" charset="0"/>
              </a:rPr>
              <a:t>- часто сохраняют, а глаголы с приставкой его пропускают, но кроме этого есть тенденция, что причастие сохраняет суффикс чаще, чем </a:t>
            </a:r>
            <a:r>
              <a:rPr lang="ru-RU" altLang="de-DE" sz="2800" i="1" dirty="0">
                <a:latin typeface="Times New Roman" panose="02020603050405020304" pitchFamily="18" charset="0"/>
              </a:rPr>
              <a:t>л</a:t>
            </a:r>
            <a:r>
              <a:rPr lang="ru-RU" altLang="de-DE" sz="2800" dirty="0">
                <a:latin typeface="Times New Roman" panose="02020603050405020304" pitchFamily="18" charset="0"/>
              </a:rPr>
              <a:t>-</a:t>
            </a:r>
            <a:r>
              <a:rPr lang="ru-RU" altLang="de-DE" sz="2800" dirty="0" err="1">
                <a:latin typeface="Times New Roman" panose="02020603050405020304" pitchFamily="18" charset="0"/>
              </a:rPr>
              <a:t>овая</a:t>
            </a:r>
            <a:r>
              <a:rPr lang="ru-RU" altLang="de-DE" sz="2800" dirty="0">
                <a:latin typeface="Times New Roman" panose="02020603050405020304" pitchFamily="18" charset="0"/>
              </a:rPr>
              <a:t> форма, т.е. не редко в </a:t>
            </a:r>
            <a:r>
              <a:rPr lang="ru-RU" altLang="de-DE" sz="2800" i="1" dirty="0">
                <a:latin typeface="Times New Roman" panose="02020603050405020304" pitchFamily="18" charset="0"/>
              </a:rPr>
              <a:t>л</a:t>
            </a:r>
            <a:r>
              <a:rPr lang="ru-RU" altLang="de-DE" sz="2800" dirty="0">
                <a:latin typeface="Times New Roman" panose="02020603050405020304" pitchFamily="18" charset="0"/>
              </a:rPr>
              <a:t>-вой форме вариация, а причастие образуется с суффиксом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BBE3982D-549E-534D-9E87-7719F6E70F0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7800" y="215900"/>
            <a:ext cx="8893175" cy="6362700"/>
          </a:xfrm>
        </p:spPr>
        <p:txBody>
          <a:bodyPr anchor="t"/>
          <a:lstStyle/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de-CH" altLang="de-DE" sz="2800" i="1" dirty="0">
                <a:latin typeface="Times New Roman" panose="02020603050405020304" pitchFamily="18" charset="0"/>
              </a:rPr>
              <a:t>(</a:t>
            </a:r>
            <a:r>
              <a:rPr lang="ru-RU" altLang="de-DE" sz="2800" i="1" dirty="0">
                <a:latin typeface="Times New Roman" panose="02020603050405020304" pitchFamily="18" charset="0"/>
              </a:rPr>
              <a:t>крепнуть – креп/крепнул – крепнувший</a:t>
            </a:r>
            <a:r>
              <a:rPr lang="de-CH" altLang="de-DE" sz="2800" i="1" dirty="0">
                <a:latin typeface="Times New Roman" panose="02020603050405020304" pitchFamily="18" charset="0"/>
              </a:rPr>
              <a:t>)</a:t>
            </a:r>
            <a:r>
              <a:rPr lang="ru-RU" altLang="de-DE" sz="2800" dirty="0">
                <a:latin typeface="Times New Roman" panose="02020603050405020304" pitchFamily="18" charset="0"/>
              </a:rPr>
              <a:t> или у глаголов, у которых нет вариации в </a:t>
            </a:r>
            <a:r>
              <a:rPr lang="ru-RU" altLang="de-DE" sz="2800" i="1" dirty="0">
                <a:latin typeface="Times New Roman" panose="02020603050405020304" pitchFamily="18" charset="0"/>
              </a:rPr>
              <a:t>л</a:t>
            </a:r>
            <a:r>
              <a:rPr lang="ru-RU" altLang="de-DE" sz="2800" dirty="0">
                <a:latin typeface="Times New Roman" panose="02020603050405020304" pitchFamily="18" charset="0"/>
              </a:rPr>
              <a:t>-</a:t>
            </a:r>
            <a:r>
              <a:rPr lang="ru-RU" altLang="de-DE" sz="2800" dirty="0" err="1">
                <a:latin typeface="Times New Roman" panose="02020603050405020304" pitchFamily="18" charset="0"/>
              </a:rPr>
              <a:t>овой</a:t>
            </a:r>
            <a:r>
              <a:rPr lang="ru-RU" altLang="de-DE" sz="2800" dirty="0">
                <a:latin typeface="Times New Roman" panose="02020603050405020304" pitchFamily="18" charset="0"/>
              </a:rPr>
              <a:t> форме, мы находим вариацию у причастия </a:t>
            </a:r>
            <a:r>
              <a:rPr lang="ru-RU" altLang="de-DE" sz="2800" i="1" dirty="0">
                <a:latin typeface="Times New Roman" panose="02020603050405020304" pitchFamily="18" charset="0"/>
              </a:rPr>
              <a:t>(поблёкнуть – поблёк – поблёкший/ поблёкнувший)</a:t>
            </a:r>
            <a:endParaRPr lang="ru-RU" altLang="de-DE" sz="2800" dirty="0">
              <a:latin typeface="Times New Roman" panose="02020603050405020304" pitchFamily="18" charset="0"/>
            </a:endParaRPr>
          </a:p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Но образование обеих форм может быть разным и без вариации: </a:t>
            </a:r>
            <a:r>
              <a:rPr lang="ru-RU" altLang="de-DE" sz="2800" i="1" dirty="0">
                <a:latin typeface="Times New Roman" panose="02020603050405020304" pitchFamily="18" charset="0"/>
              </a:rPr>
              <a:t>исчезнуть – исчез – исчезнувший</a:t>
            </a:r>
            <a:endParaRPr lang="ru-RU" altLang="de-DE" sz="2800" dirty="0">
              <a:latin typeface="Times New Roman" panose="02020603050405020304" pitchFamily="18" charset="0"/>
            </a:endParaRPr>
          </a:p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При этом информации об отдельных глаголах и формах могут быть в словарях разными и меняются в течение времени (см. </a:t>
            </a:r>
            <a:r>
              <a:rPr lang="cs-CZ" altLang="de-DE" sz="2800" dirty="0">
                <a:latin typeface="Times New Roman" panose="02020603050405020304" pitchFamily="18" charset="0"/>
              </a:rPr>
              <a:t>PSR, </a:t>
            </a:r>
            <a:r>
              <a:rPr lang="ru-RU" altLang="de-DE" sz="2800" dirty="0">
                <a:latin typeface="Times New Roman" panose="02020603050405020304" pitchFamily="18" charset="0"/>
              </a:rPr>
              <a:t>с. 255-258)</a:t>
            </a:r>
          </a:p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В случае более редких глаголов трудно установить частоты конкретных форм в электронных корпусах</a:t>
            </a:r>
          </a:p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485B2032-5DDE-E452-6ACB-6857F5B1090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388" y="260350"/>
            <a:ext cx="8226425" cy="5976938"/>
          </a:xfrm>
        </p:spPr>
        <p:txBody>
          <a:bodyPr anchor="t"/>
          <a:lstStyle/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Таблица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Дюрович</a:t>
            </a:r>
            <a:r>
              <a:rPr lang="cs-CZ" altLang="de-DE" sz="2800" dirty="0">
                <a:latin typeface="Times New Roman" panose="02020603050405020304" pitchFamily="18" charset="0"/>
              </a:rPr>
              <a:t> (</a:t>
            </a:r>
            <a:r>
              <a:rPr lang="cs-CZ" altLang="de-DE" sz="2800" dirty="0" err="1">
                <a:latin typeface="Times New Roman" panose="02020603050405020304" pitchFamily="18" charset="0"/>
              </a:rPr>
              <a:t>Ďurovič</a:t>
            </a:r>
            <a:r>
              <a:rPr lang="cs-CZ" altLang="de-DE" sz="2800" dirty="0">
                <a:latin typeface="Times New Roman" panose="02020603050405020304" pitchFamily="18" charset="0"/>
              </a:rPr>
              <a:t> 1964, 235</a:t>
            </a:r>
            <a:r>
              <a:rPr lang="ru-RU" altLang="de-DE" sz="2800" dirty="0" err="1">
                <a:latin typeface="Times New Roman" panose="02020603050405020304" pitchFamily="18" charset="0"/>
              </a:rPr>
              <a:t>сл</a:t>
            </a:r>
            <a:r>
              <a:rPr lang="cs-CZ" altLang="de-DE" sz="2800" dirty="0">
                <a:latin typeface="Times New Roman" panose="02020603050405020304" pitchFamily="18" charset="0"/>
              </a:rPr>
              <a:t>.)</a:t>
            </a:r>
          </a:p>
          <a:p>
            <a:pPr marL="333375" indent="-333375"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endParaRPr lang="cs-CZ" altLang="de-DE" sz="2800" dirty="0">
              <a:latin typeface="Times New Roman" panose="02020603050405020304" pitchFamily="18" charset="0"/>
            </a:endParaRPr>
          </a:p>
          <a:p>
            <a:pPr marL="333375" indent="-333375" algn="l"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+:	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л</a:t>
            </a:r>
            <a:r>
              <a:rPr lang="ru-RU" altLang="de-DE" sz="2800" dirty="0">
                <a:latin typeface="Times New Roman" panose="02020603050405020304" pitchFamily="18" charset="0"/>
              </a:rPr>
              <a:t>-</a:t>
            </a:r>
            <a:r>
              <a:rPr lang="ru-RU" altLang="de-DE" sz="2800" dirty="0" err="1">
                <a:latin typeface="Times New Roman" panose="02020603050405020304" pitchFamily="18" charset="0"/>
              </a:rPr>
              <a:t>овая</a:t>
            </a:r>
            <a:r>
              <a:rPr lang="ru-RU" altLang="de-DE" sz="2800" dirty="0">
                <a:latin typeface="Times New Roman" panose="02020603050405020304" pitchFamily="18" charset="0"/>
              </a:rPr>
              <a:t> форма м. р. или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дейст</a:t>
            </a:r>
            <a:r>
              <a:rPr lang="ru-RU" altLang="de-DE" sz="2800" dirty="0">
                <a:latin typeface="Times New Roman" panose="02020603050405020304" pitchFamily="18" charset="0"/>
              </a:rPr>
              <a:t>. причастие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прошед</a:t>
            </a:r>
            <a:r>
              <a:rPr lang="ru-RU" altLang="de-DE" sz="2800" dirty="0">
                <a:latin typeface="Times New Roman" panose="02020603050405020304" pitchFamily="18" charset="0"/>
              </a:rPr>
              <a:t>.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</a:rPr>
              <a:t>. образуется только от основы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прошед</a:t>
            </a:r>
            <a:r>
              <a:rPr lang="ru-RU" altLang="de-DE" sz="2800" dirty="0">
                <a:latin typeface="Times New Roman" panose="02020603050405020304" pitchFamily="18" charset="0"/>
              </a:rPr>
              <a:t>.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</a:rPr>
              <a:t>. (без суффикса -</a:t>
            </a:r>
            <a:r>
              <a:rPr lang="ru-RU" altLang="de-DE" sz="2800" i="1" dirty="0">
                <a:latin typeface="Times New Roman" panose="02020603050405020304" pitchFamily="18" charset="0"/>
              </a:rPr>
              <a:t>ну</a:t>
            </a:r>
            <a:r>
              <a:rPr lang="ru-RU" altLang="de-DE" sz="2800" dirty="0">
                <a:latin typeface="Times New Roman" panose="02020603050405020304" pitchFamily="18" charset="0"/>
              </a:rPr>
              <a:t>-);</a:t>
            </a:r>
          </a:p>
          <a:p>
            <a:pPr marL="333375" indent="-333375" algn="l"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1: </a:t>
            </a:r>
            <a:r>
              <a:rPr lang="ru-RU" altLang="de-DE" sz="2800" i="1" dirty="0">
                <a:latin typeface="Times New Roman" panose="02020603050405020304" pitchFamily="18" charset="0"/>
              </a:rPr>
              <a:t>л</a:t>
            </a:r>
            <a:r>
              <a:rPr lang="ru-RU" altLang="de-DE" sz="2800" dirty="0">
                <a:latin typeface="Times New Roman" panose="02020603050405020304" pitchFamily="18" charset="0"/>
              </a:rPr>
              <a:t>-</a:t>
            </a:r>
            <a:r>
              <a:rPr lang="ru-RU" altLang="de-DE" sz="2800" dirty="0" err="1">
                <a:latin typeface="Times New Roman" panose="02020603050405020304" pitchFamily="18" charset="0"/>
              </a:rPr>
              <a:t>овая</a:t>
            </a:r>
            <a:r>
              <a:rPr lang="ru-RU" altLang="de-DE" sz="2800" dirty="0">
                <a:latin typeface="Times New Roman" panose="02020603050405020304" pitchFamily="18" charset="0"/>
              </a:rPr>
              <a:t> форма м. р. образуется от основы инфинитива (</a:t>
            </a:r>
            <a:r>
              <a:rPr lang="ru-RU" altLang="de-DE" sz="2800" i="1" dirty="0">
                <a:latin typeface="Times New Roman" panose="02020603050405020304" pitchFamily="18" charset="0"/>
              </a:rPr>
              <a:t>блёк</a:t>
            </a:r>
            <a:r>
              <a:rPr lang="ru-RU" altLang="de-DE" sz="2800" b="1" i="1" dirty="0">
                <a:latin typeface="Times New Roman" panose="02020603050405020304" pitchFamily="18" charset="0"/>
              </a:rPr>
              <a:t>ну</a:t>
            </a:r>
            <a:r>
              <a:rPr lang="ru-RU" altLang="de-DE" sz="2800" i="1" dirty="0">
                <a:latin typeface="Times New Roman" panose="02020603050405020304" pitchFamily="18" charset="0"/>
              </a:rPr>
              <a:t>л, блёкла</a:t>
            </a:r>
            <a:r>
              <a:rPr lang="ru-RU" altLang="de-DE" sz="2800" dirty="0">
                <a:latin typeface="Times New Roman" panose="02020603050405020304" pitchFamily="18" charset="0"/>
              </a:rPr>
              <a:t>);</a:t>
            </a:r>
          </a:p>
          <a:p>
            <a:pPr marL="333375" indent="-333375" algn="l"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2: </a:t>
            </a:r>
            <a:r>
              <a:rPr lang="ru-RU" altLang="de-DE" sz="2800" i="1" dirty="0">
                <a:latin typeface="Times New Roman" panose="02020603050405020304" pitchFamily="18" charset="0"/>
              </a:rPr>
              <a:t>л</a:t>
            </a:r>
            <a:r>
              <a:rPr lang="ru-RU" altLang="de-DE" sz="2800" dirty="0">
                <a:latin typeface="Times New Roman" panose="02020603050405020304" pitchFamily="18" charset="0"/>
              </a:rPr>
              <a:t>-</a:t>
            </a:r>
            <a:r>
              <a:rPr lang="ru-RU" altLang="de-DE" sz="2800" dirty="0" err="1">
                <a:latin typeface="Times New Roman" panose="02020603050405020304" pitchFamily="18" charset="0"/>
              </a:rPr>
              <a:t>овая</a:t>
            </a:r>
            <a:r>
              <a:rPr lang="ru-RU" altLang="de-DE" sz="2800" dirty="0">
                <a:latin typeface="Times New Roman" panose="02020603050405020304" pitchFamily="18" charset="0"/>
              </a:rPr>
              <a:t> форма м. р. или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дейст</a:t>
            </a:r>
            <a:r>
              <a:rPr lang="ru-RU" altLang="de-DE" sz="2800" dirty="0">
                <a:latin typeface="Times New Roman" panose="02020603050405020304" pitchFamily="18" charset="0"/>
              </a:rPr>
              <a:t>. причастие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прошед</a:t>
            </a:r>
            <a:r>
              <a:rPr lang="ru-RU" altLang="de-DE" sz="2800" dirty="0">
                <a:latin typeface="Times New Roman" panose="02020603050405020304" pitchFamily="18" charset="0"/>
              </a:rPr>
              <a:t>.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</a:rPr>
              <a:t>. имеет формы образованные от основы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прошед</a:t>
            </a:r>
            <a:r>
              <a:rPr lang="ru-RU" altLang="de-DE" sz="2800" dirty="0">
                <a:latin typeface="Times New Roman" panose="02020603050405020304" pitchFamily="18" charset="0"/>
              </a:rPr>
              <a:t>.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</a:rPr>
              <a:t>. и от основы инфинитива (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дости́г</a:t>
            </a:r>
            <a:r>
              <a:rPr lang="ru-RU" altLang="de-DE" sz="2800" i="1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и</a:t>
            </a:r>
            <a:r>
              <a:rPr lang="ru-RU" altLang="de-DE" sz="2800" i="1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дости́гнул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дости́гший</a:t>
            </a:r>
            <a:r>
              <a:rPr lang="ru-RU" altLang="de-DE" sz="2800" dirty="0">
                <a:latin typeface="Times New Roman" panose="02020603050405020304" pitchFamily="18" charset="0"/>
              </a:rPr>
              <a:t> и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дости́гнувший</a:t>
            </a:r>
            <a:r>
              <a:rPr lang="ru-RU" altLang="de-DE" sz="2800" dirty="0">
                <a:latin typeface="Times New Roman" panose="02020603050405020304" pitchFamily="18" charset="0"/>
              </a:rPr>
              <a:t>)</a:t>
            </a:r>
          </a:p>
          <a:p>
            <a:pPr marL="333375" indent="-333375" algn="l"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3: данная форма образуется только от основы инфинитива (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ги́б</a:t>
            </a:r>
            <a:r>
              <a:rPr lang="ru-RU" altLang="de-DE" sz="2800" b="1" i="1" dirty="0" err="1">
                <a:latin typeface="Times New Roman" panose="02020603050405020304" pitchFamily="18" charset="0"/>
              </a:rPr>
              <a:t>ну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вший</a:t>
            </a:r>
            <a:r>
              <a:rPr lang="ru-RU" altLang="de-DE" sz="2800" dirty="0">
                <a:latin typeface="Times New Roman" panose="02020603050405020304" pitchFamily="18" charset="0"/>
              </a:rPr>
              <a:t>)</a:t>
            </a:r>
          </a:p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endParaRPr lang="cs-CZ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>
            <a:extLst>
              <a:ext uri="{FF2B5EF4-FFF2-40B4-BE49-F238E27FC236}">
                <a16:creationId xmlns:a16="http://schemas.microsoft.com/office/drawing/2014/main" id="{E0906EB0-F74D-C842-2B4D-CA0E4F596B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">
            <a:extLst>
              <a:ext uri="{FF2B5EF4-FFF2-40B4-BE49-F238E27FC236}">
                <a16:creationId xmlns:a16="http://schemas.microsoft.com/office/drawing/2014/main" id="{8A0ED821-EA55-5E76-0F23-38AF0DC094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8" y="0"/>
            <a:ext cx="7540625" cy="504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>
            <a:extLst>
              <a:ext uri="{FF2B5EF4-FFF2-40B4-BE49-F238E27FC236}">
                <a16:creationId xmlns:a16="http://schemas.microsoft.com/office/drawing/2014/main" id="{1F6E7FF9-96A3-3CF8-03F4-BE42FC5335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712200" cy="525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2003</Words>
  <Application>Microsoft Macintosh PowerPoint</Application>
  <PresentationFormat>Bildschirmpräsentation (4:3)</PresentationFormat>
  <Paragraphs>69</Paragraphs>
  <Slides>26</Slides>
  <Notes>17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26</vt:i4>
      </vt:variant>
    </vt:vector>
  </HeadingPairs>
  <TitlesOfParts>
    <vt:vector size="31" baseType="lpstr">
      <vt:lpstr>Arial Unicode MS</vt:lpstr>
      <vt:lpstr>Arial</vt:lpstr>
      <vt:lpstr>Times New Roman</vt:lpstr>
      <vt:lpstr>Wingdings</vt:lpstr>
      <vt:lpstr>Office-Design</vt:lpstr>
      <vt:lpstr>Актуальные аспекты развития современного русского языка I</vt:lpstr>
      <vt:lpstr>Глагол II: Конкуренция алломорфов в IX классе глаголов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Aufbruch und Konsolidierung, Konvergenz und Divergenz: Die slavischen Sprachen im 19. Jahrhundert</dc:title>
  <dc:creator>Markus Giger</dc:creator>
  <cp:lastModifiedBy>Giger, Markus</cp:lastModifiedBy>
  <cp:revision>2525</cp:revision>
  <cp:lastPrinted>1601-01-01T00:00:00Z</cp:lastPrinted>
  <dcterms:created xsi:type="dcterms:W3CDTF">2010-03-17T05:32:37Z</dcterms:created>
  <dcterms:modified xsi:type="dcterms:W3CDTF">2025-12-05T13:20:49Z</dcterms:modified>
</cp:coreProperties>
</file>