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9" r:id="rId1"/>
  </p:sldMasterIdLst>
  <p:sldIdLst>
    <p:sldId id="284" r:id="rId2"/>
    <p:sldId id="288" r:id="rId3"/>
    <p:sldId id="285" r:id="rId4"/>
    <p:sldId id="258" r:id="rId5"/>
    <p:sldId id="269" r:id="rId6"/>
    <p:sldId id="274" r:id="rId7"/>
    <p:sldId id="275" r:id="rId8"/>
    <p:sldId id="271" r:id="rId9"/>
    <p:sldId id="272" r:id="rId10"/>
    <p:sldId id="261" r:id="rId11"/>
    <p:sldId id="276" r:id="rId12"/>
    <p:sldId id="287" r:id="rId13"/>
    <p:sldId id="286" r:id="rId14"/>
    <p:sldId id="262" r:id="rId15"/>
    <p:sldId id="263" r:id="rId16"/>
    <p:sldId id="277" r:id="rId17"/>
    <p:sldId id="266" r:id="rId18"/>
    <p:sldId id="278" r:id="rId19"/>
    <p:sldId id="282" r:id="rId20"/>
    <p:sldId id="268" r:id="rId21"/>
    <p:sldId id="280" r:id="rId22"/>
  </p:sldIdLst>
  <p:sldSz cx="12192000" cy="6858000"/>
  <p:notesSz cx="6858000" cy="9144000"/>
  <p:defaultTex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96" autoAdjust="0"/>
    <p:restoredTop sz="99636" autoAdjust="0"/>
  </p:normalViewPr>
  <p:slideViewPr>
    <p:cSldViewPr snapToGrid="0">
      <p:cViewPr varScale="1">
        <p:scale>
          <a:sx n="80" d="100"/>
          <a:sy n="80" d="100"/>
        </p:scale>
        <p:origin x="60" y="20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lvl1pPr>
              <a:defRPr/>
            </a:lvl1pPr>
          </a:lstStyle>
          <a:p>
            <a:pPr>
              <a:defRPr/>
            </a:pPr>
            <a:fld id="{55B62708-7933-4B90-AB9A-4EFF076E9A15}" type="datetimeFigureOut">
              <a:rPr lang="fr-FR"/>
              <a:pPr>
                <a:defRPr/>
              </a:pPr>
              <a:t>28/02/2024</a:t>
            </a:fld>
            <a:endParaRPr lang="fr-FR"/>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17FE7B21-9E3D-4A7B-8CE8-4A873EADA2B3}" type="slidenum">
              <a:rPr lang="fr-FR"/>
              <a:pPr>
                <a:defRPr/>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lvl1pPr>
              <a:defRPr/>
            </a:lvl1pPr>
          </a:lstStyle>
          <a:p>
            <a:pPr>
              <a:defRPr/>
            </a:pPr>
            <a:fld id="{7590D1FE-5180-4212-84D5-E7D5F3846D1E}" type="datetimeFigureOut">
              <a:rPr lang="fr-FR"/>
              <a:pPr>
                <a:defRPr/>
              </a:pPr>
              <a:t>28/02/2024</a:t>
            </a:fld>
            <a:endParaRPr lang="fr-FR"/>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6C013872-4244-4AA9-A6E2-F6A64B23878E}" type="slidenum">
              <a:rPr lang="fr-FR"/>
              <a:pPr>
                <a:defRPr/>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fr-FR"/>
              <a:t>Modifiez le style du titre</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lvl1pPr>
              <a:defRPr/>
            </a:lvl1pPr>
          </a:lstStyle>
          <a:p>
            <a:pPr>
              <a:defRPr/>
            </a:pPr>
            <a:fld id="{858607D4-18F7-4CA9-9D65-E77574E48967}" type="datetimeFigureOut">
              <a:rPr lang="fr-FR"/>
              <a:pPr>
                <a:defRPr/>
              </a:pPr>
              <a:t>28/02/2024</a:t>
            </a:fld>
            <a:endParaRPr lang="fr-FR"/>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490CF337-B0AA-4058-BD0D-9DCDBCBB6EDD}" type="slidenum">
              <a:rPr lang="fr-FR"/>
              <a:pPr>
                <a:defRPr/>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lvl1pPr>
              <a:defRPr/>
            </a:lvl1pPr>
          </a:lstStyle>
          <a:p>
            <a:pPr>
              <a:defRPr/>
            </a:pPr>
            <a:fld id="{F800E4CF-3E2A-4E48-A641-B41D13211FF9}" type="datetimeFigureOut">
              <a:rPr lang="fr-FR"/>
              <a:pPr>
                <a:defRPr/>
              </a:pPr>
              <a:t>28/02/2024</a:t>
            </a:fld>
            <a:endParaRPr lang="fr-FR"/>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79533E26-C813-4629-B24C-DAAB632174A8}" type="slidenum">
              <a:rPr lang="fr-FR"/>
              <a:pPr>
                <a:defRPr/>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fr-FR"/>
              <a:t>Modifiez le style du titre</a:t>
            </a:r>
            <a:endParaRPr lang="en-US" dirty="0"/>
          </a:p>
        </p:txBody>
      </p:sp>
      <p:sp>
        <p:nvSpPr>
          <p:cNvPr id="3" name="Text Placeholder 2"/>
          <p:cNvSpPr>
            <a:spLocks noGrp="1"/>
          </p:cNvSpPr>
          <p:nvPr>
            <p:ph type="body" idx="1"/>
          </p:nvPr>
        </p:nvSpPr>
        <p:spPr>
          <a:xfrm>
            <a:off x="831850" y="4552633"/>
            <a:ext cx="10515600" cy="1500187"/>
          </a:xfrm>
        </p:spPr>
        <p:txBody>
          <a:bodyPr>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lvl1pPr>
              <a:defRPr/>
            </a:lvl1pPr>
          </a:lstStyle>
          <a:p>
            <a:pPr>
              <a:defRPr/>
            </a:pPr>
            <a:fld id="{3F6EBA4C-5466-465B-B556-05A8B9EAE602}" type="datetimeFigureOut">
              <a:rPr lang="fr-FR"/>
              <a:pPr>
                <a:defRPr/>
              </a:pPr>
              <a:t>28/02/2024</a:t>
            </a:fld>
            <a:endParaRPr lang="fr-FR"/>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A2F169D7-81CB-4EC2-9702-44C4E5A20485}" type="slidenum">
              <a:rPr lang="fr-FR"/>
              <a:pPr>
                <a:defRPr/>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3"/>
          <p:cNvSpPr>
            <a:spLocks noGrp="1"/>
          </p:cNvSpPr>
          <p:nvPr>
            <p:ph type="dt" sz="half" idx="10"/>
          </p:nvPr>
        </p:nvSpPr>
        <p:spPr/>
        <p:txBody>
          <a:bodyPr/>
          <a:lstStyle>
            <a:lvl1pPr>
              <a:defRPr/>
            </a:lvl1pPr>
          </a:lstStyle>
          <a:p>
            <a:pPr>
              <a:defRPr/>
            </a:pPr>
            <a:fld id="{3DAFF874-9154-4B35-A759-97BA260C4564}" type="datetimeFigureOut">
              <a:rPr lang="fr-FR"/>
              <a:pPr>
                <a:defRPr/>
              </a:pPr>
              <a:t>28/02/2024</a:t>
            </a:fld>
            <a:endParaRPr lang="fr-FR"/>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A627CBE4-0203-4455-B8CB-123F01047D4E}" type="slidenum">
              <a:rPr lang="fr-FR"/>
              <a:pPr>
                <a:defRPr/>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a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845127" y="2507550"/>
            <a:ext cx="5156200" cy="3680525"/>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6172200" y="2507550"/>
            <a:ext cx="5181601" cy="3680525"/>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0" name="Title 9"/>
          <p:cNvSpPr>
            <a:spLocks noGrp="1"/>
          </p:cNvSpPr>
          <p:nvPr>
            <p:ph type="title"/>
          </p:nvPr>
        </p:nvSpPr>
        <p:spPr/>
        <p:txBody>
          <a:bodyPr/>
          <a:lstStyle/>
          <a:p>
            <a:r>
              <a:rPr lang="fr-FR"/>
              <a:t>Modifiez le style du titre</a:t>
            </a:r>
            <a:endParaRPr lang="en-US" dirty="0"/>
          </a:p>
        </p:txBody>
      </p:sp>
      <p:sp>
        <p:nvSpPr>
          <p:cNvPr id="7" name="Date Placeholder 3"/>
          <p:cNvSpPr>
            <a:spLocks noGrp="1"/>
          </p:cNvSpPr>
          <p:nvPr>
            <p:ph type="dt" sz="half" idx="10"/>
          </p:nvPr>
        </p:nvSpPr>
        <p:spPr/>
        <p:txBody>
          <a:bodyPr/>
          <a:lstStyle>
            <a:lvl1pPr>
              <a:defRPr/>
            </a:lvl1pPr>
          </a:lstStyle>
          <a:p>
            <a:pPr>
              <a:defRPr/>
            </a:pPr>
            <a:fld id="{47561442-3702-4CBA-9CF3-D7E960369165}" type="datetimeFigureOut">
              <a:rPr lang="fr-FR"/>
              <a:pPr>
                <a:defRPr/>
              </a:pPr>
              <a:t>28/02/2024</a:t>
            </a:fld>
            <a:endParaRPr lang="fr-FR"/>
          </a:p>
        </p:txBody>
      </p:sp>
      <p:sp>
        <p:nvSpPr>
          <p:cNvPr id="8" name="Footer Placeholder 4"/>
          <p:cNvSpPr>
            <a:spLocks noGrp="1"/>
          </p:cNvSpPr>
          <p:nvPr>
            <p:ph type="ftr" sz="quarter" idx="11"/>
          </p:nvPr>
        </p:nvSpPr>
        <p:spPr/>
        <p:txBody>
          <a:bodyPr/>
          <a:lstStyle>
            <a:lvl1pPr>
              <a:defRPr/>
            </a:lvl1pPr>
          </a:lstStyle>
          <a:p>
            <a:pPr>
              <a:defRPr/>
            </a:pPr>
            <a:endParaRPr lang="fr-FR"/>
          </a:p>
        </p:txBody>
      </p:sp>
      <p:sp>
        <p:nvSpPr>
          <p:cNvPr id="9" name="Slide Number Placeholder 5"/>
          <p:cNvSpPr>
            <a:spLocks noGrp="1"/>
          </p:cNvSpPr>
          <p:nvPr>
            <p:ph type="sldNum" sz="quarter" idx="12"/>
          </p:nvPr>
        </p:nvSpPr>
        <p:spPr/>
        <p:txBody>
          <a:bodyPr/>
          <a:lstStyle>
            <a:lvl1pPr>
              <a:defRPr/>
            </a:lvl1pPr>
          </a:lstStyle>
          <a:p>
            <a:pPr>
              <a:defRPr/>
            </a:pPr>
            <a:fld id="{A591895B-5A65-4D75-8F7D-D4C02A44EB35}" type="slidenum">
              <a:rPr lang="fr-FR"/>
              <a:pPr>
                <a:defRPr/>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re seul">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fr-FR"/>
              <a:t>Modifiez le style du titre</a:t>
            </a:r>
            <a:endParaRPr lang="en-US"/>
          </a:p>
        </p:txBody>
      </p:sp>
      <p:sp>
        <p:nvSpPr>
          <p:cNvPr id="3" name="Date Placeholder 3"/>
          <p:cNvSpPr>
            <a:spLocks noGrp="1"/>
          </p:cNvSpPr>
          <p:nvPr>
            <p:ph type="dt" sz="half" idx="10"/>
          </p:nvPr>
        </p:nvSpPr>
        <p:spPr/>
        <p:txBody>
          <a:bodyPr/>
          <a:lstStyle>
            <a:lvl1pPr>
              <a:defRPr/>
            </a:lvl1pPr>
          </a:lstStyle>
          <a:p>
            <a:pPr>
              <a:defRPr/>
            </a:pPr>
            <a:fld id="{B11D59D1-C735-44F4-9728-8CAEC8BBA658}" type="datetimeFigureOut">
              <a:rPr lang="fr-FR"/>
              <a:pPr>
                <a:defRPr/>
              </a:pPr>
              <a:t>28/02/2024</a:t>
            </a:fld>
            <a:endParaRPr lang="fr-FR"/>
          </a:p>
        </p:txBody>
      </p:sp>
      <p:sp>
        <p:nvSpPr>
          <p:cNvPr id="4" name="Footer Placeholder 4"/>
          <p:cNvSpPr>
            <a:spLocks noGrp="1"/>
          </p:cNvSpPr>
          <p:nvPr>
            <p:ph type="ftr" sz="quarter" idx="11"/>
          </p:nvPr>
        </p:nvSpPr>
        <p:spPr/>
        <p:txBody>
          <a:bodyPr/>
          <a:lstStyle>
            <a:lvl1pPr>
              <a:defRPr/>
            </a:lvl1pPr>
          </a:lstStyle>
          <a:p>
            <a:pPr>
              <a:defRPr/>
            </a:pPr>
            <a:endParaRPr lang="fr-FR"/>
          </a:p>
        </p:txBody>
      </p:sp>
      <p:sp>
        <p:nvSpPr>
          <p:cNvPr id="5" name="Slide Number Placeholder 5"/>
          <p:cNvSpPr>
            <a:spLocks noGrp="1"/>
          </p:cNvSpPr>
          <p:nvPr>
            <p:ph type="sldNum" sz="quarter" idx="12"/>
          </p:nvPr>
        </p:nvSpPr>
        <p:spPr/>
        <p:txBody>
          <a:bodyPr/>
          <a:lstStyle>
            <a:lvl1pPr>
              <a:defRPr/>
            </a:lvl1pPr>
          </a:lstStyle>
          <a:p>
            <a:pPr>
              <a:defRPr/>
            </a:pPr>
            <a:fld id="{ABE3A6A7-DAA4-458E-B48F-652BA9A6CB8D}" type="slidenum">
              <a:rPr lang="fr-FR"/>
              <a:pPr>
                <a:defRPr/>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41637EF-6933-4C7C-8DF7-A660BD88AA9F}" type="datetimeFigureOut">
              <a:rPr lang="fr-FR"/>
              <a:pPr>
                <a:defRPr/>
              </a:pPr>
              <a:t>28/02/2024</a:t>
            </a:fld>
            <a:endParaRPr lang="fr-FR"/>
          </a:p>
        </p:txBody>
      </p:sp>
      <p:sp>
        <p:nvSpPr>
          <p:cNvPr id="3" name="Footer Placeholder 4"/>
          <p:cNvSpPr>
            <a:spLocks noGrp="1"/>
          </p:cNvSpPr>
          <p:nvPr>
            <p:ph type="ftr" sz="quarter" idx="11"/>
          </p:nvPr>
        </p:nvSpPr>
        <p:spPr/>
        <p:txBody>
          <a:bodyPr/>
          <a:lstStyle>
            <a:lvl1pPr>
              <a:defRPr/>
            </a:lvl1pPr>
          </a:lstStyle>
          <a:p>
            <a:pPr>
              <a:defRPr/>
            </a:pPr>
            <a:endParaRPr lang="fr-FR"/>
          </a:p>
        </p:txBody>
      </p:sp>
      <p:sp>
        <p:nvSpPr>
          <p:cNvPr id="4" name="Slide Number Placeholder 5"/>
          <p:cNvSpPr>
            <a:spLocks noGrp="1"/>
          </p:cNvSpPr>
          <p:nvPr>
            <p:ph type="sldNum" sz="quarter" idx="12"/>
          </p:nvPr>
        </p:nvSpPr>
        <p:spPr/>
        <p:txBody>
          <a:bodyPr/>
          <a:lstStyle>
            <a:lvl1pPr>
              <a:defRPr/>
            </a:lvl1pPr>
          </a:lstStyle>
          <a:p>
            <a:pPr>
              <a:defRPr/>
            </a:pPr>
            <a:fld id="{74DD26F4-3479-451A-8001-E84FF5A99E05}" type="slidenum">
              <a:rPr lang="fr-FR"/>
              <a:pPr>
                <a:defRPr/>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fr-FR"/>
              <a:t>Modifiez le style du titre</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3"/>
          <p:cNvSpPr>
            <a:spLocks noGrp="1"/>
          </p:cNvSpPr>
          <p:nvPr>
            <p:ph type="dt" sz="half" idx="10"/>
          </p:nvPr>
        </p:nvSpPr>
        <p:spPr/>
        <p:txBody>
          <a:bodyPr/>
          <a:lstStyle>
            <a:lvl1pPr>
              <a:defRPr/>
            </a:lvl1pPr>
          </a:lstStyle>
          <a:p>
            <a:pPr>
              <a:defRPr/>
            </a:pPr>
            <a:fld id="{35A5F072-4C4F-4095-8BB4-3737C3AADB19}" type="datetimeFigureOut">
              <a:rPr lang="fr-FR"/>
              <a:pPr>
                <a:defRPr/>
              </a:pPr>
              <a:t>28/02/2024</a:t>
            </a:fld>
            <a:endParaRPr lang="fr-FR"/>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8E8276FE-493E-4E5E-B739-9E315D498C67}" type="slidenum">
              <a:rPr lang="fr-FR"/>
              <a:pPr>
                <a:defRPr/>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fr-FR"/>
              <a:t>Modifiez le style du titre</a:t>
            </a:r>
            <a:endParaRPr lang="en-US" dirty="0"/>
          </a:p>
        </p:txBody>
      </p:sp>
      <p:sp>
        <p:nvSpPr>
          <p:cNvPr id="3" name="Picture Placeholder 2"/>
          <p:cNvSpPr>
            <a:spLocks noGrp="1"/>
          </p:cNvSpPr>
          <p:nvPr>
            <p:ph type="pic" idx="1"/>
          </p:nvPr>
        </p:nvSpPr>
        <p:spPr>
          <a:xfrm>
            <a:off x="5181600" y="990600"/>
            <a:ext cx="6172200" cy="4876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a:t>Cliquez sur l'icône pour ajouter une image</a:t>
            </a:r>
            <a:endParaRPr lang="en-US" noProof="0"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lvl1pPr>
              <a:defRPr/>
            </a:lvl1pPr>
          </a:lstStyle>
          <a:p>
            <a:pPr>
              <a:defRPr/>
            </a:pPr>
            <a:fld id="{4F37A6F4-D7CA-4C2B-B259-7CB3622507DA}" type="datetimeFigureOut">
              <a:rPr lang="fr-FR"/>
              <a:pPr>
                <a:defRPr/>
              </a:pPr>
              <a:t>28/02/2024</a:t>
            </a:fld>
            <a:endParaRPr lang="fr-FR"/>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5DD81A95-1583-4169-A20D-E0FB882FC5D3}" type="slidenum">
              <a:rPr lang="fr-FR"/>
              <a:pPr>
                <a:defRPr/>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4455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t>Modifiez le style du titre</a:t>
            </a:r>
            <a:endParaRPr lang="en-US"/>
          </a:p>
        </p:txBody>
      </p:sp>
      <p:sp>
        <p:nvSpPr>
          <p:cNvPr id="1027" name="Text Placeholder 2"/>
          <p:cNvSpPr>
            <a:spLocks noGrp="1"/>
          </p:cNvSpPr>
          <p:nvPr>
            <p:ph type="body" idx="1"/>
          </p:nvPr>
        </p:nvSpPr>
        <p:spPr bwMode="auto">
          <a:xfrm>
            <a:off x="844550" y="1828800"/>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100">
                <a:solidFill>
                  <a:schemeClr val="tx1">
                    <a:lumMod val="65000"/>
                    <a:lumOff val="35000"/>
                  </a:schemeClr>
                </a:solidFill>
                <a:latin typeface="+mn-lt"/>
                <a:cs typeface="+mn-cs"/>
              </a:defRPr>
            </a:lvl1pPr>
          </a:lstStyle>
          <a:p>
            <a:pPr>
              <a:defRPr/>
            </a:pPr>
            <a:fld id="{3AFCCCFE-D3A3-4894-ACE1-22F31CEAEB06}" type="datetimeFigureOut">
              <a:rPr lang="fr-FR"/>
              <a:pPr>
                <a:defRPr/>
              </a:pPr>
              <a:t>28/02/2024</a:t>
            </a:fld>
            <a:endParaRPr lang="fr-F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100">
                <a:solidFill>
                  <a:schemeClr val="tx1">
                    <a:lumMod val="65000"/>
                    <a:lumOff val="35000"/>
                  </a:schemeClr>
                </a:solidFill>
                <a:latin typeface="+mn-lt"/>
                <a:cs typeface="+mn-cs"/>
              </a:defRPr>
            </a:lvl1pPr>
          </a:lstStyle>
          <a:p>
            <a:pPr>
              <a:defRPr/>
            </a:pPr>
            <a:endParaRPr lang="fr-FR"/>
          </a:p>
        </p:txBody>
      </p:sp>
      <p:sp>
        <p:nvSpPr>
          <p:cNvPr id="6" name="Slide Number Placeholder 5"/>
          <p:cNvSpPr>
            <a:spLocks noGrp="1"/>
          </p:cNvSpPr>
          <p:nvPr>
            <p:ph type="sldNum" sz="quarter" idx="4"/>
          </p:nvPr>
        </p:nvSpPr>
        <p:spPr>
          <a:xfrm>
            <a:off x="8616950" y="6356350"/>
            <a:ext cx="2743200" cy="365125"/>
          </a:xfrm>
          <a:prstGeom prst="rect">
            <a:avLst/>
          </a:prstGeom>
        </p:spPr>
        <p:txBody>
          <a:bodyPr vert="horz" lIns="91440" tIns="45720" rIns="91440" bIns="45720" rtlCol="0" anchor="ctr"/>
          <a:lstStyle>
            <a:lvl1pPr algn="r" fontAlgn="auto">
              <a:spcBef>
                <a:spcPts val="0"/>
              </a:spcBef>
              <a:spcAft>
                <a:spcPts val="0"/>
              </a:spcAft>
              <a:defRPr sz="1100">
                <a:solidFill>
                  <a:schemeClr val="tx1">
                    <a:tint val="75000"/>
                  </a:schemeClr>
                </a:solidFill>
                <a:latin typeface="+mn-lt"/>
                <a:cs typeface="+mn-cs"/>
              </a:defRPr>
            </a:lvl1pPr>
          </a:lstStyle>
          <a:p>
            <a:pPr>
              <a:defRPr/>
            </a:pPr>
            <a:fld id="{FDD5E739-09C0-48C6-A1BA-88603D30941E}"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3910" r:id="rId1"/>
    <p:sldLayoutId id="2147483909" r:id="rId2"/>
    <p:sldLayoutId id="2147483908" r:id="rId3"/>
    <p:sldLayoutId id="2147483907" r:id="rId4"/>
    <p:sldLayoutId id="2147483906" r:id="rId5"/>
    <p:sldLayoutId id="2147483905" r:id="rId6"/>
    <p:sldLayoutId id="2147483904" r:id="rId7"/>
    <p:sldLayoutId id="2147483903" r:id="rId8"/>
    <p:sldLayoutId id="2147483911" r:id="rId9"/>
    <p:sldLayoutId id="2147483902" r:id="rId10"/>
    <p:sldLayoutId id="2147483901"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0" fontAlgn="base" hangingPunct="0">
        <a:lnSpc>
          <a:spcPct val="90000"/>
        </a:lnSpc>
        <a:spcBef>
          <a:spcPts val="1000"/>
        </a:spcBef>
        <a:spcAft>
          <a:spcPct val="0"/>
        </a:spcAft>
        <a:buFont typeface="Wingdings 2" pitchFamily="18" charset="2"/>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Wingdings 2" pitchFamily="18" charset="2"/>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Wingdings 2" pitchFamily="18" charset="2"/>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Wingdings 2" pitchFamily="18" charset="2"/>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Wingdings 2" pitchFamily="18" charset="2"/>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hyperlink" Target="mailto:beatrice.delaurenti@ehess.fr"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a:extLst>
              <a:ext uri="{FF2B5EF4-FFF2-40B4-BE49-F238E27FC236}">
                <a16:creationId xmlns:a16="http://schemas.microsoft.com/office/drawing/2014/main" id="{8BAF28D2-339A-B9FC-EFC1-0ADE315CD3C6}"/>
              </a:ext>
            </a:extLst>
          </p:cNvPr>
          <p:cNvSpPr txBox="1">
            <a:spLocks/>
          </p:cNvSpPr>
          <p:nvPr/>
        </p:nvSpPr>
        <p:spPr bwMode="auto">
          <a:xfrm>
            <a:off x="715619" y="2559642"/>
            <a:ext cx="11187484" cy="95554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a:r>
              <a:rPr lang="fr-FR" sz="3600" b="1" dirty="0"/>
              <a:t>Les explications du pouvoir du </a:t>
            </a:r>
            <a:r>
              <a:rPr lang="fr-FR" sz="3600" b="1" dirty="0" smtClean="0"/>
              <a:t>regard au </a:t>
            </a:r>
            <a:r>
              <a:rPr lang="fr-FR" sz="3600" b="1" dirty="0"/>
              <a:t>Moyen </a:t>
            </a:r>
            <a:r>
              <a:rPr lang="fr-FR" sz="3600" b="1" dirty="0" smtClean="0"/>
              <a:t>Âge</a:t>
            </a:r>
            <a:endParaRPr lang="fr-FR" sz="3600" dirty="0">
              <a:latin typeface="Times New Roman" panose="02020603050405020304" pitchFamily="18" charset="0"/>
              <a:cs typeface="Times New Roman" panose="02020603050405020304" pitchFamily="18" charset="0"/>
            </a:endParaRPr>
          </a:p>
        </p:txBody>
      </p:sp>
      <p:pic>
        <p:nvPicPr>
          <p:cNvPr id="8" name="Image 9" descr="logo CRH - magenta.pdf">
            <a:extLst>
              <a:ext uri="{FF2B5EF4-FFF2-40B4-BE49-F238E27FC236}">
                <a16:creationId xmlns:a16="http://schemas.microsoft.com/office/drawing/2014/main" id="{47156E82-6B32-28A2-2D50-38E8C2A573B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388" y="188913"/>
            <a:ext cx="1709737"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 8">
            <a:extLst>
              <a:ext uri="{FF2B5EF4-FFF2-40B4-BE49-F238E27FC236}">
                <a16:creationId xmlns:a16="http://schemas.microsoft.com/office/drawing/2014/main" id="{B02ECDAA-407A-C52F-1F59-CF65340E0E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82427" y="0"/>
            <a:ext cx="1930185" cy="1927031"/>
          </a:xfrm>
          <a:prstGeom prst="rect">
            <a:avLst/>
          </a:prstGeom>
        </p:spPr>
      </p:pic>
      <p:sp>
        <p:nvSpPr>
          <p:cNvPr id="11" name="Sous-titre 2"/>
          <p:cNvSpPr txBox="1">
            <a:spLocks/>
          </p:cNvSpPr>
          <p:nvPr/>
        </p:nvSpPr>
        <p:spPr bwMode="auto">
          <a:xfrm>
            <a:off x="1958036" y="4285752"/>
            <a:ext cx="8367423" cy="1002596"/>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a:bodyPr>
          <a:lstStyle>
            <a:lvl1pPr marL="228600" indent="-228600" algn="l" rtl="0" eaLnBrk="0" fontAlgn="base" hangingPunct="0">
              <a:lnSpc>
                <a:spcPct val="90000"/>
              </a:lnSpc>
              <a:spcBef>
                <a:spcPts val="1000"/>
              </a:spcBef>
              <a:spcAft>
                <a:spcPct val="0"/>
              </a:spcAft>
              <a:buFont typeface="Wingdings 2" pitchFamily="18" charset="2"/>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Wingdings 2" pitchFamily="18" charset="2"/>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Wingdings 2" pitchFamily="18" charset="2"/>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Wingdings 2" pitchFamily="18" charset="2"/>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Wingdings 2" pitchFamily="18" charset="2"/>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a:lstStyle>
          <a:p>
            <a:pPr marL="0" indent="0" algn="ctr" eaLnBrk="1" fontAlgn="auto" hangingPunct="1">
              <a:lnSpc>
                <a:spcPct val="100000"/>
              </a:lnSpc>
              <a:spcBef>
                <a:spcPts val="0"/>
              </a:spcBef>
              <a:spcAft>
                <a:spcPts val="0"/>
              </a:spcAft>
              <a:buNone/>
              <a:defRPr/>
            </a:pPr>
            <a:r>
              <a:rPr lang="en-GB" sz="1900" b="1" dirty="0" smtClean="0">
                <a:latin typeface="Times New Roman" panose="02020603050405020304" pitchFamily="18" charset="0"/>
                <a:cs typeface="Times New Roman" panose="02020603050405020304" pitchFamily="18" charset="0"/>
              </a:rPr>
              <a:t>Béatrice Delaurenti,</a:t>
            </a:r>
            <a:endParaRPr lang="fr-FR" sz="1900" dirty="0" smtClean="0">
              <a:latin typeface="Times New Roman" panose="02020603050405020304" pitchFamily="18" charset="0"/>
              <a:cs typeface="Times New Roman" panose="02020603050405020304" pitchFamily="18" charset="0"/>
            </a:endParaRPr>
          </a:p>
          <a:p>
            <a:pPr marL="0" indent="0" algn="ctr" eaLnBrk="1" fontAlgn="auto" hangingPunct="1">
              <a:lnSpc>
                <a:spcPct val="100000"/>
              </a:lnSpc>
              <a:spcBef>
                <a:spcPts val="0"/>
              </a:spcBef>
              <a:spcAft>
                <a:spcPts val="0"/>
              </a:spcAft>
              <a:buNone/>
              <a:defRPr/>
            </a:pPr>
            <a:r>
              <a:rPr lang="en-GB" sz="1900" b="1" dirty="0" smtClean="0">
                <a:latin typeface="Times New Roman" panose="02020603050405020304" pitchFamily="18" charset="0"/>
                <a:cs typeface="Times New Roman" panose="02020603050405020304" pitchFamily="18" charset="0"/>
              </a:rPr>
              <a:t>EHESS, Centre de </a:t>
            </a:r>
            <a:r>
              <a:rPr lang="en-GB" sz="1900" b="1" dirty="0" err="1" smtClean="0">
                <a:latin typeface="Times New Roman" panose="02020603050405020304" pitchFamily="18" charset="0"/>
                <a:cs typeface="Times New Roman" panose="02020603050405020304" pitchFamily="18" charset="0"/>
              </a:rPr>
              <a:t>Recherches</a:t>
            </a:r>
            <a:r>
              <a:rPr lang="en-GB" sz="1900" b="1" dirty="0" smtClean="0">
                <a:latin typeface="Times New Roman" panose="02020603050405020304" pitchFamily="18" charset="0"/>
                <a:cs typeface="Times New Roman" panose="02020603050405020304" pitchFamily="18" charset="0"/>
              </a:rPr>
              <a:t> </a:t>
            </a:r>
            <a:r>
              <a:rPr lang="en-GB" sz="1900" b="1" dirty="0" err="1" smtClean="0">
                <a:latin typeface="Times New Roman" panose="02020603050405020304" pitchFamily="18" charset="0"/>
                <a:cs typeface="Times New Roman" panose="02020603050405020304" pitchFamily="18" charset="0"/>
              </a:rPr>
              <a:t>Historiques</a:t>
            </a:r>
            <a:r>
              <a:rPr lang="en-GB" sz="1900" b="1" dirty="0" smtClean="0">
                <a:latin typeface="Times New Roman" panose="02020603050405020304" pitchFamily="18" charset="0"/>
                <a:cs typeface="Times New Roman" panose="02020603050405020304" pitchFamily="18" charset="0"/>
              </a:rPr>
              <a:t>, Paris</a:t>
            </a:r>
            <a:endParaRPr lang="fr-FR" sz="1900" dirty="0" smtClean="0">
              <a:latin typeface="Times New Roman" panose="02020603050405020304" pitchFamily="18" charset="0"/>
              <a:cs typeface="Times New Roman" panose="02020603050405020304" pitchFamily="18" charset="0"/>
            </a:endParaRPr>
          </a:p>
          <a:p>
            <a:pPr marL="0" indent="0" algn="ctr" eaLnBrk="1" fontAlgn="auto" hangingPunct="1">
              <a:lnSpc>
                <a:spcPct val="100000"/>
              </a:lnSpc>
              <a:spcBef>
                <a:spcPts val="0"/>
              </a:spcBef>
              <a:spcAft>
                <a:spcPts val="0"/>
              </a:spcAft>
              <a:buNone/>
              <a:defRPr/>
            </a:pPr>
            <a:r>
              <a:rPr lang="en-GB" sz="1900" b="1" dirty="0" smtClean="0">
                <a:latin typeface="Times New Roman" panose="02020603050405020304" pitchFamily="18" charset="0"/>
                <a:cs typeface="Times New Roman" panose="02020603050405020304" pitchFamily="18" charset="0"/>
                <a:hlinkClick r:id="rId4"/>
              </a:rPr>
              <a:t>beatrice.delaurenti@ehess.fr</a:t>
            </a:r>
            <a:endParaRPr lang="en-GB" sz="1900" b="1" dirty="0" smtClean="0">
              <a:latin typeface="Times New Roman" panose="02020603050405020304" pitchFamily="18" charset="0"/>
              <a:cs typeface="Times New Roman" panose="02020603050405020304" pitchFamily="18" charset="0"/>
            </a:endParaRPr>
          </a:p>
          <a:p>
            <a:pPr algn="ctr" eaLnBrk="1" fontAlgn="auto" hangingPunct="1">
              <a:spcAft>
                <a:spcPts val="0"/>
              </a:spcAft>
              <a:defRPr/>
            </a:pPr>
            <a:endParaRPr lang="en-GB" b="1" dirty="0" smtClean="0">
              <a:latin typeface="Times New Roman" panose="02020603050405020304" pitchFamily="18" charset="0"/>
              <a:cs typeface="Times New Roman" panose="02020603050405020304" pitchFamily="18" charset="0"/>
            </a:endParaRPr>
          </a:p>
          <a:p>
            <a:pPr algn="ctr" eaLnBrk="1" fontAlgn="auto" hangingPunct="1">
              <a:spcAft>
                <a:spcPts val="0"/>
              </a:spcAft>
              <a:defRPr/>
            </a:pPr>
            <a:endParaRPr lang="fr-FR" dirty="0" smtClean="0">
              <a:latin typeface="Times New Roman" panose="02020603050405020304" pitchFamily="18" charset="0"/>
              <a:cs typeface="Times New Roman" panose="02020603050405020304" pitchFamily="18" charset="0"/>
            </a:endParaRPr>
          </a:p>
          <a:p>
            <a:pPr algn="ctr" eaLnBrk="1" fontAlgn="auto" hangingPunct="1">
              <a:spcAft>
                <a:spcPts val="0"/>
              </a:spcAft>
              <a:defRPr/>
            </a:pPr>
            <a:endParaRPr lang="fr-FR" dirty="0"/>
          </a:p>
        </p:txBody>
      </p:sp>
      <p:sp>
        <p:nvSpPr>
          <p:cNvPr id="12" name="Titre 1"/>
          <p:cNvSpPr txBox="1">
            <a:spLocks/>
          </p:cNvSpPr>
          <p:nvPr/>
        </p:nvSpPr>
        <p:spPr bwMode="auto">
          <a:xfrm>
            <a:off x="1588300" y="1363663"/>
            <a:ext cx="9249328" cy="1371586"/>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a:r>
              <a:rPr lang="fr-FR" sz="5400" b="1" dirty="0" smtClean="0"/>
              <a:t>Fascination </a:t>
            </a:r>
            <a:r>
              <a:rPr lang="fr-FR" sz="5300" b="1" dirty="0" smtClean="0"/>
              <a:t>et mauvais œil (1)</a:t>
            </a:r>
            <a:endParaRPr lang="fr-FR" dirty="0"/>
          </a:p>
        </p:txBody>
      </p:sp>
      <p:sp>
        <p:nvSpPr>
          <p:cNvPr id="13" name="ZoneTexte 12"/>
          <p:cNvSpPr txBox="1"/>
          <p:nvPr/>
        </p:nvSpPr>
        <p:spPr>
          <a:xfrm>
            <a:off x="2010699" y="5766530"/>
            <a:ext cx="8404529" cy="400110"/>
          </a:xfrm>
          <a:prstGeom prst="rect">
            <a:avLst/>
          </a:prstGeom>
          <a:noFill/>
        </p:spPr>
        <p:txBody>
          <a:bodyPr wrap="square" rtlCol="0">
            <a:spAutoFit/>
          </a:bodyPr>
          <a:lstStyle/>
          <a:p>
            <a:pPr algn="ctr" eaLnBrk="1" fontAlgn="auto" hangingPunct="1">
              <a:spcAft>
                <a:spcPts val="0"/>
              </a:spcAft>
              <a:defRPr/>
            </a:pPr>
            <a:r>
              <a:rPr lang="en-GB" sz="2000" dirty="0" err="1" smtClean="0">
                <a:latin typeface="Times New Roman" panose="02020603050405020304" pitchFamily="18" charset="0"/>
                <a:cs typeface="Times New Roman" panose="02020603050405020304" pitchFamily="18" charset="0"/>
              </a:rPr>
              <a:t>Université</a:t>
            </a:r>
            <a:r>
              <a:rPr lang="en-GB" sz="2000" dirty="0" smtClean="0">
                <a:latin typeface="Times New Roman" panose="02020603050405020304" pitchFamily="18" charset="0"/>
                <a:cs typeface="Times New Roman" panose="02020603050405020304" pitchFamily="18" charset="0"/>
              </a:rPr>
              <a:t> de Prague, </a:t>
            </a:r>
            <a:r>
              <a:rPr lang="fr-FR" sz="2000" dirty="0" smtClean="0">
                <a:latin typeface="Times New Roman" panose="02020603050405020304" pitchFamily="18" charset="0"/>
                <a:cs typeface="Times New Roman" panose="02020603050405020304" pitchFamily="18" charset="0"/>
              </a:rPr>
              <a:t>29 février 2024</a:t>
            </a:r>
          </a:p>
        </p:txBody>
      </p:sp>
    </p:spTree>
    <p:extLst>
      <p:ext uri="{BB962C8B-B14F-4D97-AF65-F5344CB8AC3E}">
        <p14:creationId xmlns:p14="http://schemas.microsoft.com/office/powerpoint/2010/main" val="19560321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3"/>
          <p:cNvSpPr>
            <a:spLocks noChangeArrowheads="1"/>
          </p:cNvSpPr>
          <p:nvPr/>
        </p:nvSpPr>
        <p:spPr bwMode="auto">
          <a:xfrm>
            <a:off x="598669" y="883196"/>
            <a:ext cx="10122461" cy="5740033"/>
          </a:xfrm>
          <a:prstGeom prst="rect">
            <a:avLst/>
          </a:prstGeom>
          <a:noFill/>
          <a:ln w="9525">
            <a:noFill/>
            <a:miter lim="800000"/>
            <a:headEnd/>
            <a:tailEnd/>
          </a:ln>
        </p:spPr>
        <p:txBody>
          <a:bodyPr wrap="square" anchor="ctr">
            <a:spAutoFit/>
          </a:bodyPr>
          <a:lstStyle/>
          <a:p>
            <a:pPr algn="just">
              <a:spcBef>
                <a:spcPts val="600"/>
              </a:spcBef>
            </a:pPr>
            <a:r>
              <a:rPr lang="fr-FR" sz="2000" dirty="0">
                <a:latin typeface="Times New Roman" panose="02020603050405020304" pitchFamily="18" charset="0"/>
                <a:cs typeface="Times New Roman" panose="02020603050405020304" pitchFamily="18" charset="0"/>
              </a:rPr>
              <a:t>Texte 7. question B129 (vers 1200)</a:t>
            </a:r>
          </a:p>
          <a:p>
            <a:pPr algn="just"/>
            <a:r>
              <a:rPr lang="en-GB" sz="1400" dirty="0" err="1">
                <a:latin typeface="Times New Roman" panose="02020603050405020304" pitchFamily="18" charset="0"/>
                <a:cs typeface="Times New Roman" panose="02020603050405020304" pitchFamily="18" charset="0"/>
              </a:rPr>
              <a:t>éd</a:t>
            </a:r>
            <a:r>
              <a:rPr lang="en-GB" sz="1400" dirty="0">
                <a:latin typeface="Times New Roman" panose="02020603050405020304" pitchFamily="18" charset="0"/>
                <a:cs typeface="Times New Roman" panose="02020603050405020304" pitchFamily="18" charset="0"/>
              </a:rPr>
              <a:t>. B, Lawn , </a:t>
            </a:r>
            <a:r>
              <a:rPr lang="en-GB" sz="1400" i="1" dirty="0">
                <a:latin typeface="Times New Roman" panose="02020603050405020304" pitchFamily="18" charset="0"/>
                <a:cs typeface="Times New Roman" panose="02020603050405020304" pitchFamily="18" charset="0"/>
              </a:rPr>
              <a:t>The Prose </a:t>
            </a:r>
            <a:r>
              <a:rPr lang="en-GB" sz="1400" i="1" dirty="0" err="1">
                <a:latin typeface="Times New Roman" panose="02020603050405020304" pitchFamily="18" charset="0"/>
                <a:cs typeface="Times New Roman" panose="02020603050405020304" pitchFamily="18" charset="0"/>
              </a:rPr>
              <a:t>Salernitan</a:t>
            </a:r>
            <a:r>
              <a:rPr lang="en-GB" sz="1400" i="1" dirty="0">
                <a:latin typeface="Times New Roman" panose="02020603050405020304" pitchFamily="18" charset="0"/>
                <a:cs typeface="Times New Roman" panose="02020603050405020304" pitchFamily="18" charset="0"/>
              </a:rPr>
              <a:t> Questions. An anonymous Collection dealing with Science an Medicine, written by a Englishman c. 1200, with an Appendix of ten related Collections</a:t>
            </a:r>
            <a:r>
              <a:rPr lang="en-GB" sz="1400" dirty="0">
                <a:latin typeface="Times New Roman" panose="02020603050405020304" pitchFamily="18" charset="0"/>
                <a:cs typeface="Times New Roman" panose="02020603050405020304" pitchFamily="18" charset="0"/>
              </a:rPr>
              <a:t>, </a:t>
            </a:r>
            <a:r>
              <a:rPr lang="en-GB" sz="1400" dirty="0" err="1">
                <a:latin typeface="Times New Roman" panose="02020603050405020304" pitchFamily="18" charset="0"/>
                <a:cs typeface="Times New Roman" panose="02020603050405020304" pitchFamily="18" charset="0"/>
              </a:rPr>
              <a:t>Londres</a:t>
            </a:r>
            <a:r>
              <a:rPr lang="en-GB" sz="1400" dirty="0">
                <a:latin typeface="Times New Roman" panose="02020603050405020304" pitchFamily="18" charset="0"/>
                <a:cs typeface="Times New Roman" panose="02020603050405020304" pitchFamily="18" charset="0"/>
              </a:rPr>
              <a:t> : Oxford University Press, 1979, p. 63</a:t>
            </a:r>
            <a:endParaRPr lang="fr-FR" sz="1400" dirty="0">
              <a:latin typeface="Times New Roman" panose="02020603050405020304" pitchFamily="18" charset="0"/>
              <a:cs typeface="Times New Roman" panose="02020603050405020304" pitchFamily="18" charset="0"/>
            </a:endParaRPr>
          </a:p>
          <a:p>
            <a:pPr algn="just">
              <a:spcBef>
                <a:spcPts val="600"/>
              </a:spcBef>
            </a:pPr>
            <a:r>
              <a:rPr lang="fr-FR" i="1" dirty="0" err="1">
                <a:latin typeface="Times New Roman" panose="02020603050405020304" pitchFamily="18" charset="0"/>
                <a:cs typeface="Times New Roman" panose="02020603050405020304" pitchFamily="18" charset="0"/>
              </a:rPr>
              <a:t>Queritur</a:t>
            </a:r>
            <a:r>
              <a:rPr lang="fr-FR" i="1" dirty="0">
                <a:latin typeface="Times New Roman" panose="02020603050405020304" pitchFamily="18" charset="0"/>
                <a:cs typeface="Times New Roman" panose="02020603050405020304" pitchFamily="18" charset="0"/>
              </a:rPr>
              <a:t> </a:t>
            </a:r>
            <a:r>
              <a:rPr lang="fr-FR" i="1" dirty="0" err="1">
                <a:latin typeface="Times New Roman" panose="02020603050405020304" pitchFamily="18" charset="0"/>
                <a:cs typeface="Times New Roman" panose="02020603050405020304" pitchFamily="18" charset="0"/>
              </a:rPr>
              <a:t>quare</a:t>
            </a:r>
            <a:r>
              <a:rPr lang="fr-FR" i="1" dirty="0">
                <a:latin typeface="Times New Roman" panose="02020603050405020304" pitchFamily="18" charset="0"/>
                <a:cs typeface="Times New Roman" panose="02020603050405020304" pitchFamily="18" charset="0"/>
              </a:rPr>
              <a:t> quidam </a:t>
            </a:r>
            <a:r>
              <a:rPr lang="fr-FR" i="1" dirty="0" err="1">
                <a:latin typeface="Times New Roman" panose="02020603050405020304" pitchFamily="18" charset="0"/>
                <a:cs typeface="Times New Roman" panose="02020603050405020304" pitchFamily="18" charset="0"/>
              </a:rPr>
              <a:t>habent</a:t>
            </a:r>
            <a:r>
              <a:rPr lang="fr-FR" i="1" dirty="0">
                <a:latin typeface="Times New Roman" panose="02020603050405020304" pitchFamily="18" charset="0"/>
                <a:cs typeface="Times New Roman" panose="02020603050405020304" pitchFamily="18" charset="0"/>
              </a:rPr>
              <a:t> </a:t>
            </a:r>
            <a:r>
              <a:rPr lang="fr-FR" i="1" dirty="0" err="1">
                <a:latin typeface="Times New Roman" panose="02020603050405020304" pitchFamily="18" charset="0"/>
                <a:cs typeface="Times New Roman" panose="02020603050405020304" pitchFamily="18" charset="0"/>
              </a:rPr>
              <a:t>oculos</a:t>
            </a:r>
            <a:r>
              <a:rPr lang="fr-FR" i="1" dirty="0">
                <a:latin typeface="Times New Roman" panose="02020603050405020304" pitchFamily="18" charset="0"/>
                <a:cs typeface="Times New Roman" panose="02020603050405020304" pitchFamily="18" charset="0"/>
              </a:rPr>
              <a:t> fascinantes ?</a:t>
            </a:r>
          </a:p>
          <a:p>
            <a:pPr algn="just"/>
            <a:r>
              <a:rPr lang="en-GB" i="1" dirty="0" err="1">
                <a:latin typeface="Times New Roman" panose="02020603050405020304" pitchFamily="18" charset="0"/>
                <a:cs typeface="Times New Roman" panose="02020603050405020304" pitchFamily="18" charset="0"/>
              </a:rPr>
              <a:t>Videns</a:t>
            </a:r>
            <a:r>
              <a:rPr lang="en-GB" i="1" dirty="0">
                <a:latin typeface="Times New Roman" panose="02020603050405020304" pitchFamily="18" charset="0"/>
                <a:cs typeface="Times New Roman" panose="02020603050405020304" pitchFamily="18" charset="0"/>
              </a:rPr>
              <a:t> </a:t>
            </a:r>
            <a:r>
              <a:rPr lang="en-GB" i="1" dirty="0" err="1">
                <a:latin typeface="Times New Roman" panose="02020603050405020304" pitchFamily="18" charset="0"/>
                <a:cs typeface="Times New Roman" panose="02020603050405020304" pitchFamily="18" charset="0"/>
              </a:rPr>
              <a:t>quidam</a:t>
            </a:r>
            <a:r>
              <a:rPr lang="en-GB" i="1" dirty="0">
                <a:latin typeface="Times New Roman" panose="02020603050405020304" pitchFamily="18" charset="0"/>
                <a:cs typeface="Times New Roman" panose="02020603050405020304" pitchFamily="18" charset="0"/>
              </a:rPr>
              <a:t> homo </a:t>
            </a:r>
            <a:r>
              <a:rPr lang="en-GB" i="1" dirty="0" err="1">
                <a:latin typeface="Times New Roman" panose="02020603050405020304" pitchFamily="18" charset="0"/>
                <a:cs typeface="Times New Roman" panose="02020603050405020304" pitchFamily="18" charset="0"/>
              </a:rPr>
              <a:t>prosperitatem</a:t>
            </a:r>
            <a:r>
              <a:rPr lang="en-GB" i="1" dirty="0">
                <a:latin typeface="Times New Roman" panose="02020603050405020304" pitchFamily="18" charset="0"/>
                <a:cs typeface="Times New Roman" panose="02020603050405020304" pitchFamily="18" charset="0"/>
              </a:rPr>
              <a:t> </a:t>
            </a:r>
            <a:r>
              <a:rPr lang="en-GB" i="1" dirty="0" err="1">
                <a:latin typeface="Times New Roman" panose="02020603050405020304" pitchFamily="18" charset="0"/>
                <a:cs typeface="Times New Roman" panose="02020603050405020304" pitchFamily="18" charset="0"/>
              </a:rPr>
              <a:t>alterius</a:t>
            </a:r>
            <a:r>
              <a:rPr lang="en-GB" i="1" dirty="0">
                <a:latin typeface="Times New Roman" panose="02020603050405020304" pitchFamily="18" charset="0"/>
                <a:cs typeface="Times New Roman" panose="02020603050405020304" pitchFamily="18" charset="0"/>
              </a:rPr>
              <a:t>, </a:t>
            </a:r>
            <a:r>
              <a:rPr lang="en-GB" i="1" dirty="0" err="1">
                <a:latin typeface="Times New Roman" panose="02020603050405020304" pitchFamily="18" charset="0"/>
                <a:cs typeface="Times New Roman" panose="02020603050405020304" pitchFamily="18" charset="0"/>
              </a:rPr>
              <a:t>invidia</a:t>
            </a:r>
            <a:r>
              <a:rPr lang="en-GB" i="1" dirty="0">
                <a:latin typeface="Times New Roman" panose="02020603050405020304" pitchFamily="18" charset="0"/>
                <a:cs typeface="Times New Roman" panose="02020603050405020304" pitchFamily="18" charset="0"/>
              </a:rPr>
              <a:t> </a:t>
            </a:r>
            <a:r>
              <a:rPr lang="en-GB" i="1" dirty="0" err="1">
                <a:latin typeface="Times New Roman" panose="02020603050405020304" pitchFamily="18" charset="0"/>
                <a:cs typeface="Times New Roman" panose="02020603050405020304" pitchFamily="18" charset="0"/>
              </a:rPr>
              <a:t>torquetur</a:t>
            </a:r>
            <a:r>
              <a:rPr lang="en-GB" i="1" dirty="0">
                <a:latin typeface="Times New Roman" panose="02020603050405020304" pitchFamily="18" charset="0"/>
                <a:cs typeface="Times New Roman" panose="02020603050405020304" pitchFamily="18" charset="0"/>
              </a:rPr>
              <a:t> </a:t>
            </a:r>
            <a:r>
              <a:rPr lang="en-GB" i="1" dirty="0" err="1">
                <a:latin typeface="Times New Roman" panose="02020603050405020304" pitchFamily="18" charset="0"/>
                <a:cs typeface="Times New Roman" panose="02020603050405020304" pitchFamily="18" charset="0"/>
              </a:rPr>
              <a:t>alterius</a:t>
            </a:r>
            <a:r>
              <a:rPr lang="en-GB" i="1" dirty="0">
                <a:latin typeface="Times New Roman" panose="02020603050405020304" pitchFamily="18" charset="0"/>
                <a:cs typeface="Times New Roman" panose="02020603050405020304" pitchFamily="18" charset="0"/>
              </a:rPr>
              <a:t>, </a:t>
            </a:r>
            <a:r>
              <a:rPr lang="en-GB" i="1" dirty="0" err="1">
                <a:latin typeface="Times New Roman" panose="02020603050405020304" pitchFamily="18" charset="0"/>
                <a:cs typeface="Times New Roman" panose="02020603050405020304" pitchFamily="18" charset="0"/>
              </a:rPr>
              <a:t>unde</a:t>
            </a:r>
            <a:r>
              <a:rPr lang="en-GB" i="1" dirty="0">
                <a:latin typeface="Times New Roman" panose="02020603050405020304" pitchFamily="18" charset="0"/>
                <a:cs typeface="Times New Roman" panose="02020603050405020304" pitchFamily="18" charset="0"/>
              </a:rPr>
              <a:t> </a:t>
            </a:r>
            <a:r>
              <a:rPr lang="en-GB" i="1" dirty="0" err="1">
                <a:latin typeface="Times New Roman" panose="02020603050405020304" pitchFamily="18" charset="0"/>
                <a:cs typeface="Times New Roman" panose="02020603050405020304" pitchFamily="18" charset="0"/>
              </a:rPr>
              <a:t>cor</a:t>
            </a:r>
            <a:r>
              <a:rPr lang="en-GB" i="1" dirty="0">
                <a:latin typeface="Times New Roman" panose="02020603050405020304" pitchFamily="18" charset="0"/>
                <a:cs typeface="Times New Roman" panose="02020603050405020304" pitchFamily="18" charset="0"/>
              </a:rPr>
              <a:t> </a:t>
            </a:r>
            <a:r>
              <a:rPr lang="en-GB" i="1" dirty="0" err="1">
                <a:latin typeface="Times New Roman" panose="02020603050405020304" pitchFamily="18" charset="0"/>
                <a:cs typeface="Times New Roman" panose="02020603050405020304" pitchFamily="18" charset="0"/>
              </a:rPr>
              <a:t>constringitur</a:t>
            </a:r>
            <a:r>
              <a:rPr lang="en-GB" i="1" dirty="0">
                <a:latin typeface="Times New Roman" panose="02020603050405020304" pitchFamily="18" charset="0"/>
                <a:cs typeface="Times New Roman" panose="02020603050405020304" pitchFamily="18" charset="0"/>
              </a:rPr>
              <a:t> et cerebrum. </a:t>
            </a:r>
            <a:r>
              <a:rPr lang="en-GB" i="1" dirty="0" err="1">
                <a:latin typeface="Times New Roman" panose="02020603050405020304" pitchFamily="18" charset="0"/>
                <a:cs typeface="Times New Roman" panose="02020603050405020304" pitchFamily="18" charset="0"/>
              </a:rPr>
              <a:t>Calor</a:t>
            </a:r>
            <a:r>
              <a:rPr lang="en-GB" i="1" dirty="0">
                <a:latin typeface="Times New Roman" panose="02020603050405020304" pitchFamily="18" charset="0"/>
                <a:cs typeface="Times New Roman" panose="02020603050405020304" pitchFamily="18" charset="0"/>
              </a:rPr>
              <a:t> </a:t>
            </a:r>
            <a:r>
              <a:rPr lang="en-GB" i="1" dirty="0" err="1">
                <a:latin typeface="Times New Roman" panose="02020603050405020304" pitchFamily="18" charset="0"/>
                <a:cs typeface="Times New Roman" panose="02020603050405020304" pitchFamily="18" charset="0"/>
              </a:rPr>
              <a:t>igitur</a:t>
            </a:r>
            <a:r>
              <a:rPr lang="en-GB" i="1" dirty="0">
                <a:latin typeface="Times New Roman" panose="02020603050405020304" pitchFamily="18" charset="0"/>
                <a:cs typeface="Times New Roman" panose="02020603050405020304" pitchFamily="18" charset="0"/>
              </a:rPr>
              <a:t> ad interior </a:t>
            </a:r>
            <a:r>
              <a:rPr lang="en-GB" i="1" dirty="0" err="1">
                <a:latin typeface="Times New Roman" panose="02020603050405020304" pitchFamily="18" charset="0"/>
                <a:cs typeface="Times New Roman" panose="02020603050405020304" pitchFamily="18" charset="0"/>
              </a:rPr>
              <a:t>revocatur</a:t>
            </a:r>
            <a:r>
              <a:rPr lang="en-GB" i="1" dirty="0">
                <a:latin typeface="Times New Roman" panose="02020603050405020304" pitchFamily="18" charset="0"/>
                <a:cs typeface="Times New Roman" panose="02020603050405020304" pitchFamily="18" charset="0"/>
              </a:rPr>
              <a:t>, et </a:t>
            </a:r>
            <a:r>
              <a:rPr lang="en-GB" i="1" dirty="0" err="1">
                <a:latin typeface="Times New Roman" panose="02020603050405020304" pitchFamily="18" charset="0"/>
                <a:cs typeface="Times New Roman" panose="02020603050405020304" pitchFamily="18" charset="0"/>
              </a:rPr>
              <a:t>melancolicum</a:t>
            </a:r>
            <a:r>
              <a:rPr lang="en-GB" i="1" dirty="0">
                <a:latin typeface="Times New Roman" panose="02020603050405020304" pitchFamily="18" charset="0"/>
                <a:cs typeface="Times New Roman" panose="02020603050405020304" pitchFamily="18" charset="0"/>
              </a:rPr>
              <a:t> </a:t>
            </a:r>
            <a:r>
              <a:rPr lang="en-GB" i="1" dirty="0" err="1">
                <a:latin typeface="Times New Roman" panose="02020603050405020304" pitchFamily="18" charset="0"/>
                <a:cs typeface="Times New Roman" panose="02020603050405020304" pitchFamily="18" charset="0"/>
              </a:rPr>
              <a:t>humorem</a:t>
            </a:r>
            <a:r>
              <a:rPr lang="en-GB" i="1" dirty="0">
                <a:latin typeface="Times New Roman" panose="02020603050405020304" pitchFamily="18" charset="0"/>
                <a:cs typeface="Times New Roman" panose="02020603050405020304" pitchFamily="18" charset="0"/>
              </a:rPr>
              <a:t> in </a:t>
            </a:r>
            <a:r>
              <a:rPr lang="en-GB" i="1" dirty="0" err="1">
                <a:latin typeface="Times New Roman" panose="02020603050405020304" pitchFamily="18" charset="0"/>
                <a:cs typeface="Times New Roman" panose="02020603050405020304" pitchFamily="18" charset="0"/>
              </a:rPr>
              <a:t>interioribus</a:t>
            </a:r>
            <a:r>
              <a:rPr lang="en-GB" i="1" dirty="0">
                <a:latin typeface="Times New Roman" panose="02020603050405020304" pitchFamily="18" charset="0"/>
                <a:cs typeface="Times New Roman" panose="02020603050405020304" pitchFamily="18" charset="0"/>
              </a:rPr>
              <a:t> et circa interior </a:t>
            </a:r>
            <a:r>
              <a:rPr lang="en-GB" i="1" dirty="0" err="1">
                <a:latin typeface="Times New Roman" panose="02020603050405020304" pitchFamily="18" charset="0"/>
                <a:cs typeface="Times New Roman" panose="02020603050405020304" pitchFamily="18" charset="0"/>
              </a:rPr>
              <a:t>infrigidentem</a:t>
            </a:r>
            <a:r>
              <a:rPr lang="en-GB" i="1" dirty="0">
                <a:latin typeface="Times New Roman" panose="02020603050405020304" pitchFamily="18" charset="0"/>
                <a:cs typeface="Times New Roman" panose="02020603050405020304" pitchFamily="18" charset="0"/>
              </a:rPr>
              <a:t> in </a:t>
            </a:r>
            <a:r>
              <a:rPr lang="en-GB" i="1" dirty="0" err="1">
                <a:latin typeface="Times New Roman" panose="02020603050405020304" pitchFamily="18" charset="0"/>
                <a:cs typeface="Times New Roman" panose="02020603050405020304" pitchFamily="18" charset="0"/>
              </a:rPr>
              <a:t>grossas</a:t>
            </a:r>
            <a:r>
              <a:rPr lang="en-GB" i="1" dirty="0">
                <a:latin typeface="Times New Roman" panose="02020603050405020304" pitchFamily="18" charset="0"/>
                <a:cs typeface="Times New Roman" panose="02020603050405020304" pitchFamily="18" charset="0"/>
              </a:rPr>
              <a:t> </a:t>
            </a:r>
            <a:r>
              <a:rPr lang="en-GB" i="1" dirty="0" err="1">
                <a:latin typeface="Times New Roman" panose="02020603050405020304" pitchFamily="18" charset="0"/>
                <a:cs typeface="Times New Roman" panose="02020603050405020304" pitchFamily="18" charset="0"/>
              </a:rPr>
              <a:t>fumositates</a:t>
            </a:r>
            <a:r>
              <a:rPr lang="en-GB" i="1" dirty="0">
                <a:latin typeface="Times New Roman" panose="02020603050405020304" pitchFamily="18" charset="0"/>
                <a:cs typeface="Times New Roman" panose="02020603050405020304" pitchFamily="18" charset="0"/>
              </a:rPr>
              <a:t> </a:t>
            </a:r>
            <a:r>
              <a:rPr lang="en-GB" i="1" dirty="0" err="1">
                <a:latin typeface="Times New Roman" panose="02020603050405020304" pitchFamily="18" charset="0"/>
                <a:cs typeface="Times New Roman" panose="02020603050405020304" pitchFamily="18" charset="0"/>
              </a:rPr>
              <a:t>dissolvit</a:t>
            </a:r>
            <a:r>
              <a:rPr lang="en-GB" i="1" dirty="0">
                <a:latin typeface="Times New Roman" panose="02020603050405020304" pitchFamily="18" charset="0"/>
                <a:cs typeface="Times New Roman" panose="02020603050405020304" pitchFamily="18" charset="0"/>
              </a:rPr>
              <a:t>. Dissolute </a:t>
            </a:r>
            <a:r>
              <a:rPr lang="en-GB" i="1" dirty="0" err="1">
                <a:latin typeface="Times New Roman" panose="02020603050405020304" pitchFamily="18" charset="0"/>
                <a:cs typeface="Times New Roman" panose="02020603050405020304" pitchFamily="18" charset="0"/>
              </a:rPr>
              <a:t>petunt</a:t>
            </a:r>
            <a:r>
              <a:rPr lang="en-GB" i="1" dirty="0">
                <a:latin typeface="Times New Roman" panose="02020603050405020304" pitchFamily="18" charset="0"/>
                <a:cs typeface="Times New Roman" panose="02020603050405020304" pitchFamily="18" charset="0"/>
              </a:rPr>
              <a:t> cerebrum et </a:t>
            </a:r>
            <a:r>
              <a:rPr lang="en-GB" i="1" dirty="0" err="1">
                <a:latin typeface="Times New Roman" panose="02020603050405020304" pitchFamily="18" charset="0"/>
                <a:cs typeface="Times New Roman" panose="02020603050405020304" pitchFamily="18" charset="0"/>
              </a:rPr>
              <a:t>animalem</a:t>
            </a:r>
            <a:r>
              <a:rPr lang="en-GB" i="1" dirty="0">
                <a:latin typeface="Times New Roman" panose="02020603050405020304" pitchFamily="18" charset="0"/>
                <a:cs typeface="Times New Roman" panose="02020603050405020304" pitchFamily="18" charset="0"/>
              </a:rPr>
              <a:t> </a:t>
            </a:r>
            <a:r>
              <a:rPr lang="en-GB" i="1" dirty="0" err="1">
                <a:latin typeface="Times New Roman" panose="02020603050405020304" pitchFamily="18" charset="0"/>
                <a:cs typeface="Times New Roman" panose="02020603050405020304" pitchFamily="18" charset="0"/>
              </a:rPr>
              <a:t>spiritum</a:t>
            </a:r>
            <a:r>
              <a:rPr lang="en-GB" i="1" dirty="0">
                <a:latin typeface="Times New Roman" panose="02020603050405020304" pitchFamily="18" charset="0"/>
                <a:cs typeface="Times New Roman" panose="02020603050405020304" pitchFamily="18" charset="0"/>
              </a:rPr>
              <a:t> </a:t>
            </a:r>
            <a:r>
              <a:rPr lang="en-GB" i="1" dirty="0" err="1">
                <a:latin typeface="Times New Roman" panose="02020603050405020304" pitchFamily="18" charset="0"/>
                <a:cs typeface="Times New Roman" panose="02020603050405020304" pitchFamily="18" charset="0"/>
              </a:rPr>
              <a:t>venenosa</a:t>
            </a:r>
            <a:r>
              <a:rPr lang="en-GB" i="1" dirty="0">
                <a:latin typeface="Times New Roman" panose="02020603050405020304" pitchFamily="18" charset="0"/>
                <a:cs typeface="Times New Roman" panose="02020603050405020304" pitchFamily="18" charset="0"/>
              </a:rPr>
              <a:t> </a:t>
            </a:r>
            <a:r>
              <a:rPr lang="en-GB" i="1" dirty="0" err="1">
                <a:latin typeface="Times New Roman" panose="02020603050405020304" pitchFamily="18" charset="0"/>
                <a:cs typeface="Times New Roman" panose="02020603050405020304" pitchFamily="18" charset="0"/>
              </a:rPr>
              <a:t>qualitate</a:t>
            </a:r>
            <a:r>
              <a:rPr lang="en-GB" i="1" dirty="0">
                <a:latin typeface="Times New Roman" panose="02020603050405020304" pitchFamily="18" charset="0"/>
                <a:cs typeface="Times New Roman" panose="02020603050405020304" pitchFamily="18" charset="0"/>
              </a:rPr>
              <a:t> </a:t>
            </a:r>
            <a:r>
              <a:rPr lang="en-GB" i="1" dirty="0" err="1">
                <a:latin typeface="Times New Roman" panose="02020603050405020304" pitchFamily="18" charset="0"/>
                <a:cs typeface="Times New Roman" panose="02020603050405020304" pitchFamily="18" charset="0"/>
              </a:rPr>
              <a:t>inficiunt</a:t>
            </a:r>
            <a:r>
              <a:rPr lang="en-GB" i="1" dirty="0">
                <a:latin typeface="Times New Roman" panose="02020603050405020304" pitchFamily="18" charset="0"/>
                <a:cs typeface="Times New Roman" panose="02020603050405020304" pitchFamily="18" charset="0"/>
              </a:rPr>
              <a:t>, qui per </a:t>
            </a:r>
            <a:r>
              <a:rPr lang="en-GB" i="1" dirty="0" err="1">
                <a:latin typeface="Times New Roman" panose="02020603050405020304" pitchFamily="18" charset="0"/>
                <a:cs typeface="Times New Roman" panose="02020603050405020304" pitchFamily="18" charset="0"/>
              </a:rPr>
              <a:t>opticum</a:t>
            </a:r>
            <a:r>
              <a:rPr lang="en-GB" i="1" dirty="0">
                <a:latin typeface="Times New Roman" panose="02020603050405020304" pitchFamily="18" charset="0"/>
                <a:cs typeface="Times New Roman" panose="02020603050405020304" pitchFamily="18" charset="0"/>
              </a:rPr>
              <a:t> </a:t>
            </a:r>
            <a:r>
              <a:rPr lang="en-GB" i="1" dirty="0" err="1">
                <a:latin typeface="Times New Roman" panose="02020603050405020304" pitchFamily="18" charset="0"/>
                <a:cs typeface="Times New Roman" panose="02020603050405020304" pitchFamily="18" charset="0"/>
              </a:rPr>
              <a:t>nervum</a:t>
            </a:r>
            <a:r>
              <a:rPr lang="en-GB" i="1" dirty="0">
                <a:latin typeface="Times New Roman" panose="02020603050405020304" pitchFamily="18" charset="0"/>
                <a:cs typeface="Times New Roman" panose="02020603050405020304" pitchFamily="18" charset="0"/>
              </a:rPr>
              <a:t> ad </a:t>
            </a:r>
            <a:r>
              <a:rPr lang="en-GB" i="1" dirty="0" err="1">
                <a:latin typeface="Times New Roman" panose="02020603050405020304" pitchFamily="18" charset="0"/>
                <a:cs typeface="Times New Roman" panose="02020603050405020304" pitchFamily="18" charset="0"/>
              </a:rPr>
              <a:t>oculos</a:t>
            </a:r>
            <a:r>
              <a:rPr lang="en-GB" i="1" dirty="0">
                <a:latin typeface="Times New Roman" panose="02020603050405020304" pitchFamily="18" charset="0"/>
                <a:cs typeface="Times New Roman" panose="02020603050405020304" pitchFamily="18" charset="0"/>
              </a:rPr>
              <a:t> </a:t>
            </a:r>
            <a:r>
              <a:rPr lang="en-GB" i="1" dirty="0" err="1">
                <a:latin typeface="Times New Roman" panose="02020603050405020304" pitchFamily="18" charset="0"/>
                <a:cs typeface="Times New Roman" panose="02020603050405020304" pitchFamily="18" charset="0"/>
              </a:rPr>
              <a:t>veniens</a:t>
            </a:r>
            <a:r>
              <a:rPr lang="en-GB" i="1" dirty="0">
                <a:latin typeface="Times New Roman" panose="02020603050405020304" pitchFamily="18" charset="0"/>
                <a:cs typeface="Times New Roman" panose="02020603050405020304" pitchFamily="18" charset="0"/>
              </a:rPr>
              <a:t>, </a:t>
            </a:r>
            <a:r>
              <a:rPr lang="en-GB" i="1" dirty="0" err="1">
                <a:latin typeface="Times New Roman" panose="02020603050405020304" pitchFamily="18" charset="0"/>
                <a:cs typeface="Times New Roman" panose="02020603050405020304" pitchFamily="18" charset="0"/>
              </a:rPr>
              <a:t>aerem</a:t>
            </a:r>
            <a:r>
              <a:rPr lang="en-GB" i="1" dirty="0">
                <a:latin typeface="Times New Roman" panose="02020603050405020304" pitchFamily="18" charset="0"/>
                <a:cs typeface="Times New Roman" panose="02020603050405020304" pitchFamily="18" charset="0"/>
              </a:rPr>
              <a:t> </a:t>
            </a:r>
            <a:r>
              <a:rPr lang="en-GB" i="1" dirty="0" err="1">
                <a:latin typeface="Times New Roman" panose="02020603050405020304" pitchFamily="18" charset="0"/>
                <a:cs typeface="Times New Roman" panose="02020603050405020304" pitchFamily="18" charset="0"/>
              </a:rPr>
              <a:t>extrinsecus</a:t>
            </a:r>
            <a:r>
              <a:rPr lang="en-GB" i="1" dirty="0">
                <a:latin typeface="Times New Roman" panose="02020603050405020304" pitchFamily="18" charset="0"/>
                <a:cs typeface="Times New Roman" panose="02020603050405020304" pitchFamily="18" charset="0"/>
              </a:rPr>
              <a:t> </a:t>
            </a:r>
            <a:r>
              <a:rPr lang="en-GB" i="1" dirty="0" err="1">
                <a:latin typeface="Times New Roman" panose="02020603050405020304" pitchFamily="18" charset="0"/>
                <a:cs typeface="Times New Roman" panose="02020603050405020304" pitchFamily="18" charset="0"/>
              </a:rPr>
              <a:t>oculis</a:t>
            </a:r>
            <a:r>
              <a:rPr lang="en-GB" i="1" dirty="0">
                <a:latin typeface="Times New Roman" panose="02020603050405020304" pitchFamily="18" charset="0"/>
                <a:cs typeface="Times New Roman" panose="02020603050405020304" pitchFamily="18" charset="0"/>
              </a:rPr>
              <a:t> </a:t>
            </a:r>
            <a:r>
              <a:rPr lang="en-GB" i="1" dirty="0" err="1">
                <a:latin typeface="Times New Roman" panose="02020603050405020304" pitchFamily="18" charset="0"/>
                <a:cs typeface="Times New Roman" panose="02020603050405020304" pitchFamily="18" charset="0"/>
              </a:rPr>
              <a:t>vicinantem</a:t>
            </a:r>
            <a:r>
              <a:rPr lang="en-GB" i="1" dirty="0">
                <a:latin typeface="Times New Roman" panose="02020603050405020304" pitchFamily="18" charset="0"/>
                <a:cs typeface="Times New Roman" panose="02020603050405020304" pitchFamily="18" charset="0"/>
              </a:rPr>
              <a:t> </a:t>
            </a:r>
            <a:r>
              <a:rPr lang="en-GB" i="1" dirty="0" err="1">
                <a:latin typeface="Times New Roman" panose="02020603050405020304" pitchFamily="18" charset="0"/>
                <a:cs typeface="Times New Roman" panose="02020603050405020304" pitchFamily="18" charset="0"/>
              </a:rPr>
              <a:t>inficit</a:t>
            </a:r>
            <a:r>
              <a:rPr lang="en-GB" i="1" dirty="0">
                <a:latin typeface="Times New Roman" panose="02020603050405020304" pitchFamily="18" charset="0"/>
                <a:cs typeface="Times New Roman" panose="02020603050405020304" pitchFamily="18" charset="0"/>
              </a:rPr>
              <a:t>, et </a:t>
            </a:r>
            <a:r>
              <a:rPr lang="en-GB" i="1" dirty="0" err="1">
                <a:latin typeface="Times New Roman" panose="02020603050405020304" pitchFamily="18" charset="0"/>
                <a:cs typeface="Times New Roman" panose="02020603050405020304" pitchFamily="18" charset="0"/>
              </a:rPr>
              <a:t>ille</a:t>
            </a:r>
            <a:r>
              <a:rPr lang="en-GB" i="1" dirty="0">
                <a:latin typeface="Times New Roman" panose="02020603050405020304" pitchFamily="18" charset="0"/>
                <a:cs typeface="Times New Roman" panose="02020603050405020304" pitchFamily="18" charset="0"/>
              </a:rPr>
              <a:t> </a:t>
            </a:r>
            <a:r>
              <a:rPr lang="en-GB" i="1" dirty="0" err="1">
                <a:latin typeface="Times New Roman" panose="02020603050405020304" pitchFamily="18" charset="0"/>
                <a:cs typeface="Times New Roman" panose="02020603050405020304" pitchFamily="18" charset="0"/>
              </a:rPr>
              <a:t>aer</a:t>
            </a:r>
            <a:r>
              <a:rPr lang="en-GB" i="1" dirty="0">
                <a:latin typeface="Times New Roman" panose="02020603050405020304" pitchFamily="18" charset="0"/>
                <a:cs typeface="Times New Roman" panose="02020603050405020304" pitchFamily="18" charset="0"/>
              </a:rPr>
              <a:t> </a:t>
            </a:r>
            <a:r>
              <a:rPr lang="en-GB" i="1" dirty="0" err="1">
                <a:latin typeface="Times New Roman" panose="02020603050405020304" pitchFamily="18" charset="0"/>
                <a:cs typeface="Times New Roman" panose="02020603050405020304" pitchFamily="18" charset="0"/>
              </a:rPr>
              <a:t>aerem</a:t>
            </a:r>
            <a:r>
              <a:rPr lang="en-GB" i="1" dirty="0">
                <a:latin typeface="Times New Roman" panose="02020603050405020304" pitchFamily="18" charset="0"/>
                <a:cs typeface="Times New Roman" panose="02020603050405020304" pitchFamily="18" charset="0"/>
              </a:rPr>
              <a:t> </a:t>
            </a:r>
            <a:r>
              <a:rPr lang="en-GB" i="1" dirty="0" err="1">
                <a:latin typeface="Times New Roman" panose="02020603050405020304" pitchFamily="18" charset="0"/>
                <a:cs typeface="Times New Roman" panose="02020603050405020304" pitchFamily="18" charset="0"/>
              </a:rPr>
              <a:t>proximum</a:t>
            </a:r>
            <a:r>
              <a:rPr lang="en-GB" i="1" dirty="0">
                <a:latin typeface="Times New Roman" panose="02020603050405020304" pitchFamily="18" charset="0"/>
                <a:cs typeface="Times New Roman" panose="02020603050405020304" pitchFamily="18" charset="0"/>
              </a:rPr>
              <a:t> </a:t>
            </a:r>
            <a:r>
              <a:rPr lang="en-GB" i="1" dirty="0" err="1">
                <a:latin typeface="Times New Roman" panose="02020603050405020304" pitchFamily="18" charset="0"/>
                <a:cs typeface="Times New Roman" panose="02020603050405020304" pitchFamily="18" charset="0"/>
              </a:rPr>
              <a:t>sibi</a:t>
            </a:r>
            <a:r>
              <a:rPr lang="en-GB" i="1" dirty="0">
                <a:latin typeface="Times New Roman" panose="02020603050405020304" pitchFamily="18" charset="0"/>
                <a:cs typeface="Times New Roman" panose="02020603050405020304" pitchFamily="18" charset="0"/>
              </a:rPr>
              <a:t> </a:t>
            </a:r>
            <a:r>
              <a:rPr lang="en-GB" i="1" dirty="0" err="1">
                <a:latin typeface="Times New Roman" panose="02020603050405020304" pitchFamily="18" charset="0"/>
                <a:cs typeface="Times New Roman" panose="02020603050405020304" pitchFamily="18" charset="0"/>
              </a:rPr>
              <a:t>vicinantem</a:t>
            </a:r>
            <a:r>
              <a:rPr lang="en-GB" i="1" dirty="0">
                <a:latin typeface="Times New Roman" panose="02020603050405020304" pitchFamily="18" charset="0"/>
                <a:cs typeface="Times New Roman" panose="02020603050405020304" pitchFamily="18" charset="0"/>
              </a:rPr>
              <a:t> </a:t>
            </a:r>
            <a:r>
              <a:rPr lang="en-GB" i="1" dirty="0" err="1">
                <a:latin typeface="Times New Roman" panose="02020603050405020304" pitchFamily="18" charset="0"/>
                <a:cs typeface="Times New Roman" panose="02020603050405020304" pitchFamily="18" charset="0"/>
              </a:rPr>
              <a:t>inficit</a:t>
            </a:r>
            <a:r>
              <a:rPr lang="en-GB" i="1" dirty="0">
                <a:latin typeface="Times New Roman" panose="02020603050405020304" pitchFamily="18" charset="0"/>
                <a:cs typeface="Times New Roman" panose="02020603050405020304" pitchFamily="18" charset="0"/>
              </a:rPr>
              <a:t>, et </a:t>
            </a:r>
            <a:r>
              <a:rPr lang="en-GB" i="1" dirty="0" err="1">
                <a:latin typeface="Times New Roman" panose="02020603050405020304" pitchFamily="18" charset="0"/>
                <a:cs typeface="Times New Roman" panose="02020603050405020304" pitchFamily="18" charset="0"/>
              </a:rPr>
              <a:t>ille</a:t>
            </a:r>
            <a:r>
              <a:rPr lang="en-GB" i="1" dirty="0">
                <a:latin typeface="Times New Roman" panose="02020603050405020304" pitchFamily="18" charset="0"/>
                <a:cs typeface="Times New Roman" panose="02020603050405020304" pitchFamily="18" charset="0"/>
              </a:rPr>
              <a:t> </a:t>
            </a:r>
            <a:r>
              <a:rPr lang="en-GB" i="1" dirty="0" err="1">
                <a:latin typeface="Times New Roman" panose="02020603050405020304" pitchFamily="18" charset="0"/>
                <a:cs typeface="Times New Roman" panose="02020603050405020304" pitchFamily="18" charset="0"/>
              </a:rPr>
              <a:t>alium</a:t>
            </a:r>
            <a:r>
              <a:rPr lang="en-GB" i="1" dirty="0">
                <a:latin typeface="Times New Roman" panose="02020603050405020304" pitchFamily="18" charset="0"/>
                <a:cs typeface="Times New Roman" panose="02020603050405020304" pitchFamily="18" charset="0"/>
              </a:rPr>
              <a:t> et </a:t>
            </a:r>
            <a:r>
              <a:rPr lang="en-GB" i="1" dirty="0" err="1">
                <a:latin typeface="Times New Roman" panose="02020603050405020304" pitchFamily="18" charset="0"/>
                <a:cs typeface="Times New Roman" panose="02020603050405020304" pitchFamily="18" charset="0"/>
              </a:rPr>
              <a:t>si</a:t>
            </a:r>
            <a:r>
              <a:rPr lang="en-GB" i="1" dirty="0">
                <a:latin typeface="Times New Roman" panose="02020603050405020304" pitchFamily="18" charset="0"/>
                <a:cs typeface="Times New Roman" panose="02020603050405020304" pitchFamily="18" charset="0"/>
              </a:rPr>
              <a:t> </a:t>
            </a:r>
            <a:r>
              <a:rPr lang="en-GB" i="1" dirty="0" err="1">
                <a:latin typeface="Times New Roman" panose="02020603050405020304" pitchFamily="18" charset="0"/>
                <a:cs typeface="Times New Roman" panose="02020603050405020304" pitchFamily="18" charset="0"/>
              </a:rPr>
              <a:t>usque</a:t>
            </a:r>
            <a:r>
              <a:rPr lang="en-GB" i="1" dirty="0">
                <a:latin typeface="Times New Roman" panose="02020603050405020304" pitchFamily="18" charset="0"/>
                <a:cs typeface="Times New Roman" panose="02020603050405020304" pitchFamily="18" charset="0"/>
              </a:rPr>
              <a:t> in infinitum </a:t>
            </a:r>
            <a:r>
              <a:rPr lang="en-GB" i="1" dirty="0" err="1">
                <a:latin typeface="Times New Roman" panose="02020603050405020304" pitchFamily="18" charset="0"/>
                <a:cs typeface="Times New Roman" panose="02020603050405020304" pitchFamily="18" charset="0"/>
              </a:rPr>
              <a:t>donec</a:t>
            </a:r>
            <a:r>
              <a:rPr lang="en-GB" i="1" dirty="0">
                <a:latin typeface="Times New Roman" panose="02020603050405020304" pitchFamily="18" charset="0"/>
                <a:cs typeface="Times New Roman" panose="02020603050405020304" pitchFamily="18" charset="0"/>
              </a:rPr>
              <a:t> </a:t>
            </a:r>
            <a:r>
              <a:rPr lang="en-GB" i="1" dirty="0" err="1">
                <a:latin typeface="Times New Roman" panose="02020603050405020304" pitchFamily="18" charset="0"/>
                <a:cs typeface="Times New Roman" panose="02020603050405020304" pitchFamily="18" charset="0"/>
              </a:rPr>
              <a:t>perveniat</a:t>
            </a:r>
            <a:r>
              <a:rPr lang="en-GB" i="1" dirty="0">
                <a:latin typeface="Times New Roman" panose="02020603050405020304" pitchFamily="18" charset="0"/>
                <a:cs typeface="Times New Roman" panose="02020603050405020304" pitchFamily="18" charset="0"/>
              </a:rPr>
              <a:t> ad rem cui </a:t>
            </a:r>
            <a:r>
              <a:rPr lang="en-GB" i="1" dirty="0" err="1">
                <a:latin typeface="Times New Roman" panose="02020603050405020304" pitchFamily="18" charset="0"/>
                <a:cs typeface="Times New Roman" panose="02020603050405020304" pitchFamily="18" charset="0"/>
              </a:rPr>
              <a:t>invidetur</a:t>
            </a:r>
            <a:r>
              <a:rPr lang="en-GB" i="1" dirty="0">
                <a:latin typeface="Times New Roman" panose="02020603050405020304" pitchFamily="18" charset="0"/>
                <a:cs typeface="Times New Roman" panose="02020603050405020304" pitchFamily="18" charset="0"/>
              </a:rPr>
              <a:t>. </a:t>
            </a:r>
            <a:r>
              <a:rPr lang="fr-FR" i="1" dirty="0" err="1">
                <a:latin typeface="Times New Roman" panose="02020603050405020304" pitchFamily="18" charset="0"/>
                <a:cs typeface="Times New Roman" panose="02020603050405020304" pitchFamily="18" charset="0"/>
              </a:rPr>
              <a:t>Talis</a:t>
            </a:r>
            <a:r>
              <a:rPr lang="fr-FR" i="1" dirty="0">
                <a:latin typeface="Times New Roman" panose="02020603050405020304" pitchFamily="18" charset="0"/>
                <a:cs typeface="Times New Roman" panose="02020603050405020304" pitchFamily="18" charset="0"/>
              </a:rPr>
              <a:t> </a:t>
            </a:r>
            <a:r>
              <a:rPr lang="fr-FR" i="1" dirty="0" err="1">
                <a:latin typeface="Times New Roman" panose="02020603050405020304" pitchFamily="18" charset="0"/>
                <a:cs typeface="Times New Roman" panose="02020603050405020304" pitchFamily="18" charset="0"/>
              </a:rPr>
              <a:t>attractus</a:t>
            </a:r>
            <a:r>
              <a:rPr lang="fr-FR" i="1" dirty="0">
                <a:latin typeface="Times New Roman" panose="02020603050405020304" pitchFamily="18" charset="0"/>
                <a:cs typeface="Times New Roman" panose="02020603050405020304" pitchFamily="18" charset="0"/>
              </a:rPr>
              <a:t> et </a:t>
            </a:r>
            <a:r>
              <a:rPr lang="fr-FR" i="1" dirty="0" err="1">
                <a:latin typeface="Times New Roman" panose="02020603050405020304" pitchFamily="18" charset="0"/>
                <a:cs typeface="Times New Roman" panose="02020603050405020304" pitchFamily="18" charset="0"/>
              </a:rPr>
              <a:t>inspiratus</a:t>
            </a:r>
            <a:r>
              <a:rPr lang="fr-FR" i="1" dirty="0">
                <a:latin typeface="Times New Roman" panose="02020603050405020304" pitchFamily="18" charset="0"/>
                <a:cs typeface="Times New Roman" panose="02020603050405020304" pitchFamily="18" charset="0"/>
              </a:rPr>
              <a:t> </a:t>
            </a:r>
            <a:r>
              <a:rPr lang="fr-FR" i="1" dirty="0" err="1">
                <a:latin typeface="Times New Roman" panose="02020603050405020304" pitchFamily="18" charset="0"/>
                <a:cs typeface="Times New Roman" panose="02020603050405020304" pitchFamily="18" charset="0"/>
              </a:rPr>
              <a:t>humores</a:t>
            </a:r>
            <a:r>
              <a:rPr lang="fr-FR" i="1" dirty="0">
                <a:latin typeface="Times New Roman" panose="02020603050405020304" pitchFamily="18" charset="0"/>
                <a:cs typeface="Times New Roman" panose="02020603050405020304" pitchFamily="18" charset="0"/>
              </a:rPr>
              <a:t> </a:t>
            </a:r>
            <a:r>
              <a:rPr lang="fr-FR" i="1" dirty="0" err="1">
                <a:latin typeface="Times New Roman" panose="02020603050405020304" pitchFamily="18" charset="0"/>
                <a:cs typeface="Times New Roman" panose="02020603050405020304" pitchFamily="18" charset="0"/>
              </a:rPr>
              <a:t>interius</a:t>
            </a:r>
            <a:r>
              <a:rPr lang="fr-FR" i="1" dirty="0">
                <a:latin typeface="Times New Roman" panose="02020603050405020304" pitchFamily="18" charset="0"/>
                <a:cs typeface="Times New Roman" panose="02020603050405020304" pitchFamily="18" charset="0"/>
              </a:rPr>
              <a:t> corrumpit, et maxime &lt;si&gt; </a:t>
            </a:r>
            <a:r>
              <a:rPr lang="fr-FR" i="1" dirty="0" err="1">
                <a:latin typeface="Times New Roman" panose="02020603050405020304" pitchFamily="18" charset="0"/>
                <a:cs typeface="Times New Roman" panose="02020603050405020304" pitchFamily="18" charset="0"/>
              </a:rPr>
              <a:t>fuerint</a:t>
            </a:r>
            <a:r>
              <a:rPr lang="fr-FR" i="1" dirty="0">
                <a:latin typeface="Times New Roman" panose="02020603050405020304" pitchFamily="18" charset="0"/>
                <a:cs typeface="Times New Roman" panose="02020603050405020304" pitchFamily="18" charset="0"/>
              </a:rPr>
              <a:t> habiles ad </a:t>
            </a:r>
            <a:r>
              <a:rPr lang="fr-FR" i="1" dirty="0" err="1">
                <a:latin typeface="Times New Roman" panose="02020603050405020304" pitchFamily="18" charset="0"/>
                <a:cs typeface="Times New Roman" panose="02020603050405020304" pitchFamily="18" charset="0"/>
              </a:rPr>
              <a:t>corruptionem</a:t>
            </a:r>
            <a:r>
              <a:rPr lang="fr-FR" i="1" dirty="0">
                <a:latin typeface="Times New Roman" panose="02020603050405020304" pitchFamily="18" charset="0"/>
                <a:cs typeface="Times New Roman" panose="02020603050405020304" pitchFamily="18" charset="0"/>
              </a:rPr>
              <a:t> ut si membra </a:t>
            </a:r>
            <a:r>
              <a:rPr lang="fr-FR" i="1" dirty="0" err="1">
                <a:latin typeface="Times New Roman" panose="02020603050405020304" pitchFamily="18" charset="0"/>
                <a:cs typeface="Times New Roman" panose="02020603050405020304" pitchFamily="18" charset="0"/>
              </a:rPr>
              <a:t>sint</a:t>
            </a:r>
            <a:r>
              <a:rPr lang="fr-FR" i="1" dirty="0">
                <a:latin typeface="Times New Roman" panose="02020603050405020304" pitchFamily="18" charset="0"/>
                <a:cs typeface="Times New Roman" panose="02020603050405020304" pitchFamily="18" charset="0"/>
              </a:rPr>
              <a:t> </a:t>
            </a:r>
            <a:r>
              <a:rPr lang="fr-FR" i="1" dirty="0" err="1">
                <a:latin typeface="Times New Roman" panose="02020603050405020304" pitchFamily="18" charset="0"/>
                <a:cs typeface="Times New Roman" panose="02020603050405020304" pitchFamily="18" charset="0"/>
              </a:rPr>
              <a:t>tenera</a:t>
            </a:r>
            <a:r>
              <a:rPr lang="fr-FR" i="1" dirty="0">
                <a:latin typeface="Times New Roman" panose="02020603050405020304" pitchFamily="18" charset="0"/>
                <a:cs typeface="Times New Roman" panose="02020603050405020304" pitchFamily="18" charset="0"/>
              </a:rPr>
              <a:t> ut in </a:t>
            </a:r>
            <a:r>
              <a:rPr lang="fr-FR" i="1" dirty="0" err="1">
                <a:latin typeface="Times New Roman" panose="02020603050405020304" pitchFamily="18" charset="0"/>
                <a:cs typeface="Times New Roman" panose="02020603050405020304" pitchFamily="18" charset="0"/>
              </a:rPr>
              <a:t>pueris</a:t>
            </a:r>
            <a:r>
              <a:rPr lang="fr-FR" i="1" dirty="0">
                <a:latin typeface="Times New Roman" panose="02020603050405020304" pitchFamily="18" charset="0"/>
                <a:cs typeface="Times New Roman" panose="02020603050405020304" pitchFamily="18" charset="0"/>
              </a:rPr>
              <a:t>, </a:t>
            </a:r>
          </a:p>
          <a:p>
            <a:pPr algn="just">
              <a:spcBef>
                <a:spcPts val="1200"/>
              </a:spcBef>
            </a:pPr>
            <a:r>
              <a:rPr lang="fr-FR" sz="2000" dirty="0">
                <a:latin typeface="Times New Roman" panose="02020603050405020304" pitchFamily="18" charset="0"/>
                <a:cs typeface="Times New Roman" panose="02020603050405020304" pitchFamily="18" charset="0"/>
              </a:rPr>
              <a:t>Pourquoi certains ont-ils des yeux qui fascinent ?</a:t>
            </a:r>
          </a:p>
          <a:p>
            <a:pPr algn="just"/>
            <a:r>
              <a:rPr lang="fr-FR" sz="2000" dirty="0">
                <a:latin typeface="Times New Roman" panose="02020603050405020304" pitchFamily="18" charset="0"/>
                <a:cs typeface="Times New Roman" panose="02020603050405020304" pitchFamily="18" charset="0"/>
              </a:rPr>
              <a:t>Lorsqu’un homme voit la richesse d’un autre, il est torturé par l’envie pour l’autre au point que son cœur se resserre ainsi que son cerveau. La chaleur est alors attirée vers les organes internes, et l’humeur mélancolique qui se trouve dans les organes internes ou à côté d’eux, devenant froide, se dissout dans des fumées épaisses. Les fumées dissoutes atteignent le cerveau et contaminent les esprits de l’âme par une qualité empoisonnée qui, arrivant jusqu’aux yeux par le nerf optique, contamine l’air extérieur touchant les yeux, et cet air contamine l’air proche qui le touche, et celui-ci fait de même indéfiniment jusqu’à atteindre l’objet qui est envié. </a:t>
            </a:r>
            <a:endParaRPr lang="fr-FR" altLang="fr-FR" sz="2000" dirty="0">
              <a:latin typeface="Times New Roman" panose="02020603050405020304" pitchFamily="18" charset="0"/>
              <a:ea typeface="Calibri" pitchFamily="34" charset="0"/>
              <a:cs typeface="Times New Roman" panose="02020603050405020304" pitchFamily="18" charset="0"/>
            </a:endParaRPr>
          </a:p>
        </p:txBody>
      </p:sp>
      <p:sp>
        <p:nvSpPr>
          <p:cNvPr id="3" name="Rectangle 1">
            <a:extLst>
              <a:ext uri="{FF2B5EF4-FFF2-40B4-BE49-F238E27FC236}">
                <a16:creationId xmlns:a16="http://schemas.microsoft.com/office/drawing/2014/main" id="{73785D52-BD74-E778-BE34-90B1EDA512DA}"/>
              </a:ext>
            </a:extLst>
          </p:cNvPr>
          <p:cNvSpPr>
            <a:spLocks noChangeArrowheads="1"/>
          </p:cNvSpPr>
          <p:nvPr/>
        </p:nvSpPr>
        <p:spPr bwMode="auto">
          <a:xfrm>
            <a:off x="411061" y="297140"/>
            <a:ext cx="11026877" cy="461665"/>
          </a:xfrm>
          <a:prstGeom prst="rect">
            <a:avLst/>
          </a:prstGeom>
          <a:noFill/>
          <a:ln w="9525">
            <a:noFill/>
            <a:miter lim="800000"/>
            <a:headEnd/>
            <a:tailEnd/>
          </a:ln>
        </p:spPr>
        <p:txBody>
          <a:bodyPr wrap="square">
            <a:spAutoFit/>
          </a:bodyPr>
          <a:lstStyle/>
          <a:p>
            <a:pPr>
              <a:spcBef>
                <a:spcPts val="600"/>
              </a:spcBef>
            </a:pPr>
            <a:r>
              <a:rPr lang="fr-FR" sz="2400" b="1" dirty="0">
                <a:latin typeface="Times New Roman" pitchFamily="18" charset="0"/>
                <a:cs typeface="Calibri" pitchFamily="34" charset="0"/>
              </a:rPr>
              <a:t>B- </a:t>
            </a:r>
            <a:r>
              <a:rPr lang="fr-FR" sz="2400" b="1" dirty="0">
                <a:latin typeface="Times New Roman" panose="02020603050405020304" pitchFamily="18" charset="0"/>
                <a:cs typeface="Times New Roman" panose="02020603050405020304" pitchFamily="18" charset="0"/>
              </a:rPr>
              <a:t> Les recueils de questions de l’École de Salerne</a:t>
            </a:r>
            <a:endParaRPr lang="fr-FR" sz="2400" dirty="0">
              <a:latin typeface="Calibri"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87D4C64-107C-CC9F-3968-0550050FC1D0}"/>
              </a:ext>
            </a:extLst>
          </p:cNvPr>
          <p:cNvSpPr>
            <a:spLocks noGrp="1"/>
          </p:cNvSpPr>
          <p:nvPr>
            <p:ph type="title"/>
          </p:nvPr>
        </p:nvSpPr>
        <p:spPr>
          <a:xfrm>
            <a:off x="517379" y="388093"/>
            <a:ext cx="10515600" cy="574442"/>
          </a:xfrm>
        </p:spPr>
        <p:txBody>
          <a:bodyPr/>
          <a:lstStyle/>
          <a:p>
            <a:r>
              <a:rPr lang="fr-FR" sz="2400" b="1" dirty="0">
                <a:latin typeface="Times New Roman" panose="02020603050405020304" pitchFamily="18" charset="0"/>
                <a:cs typeface="Times New Roman" pitchFamily="18" charset="0"/>
              </a:rPr>
              <a:t>C- La doctrine du pouvoir de l’âme en dehors du corps d’Avicenne</a:t>
            </a:r>
            <a:endParaRPr lang="fr-FR" sz="2400" dirty="0"/>
          </a:p>
        </p:txBody>
      </p:sp>
      <p:sp>
        <p:nvSpPr>
          <p:cNvPr id="3" name="Espace réservé du contenu 2">
            <a:extLst>
              <a:ext uri="{FF2B5EF4-FFF2-40B4-BE49-F238E27FC236}">
                <a16:creationId xmlns:a16="http://schemas.microsoft.com/office/drawing/2014/main" id="{FB199078-95CE-32B3-2269-B7EE49D578AA}"/>
              </a:ext>
            </a:extLst>
          </p:cNvPr>
          <p:cNvSpPr>
            <a:spLocks noGrp="1"/>
          </p:cNvSpPr>
          <p:nvPr>
            <p:ph idx="1"/>
          </p:nvPr>
        </p:nvSpPr>
        <p:spPr>
          <a:xfrm>
            <a:off x="701936" y="1151287"/>
            <a:ext cx="10639979" cy="4771341"/>
          </a:xfrm>
        </p:spPr>
        <p:txBody>
          <a:bodyPr/>
          <a:lstStyle/>
          <a:p>
            <a:pPr marL="0" indent="0">
              <a:spcBef>
                <a:spcPts val="600"/>
              </a:spcBef>
              <a:buNone/>
            </a:pPr>
            <a:r>
              <a:rPr lang="fr-FR" sz="2000" dirty="0">
                <a:latin typeface="Times New Roman" panose="02020603050405020304" pitchFamily="18" charset="0"/>
                <a:cs typeface="Times New Roman" pitchFamily="18" charset="0"/>
              </a:rPr>
              <a:t>Doctrine transmise par deux textes :</a:t>
            </a:r>
          </a:p>
          <a:p>
            <a:pPr>
              <a:spcBef>
                <a:spcPts val="600"/>
              </a:spcBef>
            </a:pPr>
            <a:r>
              <a:rPr lang="fr-FR" sz="2000" dirty="0">
                <a:effectLst/>
                <a:latin typeface="Times New Roman" panose="02020603050405020304" pitchFamily="18" charset="0"/>
                <a:ea typeface="Calibri" panose="020F0502020204030204" pitchFamily="34" charset="0"/>
              </a:rPr>
              <a:t>Avicenne (Ibn </a:t>
            </a:r>
            <a:r>
              <a:rPr lang="fr-FR" sz="2000" dirty="0" err="1">
                <a:effectLst/>
                <a:latin typeface="Times New Roman" panose="02020603050405020304" pitchFamily="18" charset="0"/>
                <a:ea typeface="Calibri" panose="020F0502020204030204" pitchFamily="34" charset="0"/>
              </a:rPr>
              <a:t>Sīnā</a:t>
            </a:r>
            <a:r>
              <a:rPr lang="fr-FR" sz="2000" dirty="0">
                <a:effectLst/>
                <a:latin typeface="Times New Roman" panose="02020603050405020304" pitchFamily="18" charset="0"/>
                <a:ea typeface="Calibri" panose="020F0502020204030204" pitchFamily="34" charset="0"/>
              </a:rPr>
              <a:t>), </a:t>
            </a:r>
            <a:r>
              <a:rPr lang="fr-FR" sz="2000" i="1" dirty="0">
                <a:effectLst/>
                <a:latin typeface="Times New Roman" panose="02020603050405020304" pitchFamily="18" charset="0"/>
                <a:ea typeface="Calibri" panose="020F0502020204030204" pitchFamily="34" charset="0"/>
              </a:rPr>
              <a:t>De anima</a:t>
            </a:r>
            <a:r>
              <a:rPr lang="fr-FR" sz="2000" dirty="0">
                <a:effectLst/>
                <a:latin typeface="Times New Roman" panose="02020603050405020304" pitchFamily="18" charset="0"/>
                <a:ea typeface="Calibri" panose="020F0502020204030204" pitchFamily="34" charset="0"/>
              </a:rPr>
              <a:t>, IV, 4  (avant 1037), traduit en latin entre 1152 et 1166</a:t>
            </a:r>
          </a:p>
          <a:p>
            <a:pPr>
              <a:spcBef>
                <a:spcPts val="600"/>
              </a:spcBef>
            </a:pPr>
            <a:r>
              <a:rPr lang="fr-FR" sz="2000" dirty="0">
                <a:effectLst/>
                <a:latin typeface="Times New Roman" panose="02020603050405020304" pitchFamily="18" charset="0"/>
                <a:ea typeface="Calibri" panose="020F0502020204030204" pitchFamily="34" charset="0"/>
              </a:rPr>
              <a:t>Algazel (al-</a:t>
            </a:r>
            <a:r>
              <a:rPr lang="fr-FR" sz="2000" dirty="0" err="1">
                <a:effectLst/>
                <a:latin typeface="Times New Roman" panose="02020603050405020304" pitchFamily="18" charset="0"/>
                <a:ea typeface="Calibri" panose="020F0502020204030204" pitchFamily="34" charset="0"/>
              </a:rPr>
              <a:t>Ghazālī</a:t>
            </a:r>
            <a:r>
              <a:rPr lang="fr-FR" sz="2000" dirty="0">
                <a:effectLst/>
                <a:latin typeface="Times New Roman" panose="02020603050405020304" pitchFamily="18" charset="0"/>
                <a:ea typeface="Calibri" panose="020F0502020204030204" pitchFamily="34" charset="0"/>
              </a:rPr>
              <a:t>), </a:t>
            </a:r>
            <a:r>
              <a:rPr lang="fr-FR" sz="2000" i="1" dirty="0" err="1">
                <a:effectLst/>
                <a:latin typeface="Times New Roman" panose="02020603050405020304" pitchFamily="18" charset="0"/>
                <a:ea typeface="Calibri" panose="020F0502020204030204" pitchFamily="34" charset="0"/>
              </a:rPr>
              <a:t>Physica</a:t>
            </a:r>
            <a:r>
              <a:rPr lang="fr-FR" sz="2000" i="1" dirty="0">
                <a:effectLst/>
                <a:latin typeface="Times New Roman" panose="02020603050405020304" pitchFamily="18" charset="0"/>
                <a:ea typeface="Calibri" panose="020F0502020204030204" pitchFamily="34" charset="0"/>
              </a:rPr>
              <a:t>, </a:t>
            </a:r>
            <a:r>
              <a:rPr lang="fr-FR" sz="2000" dirty="0">
                <a:effectLst/>
                <a:latin typeface="Times New Roman" panose="02020603050405020304" pitchFamily="18" charset="0"/>
                <a:ea typeface="Calibri" panose="020F0502020204030204" pitchFamily="34" charset="0"/>
              </a:rPr>
              <a:t>V, 9, </a:t>
            </a:r>
            <a:r>
              <a:rPr lang="fr-FR" sz="2000" i="1" dirty="0">
                <a:effectLst/>
                <a:latin typeface="Times New Roman" panose="02020603050405020304" pitchFamily="18" charset="0"/>
                <a:ea typeface="Calibri" panose="020F0502020204030204" pitchFamily="34" charset="0"/>
              </a:rPr>
              <a:t>De </a:t>
            </a:r>
            <a:r>
              <a:rPr lang="fr-FR" sz="2000" i="1" dirty="0" err="1">
                <a:effectLst/>
                <a:latin typeface="Times New Roman" panose="02020603050405020304" pitchFamily="18" charset="0"/>
                <a:ea typeface="Calibri" panose="020F0502020204030204" pitchFamily="34" charset="0"/>
              </a:rPr>
              <a:t>causis</a:t>
            </a:r>
            <a:r>
              <a:rPr lang="fr-FR" sz="2000" i="1" dirty="0">
                <a:effectLst/>
                <a:latin typeface="Times New Roman" panose="02020603050405020304" pitchFamily="18" charset="0"/>
                <a:ea typeface="Calibri" panose="020F0502020204030204" pitchFamily="34" charset="0"/>
              </a:rPr>
              <a:t> </a:t>
            </a:r>
            <a:r>
              <a:rPr lang="fr-FR" sz="2000" i="1" dirty="0" err="1">
                <a:effectLst/>
                <a:latin typeface="Times New Roman" panose="02020603050405020304" pitchFamily="18" charset="0"/>
                <a:ea typeface="Calibri" panose="020F0502020204030204" pitchFamily="34" charset="0"/>
              </a:rPr>
              <a:t>miraculorum</a:t>
            </a:r>
            <a:r>
              <a:rPr lang="fr-FR" sz="2000" dirty="0">
                <a:effectLst/>
                <a:latin typeface="Times New Roman" panose="02020603050405020304" pitchFamily="18" charset="0"/>
                <a:ea typeface="Calibri" panose="020F0502020204030204" pitchFamily="34" charset="0"/>
              </a:rPr>
              <a:t> (2</a:t>
            </a:r>
            <a:r>
              <a:rPr lang="fr-FR" sz="2000" baseline="30000" dirty="0">
                <a:effectLst/>
                <a:latin typeface="Times New Roman" panose="02020603050405020304" pitchFamily="18" charset="0"/>
                <a:ea typeface="Calibri" panose="020F0502020204030204" pitchFamily="34" charset="0"/>
              </a:rPr>
              <a:t>e</a:t>
            </a:r>
            <a:r>
              <a:rPr lang="fr-FR" sz="2000" dirty="0">
                <a:effectLst/>
                <a:latin typeface="Times New Roman" panose="02020603050405020304" pitchFamily="18" charset="0"/>
                <a:ea typeface="Calibri" panose="020F0502020204030204" pitchFamily="34" charset="0"/>
              </a:rPr>
              <a:t> moitié XI</a:t>
            </a:r>
            <a:r>
              <a:rPr lang="fr-FR" sz="2000" baseline="30000" dirty="0">
                <a:effectLst/>
                <a:latin typeface="Times New Roman" panose="02020603050405020304" pitchFamily="18" charset="0"/>
                <a:ea typeface="Calibri" panose="020F0502020204030204" pitchFamily="34" charset="0"/>
              </a:rPr>
              <a:t>e </a:t>
            </a:r>
            <a:r>
              <a:rPr lang="fr-FR" sz="2000" dirty="0">
                <a:effectLst/>
                <a:latin typeface="Times New Roman" panose="02020603050405020304" pitchFamily="18" charset="0"/>
                <a:ea typeface="Calibri" panose="020F0502020204030204" pitchFamily="34" charset="0"/>
              </a:rPr>
              <a:t>siècle), traduit en latin entre 1152 et 1166</a:t>
            </a:r>
            <a:endParaRPr lang="fr-FR" sz="2000" dirty="0">
              <a:latin typeface="Times New Roman" panose="02020603050405020304" pitchFamily="18" charset="0"/>
              <a:cs typeface="Times New Roman" panose="02020603050405020304" pitchFamily="18" charset="0"/>
            </a:endParaRPr>
          </a:p>
          <a:p>
            <a:pPr marL="0" indent="0" algn="just">
              <a:buNone/>
            </a:pPr>
            <a:endParaRPr lang="fr-FR" sz="2000" dirty="0">
              <a:effectLst/>
              <a:latin typeface="Times New Roman" panose="02020603050405020304" pitchFamily="18" charset="0"/>
              <a:ea typeface="Calibri" panose="020F0502020204030204" pitchFamily="34" charset="0"/>
            </a:endParaRPr>
          </a:p>
          <a:p>
            <a:pPr marL="0" indent="0" algn="just">
              <a:buNone/>
            </a:pPr>
            <a:r>
              <a:rPr lang="fr-FR" sz="2000" dirty="0">
                <a:effectLst/>
                <a:latin typeface="Times New Roman" panose="02020603050405020304" pitchFamily="18" charset="0"/>
                <a:ea typeface="Calibri" panose="020F0502020204030204" pitchFamily="34" charset="0"/>
              </a:rPr>
              <a:t>Texte 8. </a:t>
            </a:r>
            <a:r>
              <a:rPr lang="fr-FR" sz="2000" b="1" dirty="0">
                <a:effectLst/>
                <a:latin typeface="Times New Roman" panose="02020603050405020304" pitchFamily="18" charset="0"/>
                <a:ea typeface="Calibri" panose="020F0502020204030204" pitchFamily="34" charset="0"/>
              </a:rPr>
              <a:t>Avicenne</a:t>
            </a:r>
            <a:r>
              <a:rPr lang="fr-FR" sz="2000" dirty="0">
                <a:effectLst/>
                <a:latin typeface="Times New Roman" panose="02020603050405020304" pitchFamily="18" charset="0"/>
                <a:ea typeface="Calibri" panose="020F0502020204030204" pitchFamily="34" charset="0"/>
              </a:rPr>
              <a:t> (Ibn </a:t>
            </a:r>
            <a:r>
              <a:rPr lang="fr-FR" sz="2000" dirty="0" err="1">
                <a:effectLst/>
                <a:latin typeface="Times New Roman" panose="02020603050405020304" pitchFamily="18" charset="0"/>
                <a:ea typeface="Calibri" panose="020F0502020204030204" pitchFamily="34" charset="0"/>
              </a:rPr>
              <a:t>Sīnā</a:t>
            </a:r>
            <a:r>
              <a:rPr lang="fr-FR" sz="2000" dirty="0">
                <a:effectLst/>
                <a:latin typeface="Times New Roman" panose="02020603050405020304" pitchFamily="18" charset="0"/>
                <a:ea typeface="Calibri" panose="020F0502020204030204" pitchFamily="34" charset="0"/>
              </a:rPr>
              <a:t>), </a:t>
            </a:r>
            <a:r>
              <a:rPr lang="fr-FR" sz="2000" i="1" dirty="0">
                <a:effectLst/>
                <a:latin typeface="Times New Roman" panose="02020603050405020304" pitchFamily="18" charset="0"/>
                <a:ea typeface="Calibri" panose="020F0502020204030204" pitchFamily="34" charset="0"/>
              </a:rPr>
              <a:t>De anima</a:t>
            </a:r>
            <a:r>
              <a:rPr lang="fr-FR" sz="2000" dirty="0">
                <a:effectLst/>
                <a:latin typeface="Times New Roman" panose="02020603050405020304" pitchFamily="18" charset="0"/>
                <a:ea typeface="Calibri" panose="020F0502020204030204" pitchFamily="34" charset="0"/>
              </a:rPr>
              <a:t>, IV, 4</a:t>
            </a:r>
          </a:p>
          <a:p>
            <a:pPr marL="0" indent="0" algn="just">
              <a:spcBef>
                <a:spcPts val="0"/>
              </a:spcBef>
              <a:buNone/>
            </a:pPr>
            <a:r>
              <a:rPr lang="fr-FR" sz="1400" dirty="0">
                <a:effectLst/>
                <a:latin typeface="Times New Roman" panose="02020603050405020304" pitchFamily="18" charset="0"/>
                <a:ea typeface="Calibri" panose="020F0502020204030204" pitchFamily="34" charset="0"/>
              </a:rPr>
              <a:t>éd. S. Van </a:t>
            </a:r>
            <a:r>
              <a:rPr lang="fr-FR" sz="1400" dirty="0" err="1">
                <a:effectLst/>
                <a:latin typeface="Times New Roman" panose="02020603050405020304" pitchFamily="18" charset="0"/>
                <a:ea typeface="Calibri" panose="020F0502020204030204" pitchFamily="34" charset="0"/>
              </a:rPr>
              <a:t>Riet</a:t>
            </a:r>
            <a:r>
              <a:rPr lang="fr-FR" sz="1400" dirty="0">
                <a:effectLst/>
                <a:latin typeface="Times New Roman" panose="02020603050405020304" pitchFamily="18" charset="0"/>
                <a:ea typeface="Calibri" panose="020F0502020204030204" pitchFamily="34" charset="0"/>
              </a:rPr>
              <a:t> (</a:t>
            </a:r>
            <a:r>
              <a:rPr lang="fr-FR" sz="1400" dirty="0" err="1">
                <a:effectLst/>
                <a:latin typeface="Times New Roman" panose="02020603050405020304" pitchFamily="18" charset="0"/>
                <a:ea typeface="Calibri" panose="020F0502020204030204" pitchFamily="34" charset="0"/>
              </a:rPr>
              <a:t>Avicenna</a:t>
            </a:r>
            <a:r>
              <a:rPr lang="fr-FR" sz="1400" dirty="0">
                <a:effectLst/>
                <a:latin typeface="Times New Roman" panose="02020603050405020304" pitchFamily="18" charset="0"/>
                <a:ea typeface="Calibri" panose="020F0502020204030204" pitchFamily="34" charset="0"/>
              </a:rPr>
              <a:t> Latinus), vol. 2, p. 54-67 </a:t>
            </a:r>
          </a:p>
          <a:p>
            <a:pPr marL="0" indent="0" algn="just">
              <a:spcBef>
                <a:spcPts val="600"/>
              </a:spcBef>
              <a:buNone/>
              <a:tabLst>
                <a:tab pos="449580" algn="l"/>
              </a:tabLst>
            </a:pPr>
            <a:r>
              <a:rPr lang="fr-FR" sz="2000" i="1" dirty="0" err="1">
                <a:effectLst/>
                <a:latin typeface="Times New Roman" panose="02020603050405020304" pitchFamily="18" charset="0"/>
                <a:ea typeface="Calibri" panose="020F0502020204030204" pitchFamily="34" charset="0"/>
              </a:rPr>
              <a:t>Multotiens</a:t>
            </a:r>
            <a:r>
              <a:rPr lang="fr-FR" sz="2000" i="1" dirty="0">
                <a:effectLst/>
                <a:latin typeface="Times New Roman" panose="02020603050405020304" pitchFamily="18" charset="0"/>
                <a:ea typeface="Calibri" panose="020F0502020204030204" pitchFamily="34" charset="0"/>
              </a:rPr>
              <a:t> </a:t>
            </a:r>
            <a:r>
              <a:rPr lang="fr-FR" sz="2000" i="1" dirty="0" err="1">
                <a:effectLst/>
                <a:latin typeface="Times New Roman" panose="02020603050405020304" pitchFamily="18" charset="0"/>
                <a:ea typeface="Calibri" panose="020F0502020204030204" pitchFamily="34" charset="0"/>
              </a:rPr>
              <a:t>autem</a:t>
            </a:r>
            <a:r>
              <a:rPr lang="fr-FR" sz="2000" i="1" dirty="0">
                <a:effectLst/>
                <a:latin typeface="Times New Roman" panose="02020603050405020304" pitchFamily="18" charset="0"/>
                <a:ea typeface="Calibri" panose="020F0502020204030204" pitchFamily="34" charset="0"/>
              </a:rPr>
              <a:t> anima </a:t>
            </a:r>
            <a:r>
              <a:rPr lang="fr-FR" sz="2000" i="1" dirty="0" err="1">
                <a:effectLst/>
                <a:latin typeface="Times New Roman" panose="02020603050405020304" pitchFamily="18" charset="0"/>
                <a:ea typeface="Calibri" panose="020F0502020204030204" pitchFamily="34" charset="0"/>
              </a:rPr>
              <a:t>operatur</a:t>
            </a:r>
            <a:r>
              <a:rPr lang="fr-FR" sz="2000" i="1" dirty="0">
                <a:effectLst/>
                <a:latin typeface="Times New Roman" panose="02020603050405020304" pitchFamily="18" charset="0"/>
                <a:ea typeface="Calibri" panose="020F0502020204030204" pitchFamily="34" charset="0"/>
              </a:rPr>
              <a:t> in </a:t>
            </a:r>
            <a:r>
              <a:rPr lang="fr-FR" sz="2000" i="1" dirty="0" err="1">
                <a:effectLst/>
                <a:latin typeface="Times New Roman" panose="02020603050405020304" pitchFamily="18" charset="0"/>
                <a:ea typeface="Calibri" panose="020F0502020204030204" pitchFamily="34" charset="0"/>
              </a:rPr>
              <a:t>corpore</a:t>
            </a:r>
            <a:r>
              <a:rPr lang="fr-FR" sz="2000" i="1" dirty="0">
                <a:effectLst/>
                <a:latin typeface="Times New Roman" panose="02020603050405020304" pitchFamily="18" charset="0"/>
                <a:ea typeface="Calibri" panose="020F0502020204030204" pitchFamily="34" charset="0"/>
              </a:rPr>
              <a:t> </a:t>
            </a:r>
            <a:r>
              <a:rPr lang="fr-FR" sz="2000" i="1" dirty="0" err="1">
                <a:effectLst/>
                <a:latin typeface="Times New Roman" panose="02020603050405020304" pitchFamily="18" charset="0"/>
                <a:ea typeface="Calibri" panose="020F0502020204030204" pitchFamily="34" charset="0"/>
              </a:rPr>
              <a:t>alieno</a:t>
            </a:r>
            <a:r>
              <a:rPr lang="fr-FR" sz="2000" i="1" dirty="0">
                <a:effectLst/>
                <a:latin typeface="Times New Roman" panose="02020603050405020304" pitchFamily="18" charset="0"/>
                <a:ea typeface="Calibri" panose="020F0502020204030204" pitchFamily="34" charset="0"/>
              </a:rPr>
              <a:t> </a:t>
            </a:r>
            <a:r>
              <a:rPr lang="fr-FR" sz="2000" i="1" dirty="0" err="1">
                <a:effectLst/>
                <a:latin typeface="Times New Roman" panose="02020603050405020304" pitchFamily="18" charset="0"/>
                <a:ea typeface="Calibri" panose="020F0502020204030204" pitchFamily="34" charset="0"/>
              </a:rPr>
              <a:t>sicut</a:t>
            </a:r>
            <a:r>
              <a:rPr lang="fr-FR" sz="2000" i="1" dirty="0">
                <a:effectLst/>
                <a:latin typeface="Times New Roman" panose="02020603050405020304" pitchFamily="18" charset="0"/>
                <a:ea typeface="Calibri" panose="020F0502020204030204" pitchFamily="34" charset="0"/>
              </a:rPr>
              <a:t> in proprio, </a:t>
            </a:r>
            <a:r>
              <a:rPr lang="fr-FR" sz="2000" i="1" dirty="0" err="1">
                <a:effectLst/>
                <a:latin typeface="Times New Roman" panose="02020603050405020304" pitchFamily="18" charset="0"/>
                <a:ea typeface="Calibri" panose="020F0502020204030204" pitchFamily="34" charset="0"/>
              </a:rPr>
              <a:t>quemadmodum</a:t>
            </a:r>
            <a:r>
              <a:rPr lang="fr-FR" sz="2000" i="1" dirty="0">
                <a:effectLst/>
                <a:latin typeface="Times New Roman" panose="02020603050405020304" pitchFamily="18" charset="0"/>
                <a:ea typeface="Calibri" panose="020F0502020204030204" pitchFamily="34" charset="0"/>
              </a:rPr>
              <a:t> est opus oculi </a:t>
            </a:r>
            <a:r>
              <a:rPr lang="fr-FR" sz="2000" i="1" dirty="0" err="1">
                <a:effectLst/>
                <a:latin typeface="Times New Roman" panose="02020603050405020304" pitchFamily="18" charset="0"/>
                <a:ea typeface="Calibri" panose="020F0502020204030204" pitchFamily="34" charset="0"/>
              </a:rPr>
              <a:t>fascinantis</a:t>
            </a:r>
            <a:r>
              <a:rPr lang="fr-FR" sz="2000" i="1" dirty="0">
                <a:effectLst/>
                <a:latin typeface="Times New Roman" panose="02020603050405020304" pitchFamily="18" charset="0"/>
                <a:ea typeface="Calibri" panose="020F0502020204030204" pitchFamily="34" charset="0"/>
              </a:rPr>
              <a:t> et </a:t>
            </a:r>
            <a:r>
              <a:rPr lang="fr-FR" sz="2000" i="1" dirty="0" err="1">
                <a:effectLst/>
                <a:latin typeface="Times New Roman" panose="02020603050405020304" pitchFamily="18" charset="0"/>
                <a:ea typeface="Calibri" panose="020F0502020204030204" pitchFamily="34" charset="0"/>
              </a:rPr>
              <a:t>aestimationis</a:t>
            </a:r>
            <a:r>
              <a:rPr lang="fr-FR" sz="2000" i="1" dirty="0">
                <a:effectLst/>
                <a:latin typeface="Times New Roman" panose="02020603050405020304" pitchFamily="18" charset="0"/>
                <a:ea typeface="Calibri" panose="020F0502020204030204" pitchFamily="34" charset="0"/>
              </a:rPr>
              <a:t> </a:t>
            </a:r>
            <a:r>
              <a:rPr lang="fr-FR" sz="2000" i="1" dirty="0" err="1">
                <a:effectLst/>
                <a:latin typeface="Times New Roman" panose="02020603050405020304" pitchFamily="18" charset="0"/>
                <a:ea typeface="Calibri" panose="020F0502020204030204" pitchFamily="34" charset="0"/>
              </a:rPr>
              <a:t>operantis</a:t>
            </a:r>
            <a:r>
              <a:rPr lang="fr-FR" sz="2000" i="1" dirty="0">
                <a:effectLst/>
                <a:latin typeface="Times New Roman" panose="02020603050405020304" pitchFamily="18" charset="0"/>
                <a:ea typeface="Calibri" panose="020F0502020204030204" pitchFamily="34" charset="0"/>
              </a:rPr>
              <a:t>; </a:t>
            </a:r>
            <a:r>
              <a:rPr lang="fr-FR" sz="2000" i="1" dirty="0" err="1">
                <a:effectLst/>
                <a:latin typeface="Times New Roman" panose="02020603050405020304" pitchFamily="18" charset="0"/>
                <a:ea typeface="Calibri" panose="020F0502020204030204" pitchFamily="34" charset="0"/>
              </a:rPr>
              <a:t>immo</a:t>
            </a:r>
            <a:r>
              <a:rPr lang="fr-FR" sz="2000" i="1" dirty="0">
                <a:effectLst/>
                <a:latin typeface="Times New Roman" panose="02020603050405020304" pitchFamily="18" charset="0"/>
                <a:ea typeface="Calibri" panose="020F0502020204030204" pitchFamily="34" charset="0"/>
              </a:rPr>
              <a:t> cum anima </a:t>
            </a:r>
            <a:r>
              <a:rPr lang="fr-FR" sz="2000" i="1" dirty="0" err="1">
                <a:effectLst/>
                <a:latin typeface="Times New Roman" panose="02020603050405020304" pitchFamily="18" charset="0"/>
                <a:ea typeface="Calibri" panose="020F0502020204030204" pitchFamily="34" charset="0"/>
              </a:rPr>
              <a:t>fuerit</a:t>
            </a:r>
            <a:r>
              <a:rPr lang="fr-FR" sz="2000" i="1" dirty="0">
                <a:effectLst/>
                <a:latin typeface="Times New Roman" panose="02020603050405020304" pitchFamily="18" charset="0"/>
                <a:ea typeface="Calibri" panose="020F0502020204030204" pitchFamily="34" charset="0"/>
              </a:rPr>
              <a:t> </a:t>
            </a:r>
            <a:r>
              <a:rPr lang="fr-FR" sz="2000" i="1" dirty="0" err="1">
                <a:effectLst/>
                <a:latin typeface="Times New Roman" panose="02020603050405020304" pitchFamily="18" charset="0"/>
                <a:ea typeface="Calibri" panose="020F0502020204030204" pitchFamily="34" charset="0"/>
              </a:rPr>
              <a:t>constans</a:t>
            </a:r>
            <a:r>
              <a:rPr lang="fr-FR" sz="2000" i="1" dirty="0">
                <a:effectLst/>
                <a:latin typeface="Times New Roman" panose="02020603050405020304" pitchFamily="18" charset="0"/>
                <a:ea typeface="Calibri" panose="020F0502020204030204" pitchFamily="34" charset="0"/>
              </a:rPr>
              <a:t>, </a:t>
            </a:r>
            <a:r>
              <a:rPr lang="fr-FR" sz="2000" i="1" dirty="0" err="1">
                <a:effectLst/>
                <a:latin typeface="Times New Roman" panose="02020603050405020304" pitchFamily="18" charset="0"/>
                <a:ea typeface="Calibri" panose="020F0502020204030204" pitchFamily="34" charset="0"/>
              </a:rPr>
              <a:t>nobilis</a:t>
            </a:r>
            <a:r>
              <a:rPr lang="fr-FR" sz="2000" i="1" dirty="0">
                <a:effectLst/>
                <a:latin typeface="Times New Roman" panose="02020603050405020304" pitchFamily="18" charset="0"/>
                <a:ea typeface="Calibri" panose="020F0502020204030204" pitchFamily="34" charset="0"/>
              </a:rPr>
              <a:t>, similis </a:t>
            </a:r>
            <a:r>
              <a:rPr lang="fr-FR" sz="2000" i="1" dirty="0" err="1">
                <a:effectLst/>
                <a:latin typeface="Times New Roman" panose="02020603050405020304" pitchFamily="18" charset="0"/>
                <a:ea typeface="Calibri" panose="020F0502020204030204" pitchFamily="34" charset="0"/>
              </a:rPr>
              <a:t>principii</a:t>
            </a:r>
            <a:r>
              <a:rPr lang="fr-FR" sz="2000" i="1" dirty="0">
                <a:effectLst/>
                <a:latin typeface="Times New Roman" panose="02020603050405020304" pitchFamily="18" charset="0"/>
                <a:ea typeface="Calibri" panose="020F0502020204030204" pitchFamily="34" charset="0"/>
              </a:rPr>
              <a:t>, </a:t>
            </a:r>
            <a:r>
              <a:rPr lang="fr-FR" sz="2000" i="1" dirty="0" err="1">
                <a:effectLst/>
                <a:latin typeface="Times New Roman" panose="02020603050405020304" pitchFamily="18" charset="0"/>
                <a:ea typeface="Calibri" panose="020F0502020204030204" pitchFamily="34" charset="0"/>
              </a:rPr>
              <a:t>oboediet</a:t>
            </a:r>
            <a:r>
              <a:rPr lang="fr-FR" sz="2000" i="1" dirty="0">
                <a:effectLst/>
                <a:latin typeface="Times New Roman" panose="02020603050405020304" pitchFamily="18" charset="0"/>
                <a:ea typeface="Calibri" panose="020F0502020204030204" pitchFamily="34" charset="0"/>
              </a:rPr>
              <a:t> </a:t>
            </a:r>
            <a:r>
              <a:rPr lang="fr-FR" sz="2000" i="1" dirty="0" err="1">
                <a:effectLst/>
                <a:latin typeface="Times New Roman" panose="02020603050405020304" pitchFamily="18" charset="0"/>
                <a:ea typeface="Calibri" panose="020F0502020204030204" pitchFamily="34" charset="0"/>
              </a:rPr>
              <a:t>ei</a:t>
            </a:r>
            <a:r>
              <a:rPr lang="fr-FR" sz="2000" i="1" dirty="0">
                <a:effectLst/>
                <a:latin typeface="Times New Roman" panose="02020603050405020304" pitchFamily="18" charset="0"/>
                <a:ea typeface="Calibri" panose="020F0502020204030204" pitchFamily="34" charset="0"/>
              </a:rPr>
              <a:t> </a:t>
            </a:r>
            <a:r>
              <a:rPr lang="fr-FR" sz="2000" i="1" dirty="0" err="1">
                <a:effectLst/>
                <a:latin typeface="Times New Roman" panose="02020603050405020304" pitchFamily="18" charset="0"/>
                <a:ea typeface="Calibri" panose="020F0502020204030204" pitchFamily="34" charset="0"/>
              </a:rPr>
              <a:t>materia</a:t>
            </a:r>
            <a:r>
              <a:rPr lang="fr-FR" sz="2000" i="1" dirty="0">
                <a:effectLst/>
                <a:latin typeface="Times New Roman" panose="02020603050405020304" pitchFamily="18" charset="0"/>
                <a:ea typeface="Calibri" panose="020F0502020204030204" pitchFamily="34" charset="0"/>
              </a:rPr>
              <a:t> </a:t>
            </a:r>
            <a:r>
              <a:rPr lang="fr-FR" sz="2000" i="1" dirty="0" err="1">
                <a:effectLst/>
                <a:latin typeface="Times New Roman" panose="02020603050405020304" pitchFamily="18" charset="0"/>
                <a:ea typeface="Calibri" panose="020F0502020204030204" pitchFamily="34" charset="0"/>
              </a:rPr>
              <a:t>quae</a:t>
            </a:r>
            <a:r>
              <a:rPr lang="fr-FR" sz="2000" i="1" dirty="0">
                <a:effectLst/>
                <a:latin typeface="Times New Roman" panose="02020603050405020304" pitchFamily="18" charset="0"/>
                <a:ea typeface="Calibri" panose="020F0502020204030204" pitchFamily="34" charset="0"/>
              </a:rPr>
              <a:t> est in </a:t>
            </a:r>
            <a:r>
              <a:rPr lang="fr-FR" sz="2000" i="1" dirty="0" err="1">
                <a:effectLst/>
                <a:latin typeface="Times New Roman" panose="02020603050405020304" pitchFamily="18" charset="0"/>
                <a:ea typeface="Calibri" panose="020F0502020204030204" pitchFamily="34" charset="0"/>
              </a:rPr>
              <a:t>mundo</a:t>
            </a:r>
            <a:r>
              <a:rPr lang="fr-FR" sz="2000" i="1" dirty="0">
                <a:effectLst/>
                <a:latin typeface="Times New Roman" panose="02020603050405020304" pitchFamily="18" charset="0"/>
                <a:ea typeface="Calibri" panose="020F0502020204030204" pitchFamily="34" charset="0"/>
              </a:rPr>
              <a:t> et </a:t>
            </a:r>
            <a:r>
              <a:rPr lang="fr-FR" sz="2000" i="1" dirty="0" err="1">
                <a:effectLst/>
                <a:latin typeface="Times New Roman" panose="02020603050405020304" pitchFamily="18" charset="0"/>
                <a:ea typeface="Calibri" panose="020F0502020204030204" pitchFamily="34" charset="0"/>
              </a:rPr>
              <a:t>patietur</a:t>
            </a:r>
            <a:r>
              <a:rPr lang="fr-FR" sz="2000" i="1" dirty="0">
                <a:effectLst/>
                <a:latin typeface="Times New Roman" panose="02020603050405020304" pitchFamily="18" charset="0"/>
                <a:ea typeface="Calibri" panose="020F0502020204030204" pitchFamily="34" charset="0"/>
              </a:rPr>
              <a:t> ex </a:t>
            </a:r>
            <a:r>
              <a:rPr lang="fr-FR" sz="2000" i="1" dirty="0" err="1">
                <a:effectLst/>
                <a:latin typeface="Times New Roman" panose="02020603050405020304" pitchFamily="18" charset="0"/>
                <a:ea typeface="Calibri" panose="020F0502020204030204" pitchFamily="34" charset="0"/>
              </a:rPr>
              <a:t>ea</a:t>
            </a:r>
            <a:r>
              <a:rPr lang="fr-FR" sz="2000" i="1" dirty="0">
                <a:effectLst/>
                <a:latin typeface="Times New Roman" panose="02020603050405020304" pitchFamily="18" charset="0"/>
                <a:ea typeface="Calibri" panose="020F0502020204030204" pitchFamily="34" charset="0"/>
              </a:rPr>
              <a:t>, et </a:t>
            </a:r>
            <a:r>
              <a:rPr lang="fr-FR" sz="2000" i="1" dirty="0" err="1">
                <a:effectLst/>
                <a:latin typeface="Times New Roman" panose="02020603050405020304" pitchFamily="18" charset="0"/>
                <a:ea typeface="Calibri" panose="020F0502020204030204" pitchFamily="34" charset="0"/>
              </a:rPr>
              <a:t>invenietur</a:t>
            </a:r>
            <a:r>
              <a:rPr lang="fr-FR" sz="2000" i="1" dirty="0">
                <a:effectLst/>
                <a:latin typeface="Times New Roman" panose="02020603050405020304" pitchFamily="18" charset="0"/>
                <a:ea typeface="Calibri" panose="020F0502020204030204" pitchFamily="34" charset="0"/>
              </a:rPr>
              <a:t> in </a:t>
            </a:r>
            <a:r>
              <a:rPr lang="fr-FR" sz="2000" i="1" dirty="0" err="1">
                <a:effectLst/>
                <a:latin typeface="Times New Roman" panose="02020603050405020304" pitchFamily="18" charset="0"/>
                <a:ea typeface="Calibri" panose="020F0502020204030204" pitchFamily="34" charset="0"/>
              </a:rPr>
              <a:t>materia</a:t>
            </a:r>
            <a:r>
              <a:rPr lang="fr-FR" sz="2000" i="1" dirty="0">
                <a:effectLst/>
                <a:latin typeface="Times New Roman" panose="02020603050405020304" pitchFamily="18" charset="0"/>
                <a:ea typeface="Calibri" panose="020F0502020204030204" pitchFamily="34" charset="0"/>
              </a:rPr>
              <a:t> </a:t>
            </a:r>
            <a:r>
              <a:rPr lang="fr-FR" sz="2000" i="1" dirty="0" err="1">
                <a:effectLst/>
                <a:latin typeface="Times New Roman" panose="02020603050405020304" pitchFamily="18" charset="0"/>
                <a:ea typeface="Calibri" panose="020F0502020204030204" pitchFamily="34" charset="0"/>
              </a:rPr>
              <a:t>quicquid</a:t>
            </a:r>
            <a:r>
              <a:rPr lang="fr-FR" sz="2000" i="1" dirty="0">
                <a:effectLst/>
                <a:latin typeface="Times New Roman" panose="02020603050405020304" pitchFamily="18" charset="0"/>
                <a:ea typeface="Calibri" panose="020F0502020204030204" pitchFamily="34" charset="0"/>
              </a:rPr>
              <a:t> </a:t>
            </a:r>
            <a:r>
              <a:rPr lang="fr-FR" sz="2000" i="1" dirty="0" err="1">
                <a:effectLst/>
                <a:latin typeface="Times New Roman" panose="02020603050405020304" pitchFamily="18" charset="0"/>
                <a:ea typeface="Calibri" panose="020F0502020204030204" pitchFamily="34" charset="0"/>
              </a:rPr>
              <a:t>formabitur</a:t>
            </a:r>
            <a:r>
              <a:rPr lang="fr-FR" sz="2000" i="1" dirty="0">
                <a:effectLst/>
                <a:latin typeface="Times New Roman" panose="02020603050405020304" pitchFamily="18" charset="0"/>
                <a:ea typeface="Calibri" panose="020F0502020204030204" pitchFamily="34" charset="0"/>
              </a:rPr>
              <a:t> in </a:t>
            </a:r>
            <a:r>
              <a:rPr lang="fr-FR" sz="2000" i="1" dirty="0" err="1">
                <a:effectLst/>
                <a:latin typeface="Times New Roman" panose="02020603050405020304" pitchFamily="18" charset="0"/>
                <a:ea typeface="Calibri" panose="020F0502020204030204" pitchFamily="34" charset="0"/>
              </a:rPr>
              <a:t>illa</a:t>
            </a:r>
            <a:r>
              <a:rPr lang="fr-FR" sz="2000" i="1" dirty="0">
                <a:effectLst/>
                <a:latin typeface="Times New Roman" panose="02020603050405020304" pitchFamily="18" charset="0"/>
                <a:ea typeface="Calibri" panose="020F0502020204030204" pitchFamily="34" charset="0"/>
              </a:rPr>
              <a:t>,</a:t>
            </a:r>
            <a:endParaRPr lang="fr-FR" sz="2000" i="1" dirty="0">
              <a:latin typeface="Times New Roman" panose="02020603050405020304" pitchFamily="18" charset="0"/>
              <a:ea typeface="Times New Roman" panose="02020603050405020304" pitchFamily="18" charset="0"/>
            </a:endParaRPr>
          </a:p>
          <a:p>
            <a:pPr marL="0" indent="0" algn="just">
              <a:spcBef>
                <a:spcPts val="600"/>
              </a:spcBef>
              <a:buNone/>
              <a:tabLst>
                <a:tab pos="449580" algn="l"/>
              </a:tabLst>
            </a:pPr>
            <a:r>
              <a:rPr lang="fr-FR" sz="2000" dirty="0">
                <a:effectLst/>
                <a:latin typeface="Times New Roman" panose="02020603050405020304" pitchFamily="18" charset="0"/>
                <a:ea typeface="Times New Roman" panose="02020603050405020304" pitchFamily="18" charset="0"/>
              </a:rPr>
              <a:t>Souvent, l’âme opère dans un corps étranger comme dans le corps qui lui est propre ; telle est l’opération de l’œil qui fascine et de </a:t>
            </a:r>
            <a:r>
              <a:rPr lang="fr-FR" sz="2000" dirty="0" smtClean="0">
                <a:effectLst/>
                <a:latin typeface="Times New Roman" panose="02020603050405020304" pitchFamily="18" charset="0"/>
                <a:ea typeface="Times New Roman" panose="02020603050405020304" pitchFamily="18" charset="0"/>
              </a:rPr>
              <a:t>la pensée (</a:t>
            </a:r>
            <a:r>
              <a:rPr lang="fr-FR" sz="2000" i="1" dirty="0" err="1" smtClean="0">
                <a:effectLst/>
                <a:latin typeface="Times New Roman" panose="02020603050405020304" pitchFamily="18" charset="0"/>
                <a:ea typeface="Times New Roman" panose="02020603050405020304" pitchFamily="18" charset="0"/>
              </a:rPr>
              <a:t>estimatio</a:t>
            </a:r>
            <a:r>
              <a:rPr lang="fr-FR" sz="2000" dirty="0" smtClean="0">
                <a:effectLst/>
                <a:latin typeface="Times New Roman" panose="02020603050405020304" pitchFamily="18" charset="0"/>
                <a:ea typeface="Times New Roman" panose="02020603050405020304" pitchFamily="18" charset="0"/>
              </a:rPr>
              <a:t>) </a:t>
            </a:r>
            <a:r>
              <a:rPr lang="fr-FR" sz="2000" dirty="0">
                <a:effectLst/>
                <a:latin typeface="Times New Roman" panose="02020603050405020304" pitchFamily="18" charset="0"/>
                <a:ea typeface="Times New Roman" panose="02020603050405020304" pitchFamily="18" charset="0"/>
              </a:rPr>
              <a:t>qui opère. Bien plus, lorsque l’âme est droite, noble, semblable aux principes, la matière du monde lui obéit et pâtit par elle, et ce qui sera conçu en elle se trouvera dans la matière. </a:t>
            </a:r>
          </a:p>
        </p:txBody>
      </p:sp>
    </p:spTree>
    <p:extLst>
      <p:ext uri="{BB962C8B-B14F-4D97-AF65-F5344CB8AC3E}">
        <p14:creationId xmlns:p14="http://schemas.microsoft.com/office/powerpoint/2010/main" val="40546324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FB199078-95CE-32B3-2269-B7EE49D578AA}"/>
              </a:ext>
            </a:extLst>
          </p:cNvPr>
          <p:cNvSpPr>
            <a:spLocks noGrp="1"/>
          </p:cNvSpPr>
          <p:nvPr>
            <p:ph idx="1"/>
          </p:nvPr>
        </p:nvSpPr>
        <p:spPr>
          <a:xfrm>
            <a:off x="701936" y="1151288"/>
            <a:ext cx="11210431" cy="4981064"/>
          </a:xfrm>
        </p:spPr>
        <p:txBody>
          <a:bodyPr/>
          <a:lstStyle/>
          <a:p>
            <a:pPr marL="0" indent="0" algn="just">
              <a:buNone/>
            </a:pPr>
            <a:r>
              <a:rPr lang="fr-FR" sz="2000" b="1" dirty="0">
                <a:effectLst/>
                <a:latin typeface="Times New Roman" panose="02020603050405020304" pitchFamily="18" charset="0"/>
                <a:ea typeface="Calibri" panose="020F0502020204030204" pitchFamily="34" charset="0"/>
              </a:rPr>
              <a:t>Avicenne</a:t>
            </a:r>
            <a:r>
              <a:rPr lang="fr-FR" sz="2000" dirty="0">
                <a:effectLst/>
                <a:latin typeface="Times New Roman" panose="02020603050405020304" pitchFamily="18" charset="0"/>
                <a:ea typeface="Calibri" panose="020F0502020204030204" pitchFamily="34" charset="0"/>
              </a:rPr>
              <a:t> (Ibn </a:t>
            </a:r>
            <a:r>
              <a:rPr lang="fr-FR" sz="2000" dirty="0" err="1">
                <a:effectLst/>
                <a:latin typeface="Times New Roman" panose="02020603050405020304" pitchFamily="18" charset="0"/>
                <a:ea typeface="Calibri" panose="020F0502020204030204" pitchFamily="34" charset="0"/>
              </a:rPr>
              <a:t>Sīnā</a:t>
            </a:r>
            <a:r>
              <a:rPr lang="fr-FR" sz="2000" dirty="0">
                <a:effectLst/>
                <a:latin typeface="Times New Roman" panose="02020603050405020304" pitchFamily="18" charset="0"/>
                <a:ea typeface="Calibri" panose="020F0502020204030204" pitchFamily="34" charset="0"/>
              </a:rPr>
              <a:t>), </a:t>
            </a:r>
            <a:r>
              <a:rPr lang="fr-FR" sz="2000" i="1" dirty="0">
                <a:effectLst/>
                <a:latin typeface="Times New Roman" panose="02020603050405020304" pitchFamily="18" charset="0"/>
                <a:ea typeface="Calibri" panose="020F0502020204030204" pitchFamily="34" charset="0"/>
              </a:rPr>
              <a:t>De anima</a:t>
            </a:r>
            <a:r>
              <a:rPr lang="fr-FR" sz="2000" dirty="0">
                <a:effectLst/>
                <a:latin typeface="Times New Roman" panose="02020603050405020304" pitchFamily="18" charset="0"/>
                <a:ea typeface="Calibri" panose="020F0502020204030204" pitchFamily="34" charset="0"/>
              </a:rPr>
              <a:t>, IV, 4 (suite)</a:t>
            </a:r>
          </a:p>
          <a:p>
            <a:pPr marL="0" indent="0" algn="just">
              <a:buNone/>
            </a:pPr>
            <a:r>
              <a:rPr lang="fr-FR" sz="2000" dirty="0">
                <a:effectLst/>
                <a:latin typeface="Times New Roman" panose="02020603050405020304" pitchFamily="18" charset="0"/>
                <a:ea typeface="Calibri" panose="020F0502020204030204" pitchFamily="34" charset="0"/>
              </a:rPr>
              <a:t>Quod fit </a:t>
            </a:r>
            <a:r>
              <a:rPr lang="fr-FR" sz="2000" dirty="0" err="1">
                <a:effectLst/>
                <a:latin typeface="Times New Roman" panose="02020603050405020304" pitchFamily="18" charset="0"/>
                <a:ea typeface="Calibri" panose="020F0502020204030204" pitchFamily="34" charset="0"/>
              </a:rPr>
              <a:t>propter</a:t>
            </a:r>
            <a:r>
              <a:rPr lang="fr-FR" sz="2000" dirty="0">
                <a:effectLst/>
                <a:latin typeface="Times New Roman" panose="02020603050405020304" pitchFamily="18" charset="0"/>
                <a:ea typeface="Calibri" panose="020F0502020204030204" pitchFamily="34" charset="0"/>
              </a:rPr>
              <a:t> hoc quod anima </a:t>
            </a:r>
            <a:r>
              <a:rPr lang="fr-FR" sz="2000" dirty="0" err="1">
                <a:effectLst/>
                <a:latin typeface="Times New Roman" panose="02020603050405020304" pitchFamily="18" charset="0"/>
                <a:ea typeface="Calibri" panose="020F0502020204030204" pitchFamily="34" charset="0"/>
              </a:rPr>
              <a:t>humana</a:t>
            </a:r>
            <a:r>
              <a:rPr lang="fr-FR" sz="2000" dirty="0">
                <a:effectLst/>
                <a:latin typeface="Times New Roman" panose="02020603050405020304" pitchFamily="18" charset="0"/>
                <a:ea typeface="Calibri" panose="020F0502020204030204" pitchFamily="34" charset="0"/>
              </a:rPr>
              <a:t> non est </a:t>
            </a:r>
            <a:r>
              <a:rPr lang="fr-FR" sz="2000" dirty="0" err="1">
                <a:effectLst/>
                <a:latin typeface="Times New Roman" panose="02020603050405020304" pitchFamily="18" charset="0"/>
                <a:ea typeface="Calibri" panose="020F0502020204030204" pitchFamily="34" charset="0"/>
              </a:rPr>
              <a:t>impressa</a:t>
            </a:r>
            <a:r>
              <a:rPr lang="fr-FR" sz="2000" dirty="0">
                <a:effectLst/>
                <a:latin typeface="Times New Roman" panose="02020603050405020304" pitchFamily="18" charset="0"/>
                <a:ea typeface="Calibri" panose="020F0502020204030204" pitchFamily="34" charset="0"/>
              </a:rPr>
              <a:t> in </a:t>
            </a:r>
            <a:r>
              <a:rPr lang="fr-FR" sz="2000" dirty="0" err="1">
                <a:effectLst/>
                <a:latin typeface="Times New Roman" panose="02020603050405020304" pitchFamily="18" charset="0"/>
                <a:ea typeface="Calibri" panose="020F0502020204030204" pitchFamily="34" charset="0"/>
              </a:rPr>
              <a:t>materia</a:t>
            </a:r>
            <a:r>
              <a:rPr lang="fr-FR" sz="2000" dirty="0">
                <a:effectLst/>
                <a:latin typeface="Times New Roman" panose="02020603050405020304" pitchFamily="18" charset="0"/>
                <a:ea typeface="Calibri" panose="020F0502020204030204" pitchFamily="34" charset="0"/>
              </a:rPr>
              <a:t> sua, </a:t>
            </a:r>
            <a:r>
              <a:rPr lang="fr-FR" sz="2000" dirty="0" err="1">
                <a:effectLst/>
                <a:latin typeface="Times New Roman" panose="02020603050405020304" pitchFamily="18" charset="0"/>
                <a:ea typeface="Calibri" panose="020F0502020204030204" pitchFamily="34" charset="0"/>
              </a:rPr>
              <a:t>sed</a:t>
            </a:r>
            <a:r>
              <a:rPr lang="fr-FR" sz="2000" dirty="0">
                <a:effectLst/>
                <a:latin typeface="Times New Roman" panose="02020603050405020304" pitchFamily="18" charset="0"/>
                <a:ea typeface="Calibri" panose="020F0502020204030204" pitchFamily="34" charset="0"/>
              </a:rPr>
              <a:t> est </a:t>
            </a:r>
            <a:r>
              <a:rPr lang="fr-FR" sz="2000" dirty="0" err="1">
                <a:effectLst/>
                <a:latin typeface="Times New Roman" panose="02020603050405020304" pitchFamily="18" charset="0"/>
                <a:ea typeface="Calibri" panose="020F0502020204030204" pitchFamily="34" charset="0"/>
              </a:rPr>
              <a:t>providens</a:t>
            </a:r>
            <a:r>
              <a:rPr lang="fr-FR" sz="2000" dirty="0">
                <a:effectLst/>
                <a:latin typeface="Times New Roman" panose="02020603050405020304" pitchFamily="18" charset="0"/>
                <a:ea typeface="Calibri" panose="020F0502020204030204" pitchFamily="34" charset="0"/>
              </a:rPr>
              <a:t> </a:t>
            </a:r>
            <a:r>
              <a:rPr lang="fr-FR" sz="2000" dirty="0" err="1">
                <a:effectLst/>
                <a:latin typeface="Times New Roman" panose="02020603050405020304" pitchFamily="18" charset="0"/>
                <a:ea typeface="Calibri" panose="020F0502020204030204" pitchFamily="34" charset="0"/>
              </a:rPr>
              <a:t>ei</a:t>
            </a:r>
            <a:r>
              <a:rPr lang="fr-FR" sz="2000" dirty="0">
                <a:effectLst/>
                <a:latin typeface="Times New Roman" panose="02020603050405020304" pitchFamily="18" charset="0"/>
                <a:ea typeface="Calibri" panose="020F0502020204030204" pitchFamily="34" charset="0"/>
              </a:rPr>
              <a:t>. Et </a:t>
            </a:r>
            <a:r>
              <a:rPr lang="fr-FR" sz="2000" dirty="0" err="1">
                <a:effectLst/>
                <a:latin typeface="Times New Roman" panose="02020603050405020304" pitchFamily="18" charset="0"/>
                <a:ea typeface="Calibri" panose="020F0502020204030204" pitchFamily="34" charset="0"/>
              </a:rPr>
              <a:t>quandoquidem</a:t>
            </a:r>
            <a:r>
              <a:rPr lang="fr-FR" sz="2000" dirty="0">
                <a:effectLst/>
                <a:latin typeface="Times New Roman" panose="02020603050405020304" pitchFamily="18" charset="0"/>
                <a:ea typeface="Calibri" panose="020F0502020204030204" pitchFamily="34" charset="0"/>
              </a:rPr>
              <a:t> </a:t>
            </a:r>
            <a:r>
              <a:rPr lang="fr-FR" sz="2000" dirty="0" err="1">
                <a:effectLst/>
                <a:latin typeface="Times New Roman" panose="02020603050405020304" pitchFamily="18" charset="0"/>
                <a:ea typeface="Calibri" panose="020F0502020204030204" pitchFamily="34" charset="0"/>
              </a:rPr>
              <a:t>propter</a:t>
            </a:r>
            <a:r>
              <a:rPr lang="fr-FR" sz="2000" dirty="0">
                <a:effectLst/>
                <a:latin typeface="Times New Roman" panose="02020603050405020304" pitchFamily="18" charset="0"/>
                <a:ea typeface="Calibri" panose="020F0502020204030204" pitchFamily="34" charset="0"/>
              </a:rPr>
              <a:t> </a:t>
            </a:r>
            <a:r>
              <a:rPr lang="fr-FR" sz="2000" dirty="0" err="1">
                <a:effectLst/>
                <a:latin typeface="Times New Roman" panose="02020603050405020304" pitchFamily="18" charset="0"/>
                <a:ea typeface="Calibri" panose="020F0502020204030204" pitchFamily="34" charset="0"/>
              </a:rPr>
              <a:t>hunc</a:t>
            </a:r>
            <a:r>
              <a:rPr lang="fr-FR" sz="2000" dirty="0">
                <a:effectLst/>
                <a:latin typeface="Times New Roman" panose="02020603050405020304" pitchFamily="18" charset="0"/>
                <a:ea typeface="Calibri" panose="020F0502020204030204" pitchFamily="34" charset="0"/>
              </a:rPr>
              <a:t> </a:t>
            </a:r>
            <a:r>
              <a:rPr lang="fr-FR" sz="2000" dirty="0" err="1">
                <a:effectLst/>
                <a:latin typeface="Times New Roman" panose="02020603050405020304" pitchFamily="18" charset="0"/>
                <a:ea typeface="Calibri" panose="020F0502020204030204" pitchFamily="34" charset="0"/>
              </a:rPr>
              <a:t>modum</a:t>
            </a:r>
            <a:r>
              <a:rPr lang="fr-FR" sz="2000" dirty="0">
                <a:effectLst/>
                <a:latin typeface="Times New Roman" panose="02020603050405020304" pitchFamily="18" charset="0"/>
                <a:ea typeface="Calibri" panose="020F0502020204030204" pitchFamily="34" charset="0"/>
              </a:rPr>
              <a:t> </a:t>
            </a:r>
            <a:r>
              <a:rPr lang="fr-FR" sz="2000" dirty="0" err="1">
                <a:effectLst/>
                <a:latin typeface="Times New Roman" panose="02020603050405020304" pitchFamily="18" charset="0"/>
                <a:ea typeface="Calibri" panose="020F0502020204030204" pitchFamily="34" charset="0"/>
              </a:rPr>
              <a:t>colligationis</a:t>
            </a:r>
            <a:r>
              <a:rPr lang="fr-FR" sz="2000" dirty="0">
                <a:effectLst/>
                <a:latin typeface="Times New Roman" panose="02020603050405020304" pitchFamily="18" charset="0"/>
                <a:ea typeface="Calibri" panose="020F0502020204030204" pitchFamily="34" charset="0"/>
              </a:rPr>
              <a:t> </a:t>
            </a:r>
            <a:r>
              <a:rPr lang="fr-FR" sz="2000" dirty="0" err="1">
                <a:effectLst/>
                <a:latin typeface="Times New Roman" panose="02020603050405020304" pitchFamily="18" charset="0"/>
                <a:ea typeface="Calibri" panose="020F0502020204030204" pitchFamily="34" charset="0"/>
              </a:rPr>
              <a:t>potest</a:t>
            </a:r>
            <a:r>
              <a:rPr lang="fr-FR" sz="2000" dirty="0">
                <a:effectLst/>
                <a:latin typeface="Times New Roman" panose="02020603050405020304" pitchFamily="18" charset="0"/>
                <a:ea typeface="Calibri" panose="020F0502020204030204" pitchFamily="34" charset="0"/>
              </a:rPr>
              <a:t> </a:t>
            </a:r>
            <a:r>
              <a:rPr lang="fr-FR" sz="2000" dirty="0" err="1">
                <a:effectLst/>
                <a:latin typeface="Times New Roman" panose="02020603050405020304" pitchFamily="18" charset="0"/>
                <a:ea typeface="Calibri" panose="020F0502020204030204" pitchFamily="34" charset="0"/>
              </a:rPr>
              <a:t>ipsa</a:t>
            </a:r>
            <a:r>
              <a:rPr lang="fr-FR" sz="2000" dirty="0">
                <a:effectLst/>
                <a:latin typeface="Times New Roman" panose="02020603050405020304" pitchFamily="18" charset="0"/>
                <a:ea typeface="Calibri" panose="020F0502020204030204" pitchFamily="34" charset="0"/>
              </a:rPr>
              <a:t> </a:t>
            </a:r>
            <a:r>
              <a:rPr lang="fr-FR" sz="2000" dirty="0" err="1">
                <a:effectLst/>
                <a:latin typeface="Times New Roman" panose="02020603050405020304" pitchFamily="18" charset="0"/>
                <a:ea typeface="Calibri" panose="020F0502020204030204" pitchFamily="34" charset="0"/>
              </a:rPr>
              <a:t>permutare</a:t>
            </a:r>
            <a:r>
              <a:rPr lang="fr-FR" sz="2000" dirty="0">
                <a:effectLst/>
                <a:latin typeface="Times New Roman" panose="02020603050405020304" pitchFamily="18" charset="0"/>
                <a:ea typeface="Calibri" panose="020F0502020204030204" pitchFamily="34" charset="0"/>
              </a:rPr>
              <a:t> </a:t>
            </a:r>
            <a:r>
              <a:rPr lang="fr-FR" sz="2000" dirty="0" err="1">
                <a:effectLst/>
                <a:latin typeface="Times New Roman" panose="02020603050405020304" pitchFamily="18" charset="0"/>
                <a:ea typeface="Calibri" panose="020F0502020204030204" pitchFamily="34" charset="0"/>
              </a:rPr>
              <a:t>materiam</a:t>
            </a:r>
            <a:r>
              <a:rPr lang="fr-FR" sz="2000" dirty="0">
                <a:effectLst/>
                <a:latin typeface="Times New Roman" panose="02020603050405020304" pitchFamily="18" charset="0"/>
                <a:ea typeface="Calibri" panose="020F0502020204030204" pitchFamily="34" charset="0"/>
              </a:rPr>
              <a:t> </a:t>
            </a:r>
            <a:r>
              <a:rPr lang="fr-FR" sz="2000" dirty="0" err="1">
                <a:effectLst/>
                <a:latin typeface="Times New Roman" panose="02020603050405020304" pitchFamily="18" charset="0"/>
                <a:ea typeface="Calibri" panose="020F0502020204030204" pitchFamily="34" charset="0"/>
              </a:rPr>
              <a:t>corporalem</a:t>
            </a:r>
            <a:r>
              <a:rPr lang="fr-FR" sz="2000" dirty="0">
                <a:effectLst/>
                <a:latin typeface="Times New Roman" panose="02020603050405020304" pitchFamily="18" charset="0"/>
                <a:ea typeface="Calibri" panose="020F0502020204030204" pitchFamily="34" charset="0"/>
              </a:rPr>
              <a:t> ab </a:t>
            </a:r>
            <a:r>
              <a:rPr lang="fr-FR" sz="2000" dirty="0" err="1">
                <a:effectLst/>
                <a:latin typeface="Times New Roman" panose="02020603050405020304" pitchFamily="18" charset="0"/>
                <a:ea typeface="Calibri" panose="020F0502020204030204" pitchFamily="34" charset="0"/>
              </a:rPr>
              <a:t>eo</a:t>
            </a:r>
            <a:r>
              <a:rPr lang="fr-FR" sz="2000" dirty="0">
                <a:effectLst/>
                <a:latin typeface="Times New Roman" panose="02020603050405020304" pitchFamily="18" charset="0"/>
                <a:ea typeface="Calibri" panose="020F0502020204030204" pitchFamily="34" charset="0"/>
              </a:rPr>
              <a:t> quod </a:t>
            </a:r>
            <a:r>
              <a:rPr lang="fr-FR" sz="2000" dirty="0" err="1">
                <a:effectLst/>
                <a:latin typeface="Times New Roman" panose="02020603050405020304" pitchFamily="18" charset="0"/>
                <a:ea typeface="Calibri" panose="020F0502020204030204" pitchFamily="34" charset="0"/>
              </a:rPr>
              <a:t>expetebat</a:t>
            </a:r>
            <a:r>
              <a:rPr lang="fr-FR" sz="2000" dirty="0">
                <a:effectLst/>
                <a:latin typeface="Times New Roman" panose="02020603050405020304" pitchFamily="18" charset="0"/>
                <a:ea typeface="Calibri" panose="020F0502020204030204" pitchFamily="34" charset="0"/>
              </a:rPr>
              <a:t> </a:t>
            </a:r>
            <a:r>
              <a:rPr lang="fr-FR" sz="2000" dirty="0" err="1">
                <a:effectLst/>
                <a:latin typeface="Times New Roman" panose="02020603050405020304" pitchFamily="18" charset="0"/>
                <a:ea typeface="Calibri" panose="020F0502020204030204" pitchFamily="34" charset="0"/>
              </a:rPr>
              <a:t>natura</a:t>
            </a:r>
            <a:r>
              <a:rPr lang="fr-FR" sz="2000" dirty="0">
                <a:effectLst/>
                <a:latin typeface="Times New Roman" panose="02020603050405020304" pitchFamily="18" charset="0"/>
                <a:ea typeface="Calibri" panose="020F0502020204030204" pitchFamily="34" charset="0"/>
              </a:rPr>
              <a:t> </a:t>
            </a:r>
            <a:r>
              <a:rPr lang="fr-FR" sz="2000" dirty="0" err="1">
                <a:effectLst/>
                <a:latin typeface="Times New Roman" panose="02020603050405020304" pitchFamily="18" charset="0"/>
                <a:ea typeface="Calibri" panose="020F0502020204030204" pitchFamily="34" charset="0"/>
              </a:rPr>
              <a:t>eius</a:t>
            </a:r>
            <a:r>
              <a:rPr lang="fr-FR" sz="2000" dirty="0">
                <a:effectLst/>
                <a:latin typeface="Times New Roman" panose="02020603050405020304" pitchFamily="18" charset="0"/>
                <a:ea typeface="Calibri" panose="020F0502020204030204" pitchFamily="34" charset="0"/>
              </a:rPr>
              <a:t>, </a:t>
            </a:r>
            <a:r>
              <a:rPr lang="fr-FR" sz="2000" dirty="0" err="1">
                <a:effectLst/>
                <a:latin typeface="Times New Roman" panose="02020603050405020304" pitchFamily="18" charset="0"/>
                <a:ea typeface="Calibri" panose="020F0502020204030204" pitchFamily="34" charset="0"/>
              </a:rPr>
              <a:t>tunc</a:t>
            </a:r>
            <a:r>
              <a:rPr lang="fr-FR" sz="2000" dirty="0">
                <a:effectLst/>
                <a:latin typeface="Times New Roman" panose="02020603050405020304" pitchFamily="18" charset="0"/>
                <a:ea typeface="Calibri" panose="020F0502020204030204" pitchFamily="34" charset="0"/>
              </a:rPr>
              <a:t> non est </a:t>
            </a:r>
            <a:r>
              <a:rPr lang="fr-FR" sz="2000" dirty="0" err="1">
                <a:effectLst/>
                <a:latin typeface="Times New Roman" panose="02020603050405020304" pitchFamily="18" charset="0"/>
                <a:ea typeface="Calibri" panose="020F0502020204030204" pitchFamily="34" charset="0"/>
              </a:rPr>
              <a:t>mirum</a:t>
            </a:r>
            <a:r>
              <a:rPr lang="fr-FR" sz="2000" dirty="0">
                <a:effectLst/>
                <a:latin typeface="Times New Roman" panose="02020603050405020304" pitchFamily="18" charset="0"/>
                <a:ea typeface="Calibri" panose="020F0502020204030204" pitchFamily="34" charset="0"/>
              </a:rPr>
              <a:t> si anima </a:t>
            </a:r>
            <a:r>
              <a:rPr lang="fr-FR" sz="2000" dirty="0" err="1">
                <a:effectLst/>
                <a:latin typeface="Times New Roman" panose="02020603050405020304" pitchFamily="18" charset="0"/>
                <a:ea typeface="Calibri" panose="020F0502020204030204" pitchFamily="34" charset="0"/>
              </a:rPr>
              <a:t>nobilis</a:t>
            </a:r>
            <a:r>
              <a:rPr lang="fr-FR" sz="2000" dirty="0">
                <a:effectLst/>
                <a:latin typeface="Times New Roman" panose="02020603050405020304" pitchFamily="18" charset="0"/>
                <a:ea typeface="Calibri" panose="020F0502020204030204" pitchFamily="34" charset="0"/>
              </a:rPr>
              <a:t> et </a:t>
            </a:r>
            <a:r>
              <a:rPr lang="fr-FR" sz="2000" dirty="0" err="1">
                <a:effectLst/>
                <a:latin typeface="Times New Roman" panose="02020603050405020304" pitchFamily="18" charset="0"/>
                <a:ea typeface="Calibri" panose="020F0502020204030204" pitchFamily="34" charset="0"/>
              </a:rPr>
              <a:t>fortissima</a:t>
            </a:r>
            <a:r>
              <a:rPr lang="fr-FR" sz="2000" dirty="0">
                <a:effectLst/>
                <a:latin typeface="Times New Roman" panose="02020603050405020304" pitchFamily="18" charset="0"/>
                <a:ea typeface="Calibri" panose="020F0502020204030204" pitchFamily="34" charset="0"/>
              </a:rPr>
              <a:t> </a:t>
            </a:r>
            <a:r>
              <a:rPr lang="fr-FR" sz="2000" dirty="0" err="1">
                <a:effectLst/>
                <a:latin typeface="Times New Roman" panose="02020603050405020304" pitchFamily="18" charset="0"/>
                <a:ea typeface="Calibri" panose="020F0502020204030204" pitchFamily="34" charset="0"/>
              </a:rPr>
              <a:t>transcendat</a:t>
            </a:r>
            <a:r>
              <a:rPr lang="fr-FR" sz="2000" dirty="0">
                <a:effectLst/>
                <a:latin typeface="Times New Roman" panose="02020603050405020304" pitchFamily="18" charset="0"/>
                <a:ea typeface="Calibri" panose="020F0502020204030204" pitchFamily="34" charset="0"/>
              </a:rPr>
              <a:t> </a:t>
            </a:r>
            <a:r>
              <a:rPr lang="fr-FR" sz="2000" dirty="0" err="1">
                <a:effectLst/>
                <a:latin typeface="Times New Roman" panose="02020603050405020304" pitchFamily="18" charset="0"/>
                <a:ea typeface="Calibri" panose="020F0502020204030204" pitchFamily="34" charset="0"/>
              </a:rPr>
              <a:t>operationem</a:t>
            </a:r>
            <a:r>
              <a:rPr lang="fr-FR" sz="2000" dirty="0">
                <a:effectLst/>
                <a:latin typeface="Times New Roman" panose="02020603050405020304" pitchFamily="18" charset="0"/>
                <a:ea typeface="Calibri" panose="020F0502020204030204" pitchFamily="34" charset="0"/>
              </a:rPr>
              <a:t> </a:t>
            </a:r>
            <a:r>
              <a:rPr lang="fr-FR" sz="2000" dirty="0" err="1">
                <a:effectLst/>
                <a:latin typeface="Times New Roman" panose="02020603050405020304" pitchFamily="18" charset="0"/>
                <a:ea typeface="Calibri" panose="020F0502020204030204" pitchFamily="34" charset="0"/>
              </a:rPr>
              <a:t>suam</a:t>
            </a:r>
            <a:r>
              <a:rPr lang="fr-FR" sz="2000" dirty="0">
                <a:effectLst/>
                <a:latin typeface="Times New Roman" panose="02020603050405020304" pitchFamily="18" charset="0"/>
                <a:ea typeface="Calibri" panose="020F0502020204030204" pitchFamily="34" charset="0"/>
              </a:rPr>
              <a:t> in </a:t>
            </a:r>
            <a:r>
              <a:rPr lang="fr-FR" sz="2000" dirty="0" err="1">
                <a:effectLst/>
                <a:latin typeface="Times New Roman" panose="02020603050405020304" pitchFamily="18" charset="0"/>
                <a:ea typeface="Calibri" panose="020F0502020204030204" pitchFamily="34" charset="0"/>
              </a:rPr>
              <a:t>corpore</a:t>
            </a:r>
            <a:r>
              <a:rPr lang="fr-FR" sz="2000" dirty="0">
                <a:effectLst/>
                <a:latin typeface="Times New Roman" panose="02020603050405020304" pitchFamily="18" charset="0"/>
                <a:ea typeface="Calibri" panose="020F0502020204030204" pitchFamily="34" charset="0"/>
              </a:rPr>
              <a:t> proprio ut, cum non </a:t>
            </a:r>
            <a:r>
              <a:rPr lang="fr-FR" sz="2000" dirty="0" err="1">
                <a:effectLst/>
                <a:latin typeface="Times New Roman" panose="02020603050405020304" pitchFamily="18" charset="0"/>
                <a:ea typeface="Calibri" panose="020F0502020204030204" pitchFamily="34" charset="0"/>
              </a:rPr>
              <a:t>fuerit</a:t>
            </a:r>
            <a:r>
              <a:rPr lang="fr-FR" sz="2000" dirty="0">
                <a:effectLst/>
                <a:latin typeface="Times New Roman" panose="02020603050405020304" pitchFamily="18" charset="0"/>
                <a:ea typeface="Calibri" panose="020F0502020204030204" pitchFamily="34" charset="0"/>
              </a:rPr>
              <a:t> </a:t>
            </a:r>
            <a:r>
              <a:rPr lang="fr-FR" sz="2000" dirty="0" err="1">
                <a:effectLst/>
                <a:latin typeface="Times New Roman" panose="02020603050405020304" pitchFamily="18" charset="0"/>
                <a:ea typeface="Calibri" panose="020F0502020204030204" pitchFamily="34" charset="0"/>
              </a:rPr>
              <a:t>demersa</a:t>
            </a:r>
            <a:r>
              <a:rPr lang="fr-FR" sz="2000" dirty="0">
                <a:effectLst/>
                <a:latin typeface="Times New Roman" panose="02020603050405020304" pitchFamily="18" charset="0"/>
                <a:ea typeface="Calibri" panose="020F0502020204030204" pitchFamily="34" charset="0"/>
              </a:rPr>
              <a:t> in </a:t>
            </a:r>
            <a:r>
              <a:rPr lang="fr-FR" sz="2000" dirty="0" err="1">
                <a:effectLst/>
                <a:latin typeface="Times New Roman" panose="02020603050405020304" pitchFamily="18" charset="0"/>
                <a:ea typeface="Calibri" panose="020F0502020204030204" pitchFamily="34" charset="0"/>
              </a:rPr>
              <a:t>affectum</a:t>
            </a:r>
            <a:r>
              <a:rPr lang="fr-FR" sz="2000" dirty="0">
                <a:effectLst/>
                <a:latin typeface="Times New Roman" panose="02020603050405020304" pitchFamily="18" charset="0"/>
                <a:ea typeface="Calibri" panose="020F0502020204030204" pitchFamily="34" charset="0"/>
              </a:rPr>
              <a:t> </a:t>
            </a:r>
            <a:r>
              <a:rPr lang="fr-FR" sz="2000" dirty="0" err="1">
                <a:effectLst/>
                <a:latin typeface="Times New Roman" panose="02020603050405020304" pitchFamily="18" charset="0"/>
                <a:ea typeface="Calibri" panose="020F0502020204030204" pitchFamily="34" charset="0"/>
              </a:rPr>
              <a:t>illius</a:t>
            </a:r>
            <a:r>
              <a:rPr lang="fr-FR" sz="2000" dirty="0">
                <a:effectLst/>
                <a:latin typeface="Times New Roman" panose="02020603050405020304" pitchFamily="18" charset="0"/>
                <a:ea typeface="Calibri" panose="020F0502020204030204" pitchFamily="34" charset="0"/>
              </a:rPr>
              <a:t> corporis </a:t>
            </a:r>
            <a:r>
              <a:rPr lang="fr-FR" sz="2000" dirty="0" err="1">
                <a:effectLst/>
                <a:latin typeface="Times New Roman" panose="02020603050405020304" pitchFamily="18" charset="0"/>
                <a:ea typeface="Calibri" panose="020F0502020204030204" pitchFamily="34" charset="0"/>
              </a:rPr>
              <a:t>vehementer</a:t>
            </a:r>
            <a:r>
              <a:rPr lang="fr-FR" sz="2000" dirty="0">
                <a:effectLst/>
                <a:latin typeface="Times New Roman" panose="02020603050405020304" pitchFamily="18" charset="0"/>
                <a:ea typeface="Calibri" panose="020F0502020204030204" pitchFamily="34" charset="0"/>
              </a:rPr>
              <a:t> et </a:t>
            </a:r>
            <a:r>
              <a:rPr lang="fr-FR" sz="2000" dirty="0" err="1">
                <a:effectLst/>
                <a:latin typeface="Times New Roman" panose="02020603050405020304" pitchFamily="18" charset="0"/>
                <a:ea typeface="Calibri" panose="020F0502020204030204" pitchFamily="34" charset="0"/>
              </a:rPr>
              <a:t>praeter</a:t>
            </a:r>
            <a:r>
              <a:rPr lang="fr-FR" sz="2000" dirty="0">
                <a:effectLst/>
                <a:latin typeface="Times New Roman" panose="02020603050405020304" pitchFamily="18" charset="0"/>
                <a:ea typeface="Calibri" panose="020F0502020204030204" pitchFamily="34" charset="0"/>
              </a:rPr>
              <a:t> hoc </a:t>
            </a:r>
            <a:r>
              <a:rPr lang="fr-FR" sz="2000" dirty="0" err="1">
                <a:effectLst/>
                <a:latin typeface="Times New Roman" panose="02020603050405020304" pitchFamily="18" charset="0"/>
                <a:ea typeface="Calibri" panose="020F0502020204030204" pitchFamily="34" charset="0"/>
              </a:rPr>
              <a:t>fuerit</a:t>
            </a:r>
            <a:r>
              <a:rPr lang="fr-FR" sz="2000" dirty="0">
                <a:effectLst/>
                <a:latin typeface="Times New Roman" panose="02020603050405020304" pitchFamily="18" charset="0"/>
                <a:ea typeface="Calibri" panose="020F0502020204030204" pitchFamily="34" charset="0"/>
              </a:rPr>
              <a:t> </a:t>
            </a:r>
            <a:r>
              <a:rPr lang="fr-FR" sz="2000" dirty="0" err="1">
                <a:effectLst/>
                <a:latin typeface="Times New Roman" panose="02020603050405020304" pitchFamily="18" charset="0"/>
                <a:ea typeface="Calibri" panose="020F0502020204030204" pitchFamily="34" charset="0"/>
              </a:rPr>
              <a:t>naturae</a:t>
            </a:r>
            <a:r>
              <a:rPr lang="fr-FR" sz="2000" dirty="0">
                <a:effectLst/>
                <a:latin typeface="Times New Roman" panose="02020603050405020304" pitchFamily="18" charset="0"/>
                <a:ea typeface="Calibri" panose="020F0502020204030204" pitchFamily="34" charset="0"/>
              </a:rPr>
              <a:t> </a:t>
            </a:r>
            <a:r>
              <a:rPr lang="fr-FR" sz="2000" dirty="0" err="1">
                <a:effectLst/>
                <a:latin typeface="Times New Roman" panose="02020603050405020304" pitchFamily="18" charset="0"/>
                <a:ea typeface="Calibri" panose="020F0502020204030204" pitchFamily="34" charset="0"/>
              </a:rPr>
              <a:t>praevalentis</a:t>
            </a:r>
            <a:r>
              <a:rPr lang="fr-FR" sz="2000" dirty="0">
                <a:effectLst/>
                <a:latin typeface="Times New Roman" panose="02020603050405020304" pitchFamily="18" charset="0"/>
                <a:ea typeface="Calibri" panose="020F0502020204030204" pitchFamily="34" charset="0"/>
              </a:rPr>
              <a:t> </a:t>
            </a:r>
            <a:r>
              <a:rPr lang="fr-FR" sz="2000" dirty="0" err="1">
                <a:effectLst/>
                <a:latin typeface="Times New Roman" panose="02020603050405020304" pitchFamily="18" charset="0"/>
                <a:ea typeface="Calibri" panose="020F0502020204030204" pitchFamily="34" charset="0"/>
              </a:rPr>
              <a:t>constantis</a:t>
            </a:r>
            <a:r>
              <a:rPr lang="fr-FR" sz="2000" dirty="0">
                <a:effectLst/>
                <a:latin typeface="Times New Roman" panose="02020603050405020304" pitchFamily="18" charset="0"/>
                <a:ea typeface="Calibri" panose="020F0502020204030204" pitchFamily="34" charset="0"/>
              </a:rPr>
              <a:t> in </a:t>
            </a:r>
            <a:r>
              <a:rPr lang="fr-FR" sz="2000" dirty="0" err="1">
                <a:effectLst/>
                <a:latin typeface="Times New Roman" panose="02020603050405020304" pitchFamily="18" charset="0"/>
                <a:ea typeface="Calibri" panose="020F0502020204030204" pitchFamily="34" charset="0"/>
              </a:rPr>
              <a:t>habitu</a:t>
            </a:r>
            <a:r>
              <a:rPr lang="fr-FR" sz="2000" dirty="0">
                <a:effectLst/>
                <a:latin typeface="Times New Roman" panose="02020603050405020304" pitchFamily="18" charset="0"/>
                <a:ea typeface="Calibri" panose="020F0502020204030204" pitchFamily="34" charset="0"/>
              </a:rPr>
              <a:t> </a:t>
            </a:r>
            <a:r>
              <a:rPr lang="fr-FR" sz="2000" dirty="0" err="1">
                <a:effectLst/>
                <a:latin typeface="Times New Roman" panose="02020603050405020304" pitchFamily="18" charset="0"/>
                <a:ea typeface="Calibri" panose="020F0502020204030204" pitchFamily="34" charset="0"/>
              </a:rPr>
              <a:t>suo</a:t>
            </a:r>
            <a:r>
              <a:rPr lang="fr-FR" sz="2000" dirty="0">
                <a:effectLst/>
                <a:latin typeface="Times New Roman" panose="02020603050405020304" pitchFamily="18" charset="0"/>
                <a:ea typeface="Calibri" panose="020F0502020204030204" pitchFamily="34" charset="0"/>
              </a:rPr>
              <a:t>, san et </a:t>
            </a:r>
            <a:r>
              <a:rPr lang="fr-FR" sz="2000" dirty="0" err="1">
                <a:effectLst/>
                <a:latin typeface="Times New Roman" panose="02020603050405020304" pitchFamily="18" charset="0"/>
                <a:ea typeface="Calibri" panose="020F0502020204030204" pitchFamily="34" charset="0"/>
              </a:rPr>
              <a:t>infirmos</a:t>
            </a:r>
            <a:r>
              <a:rPr lang="fr-FR" sz="2000" dirty="0">
                <a:effectLst/>
                <a:latin typeface="Times New Roman" panose="02020603050405020304" pitchFamily="18" charset="0"/>
                <a:ea typeface="Calibri" panose="020F0502020204030204" pitchFamily="34" charset="0"/>
              </a:rPr>
              <a:t> et </a:t>
            </a:r>
            <a:r>
              <a:rPr lang="fr-FR" sz="2000" dirty="0" err="1">
                <a:effectLst/>
                <a:latin typeface="Times New Roman" panose="02020603050405020304" pitchFamily="18" charset="0"/>
                <a:ea typeface="Calibri" panose="020F0502020204030204" pitchFamily="34" charset="0"/>
              </a:rPr>
              <a:t>debilitet</a:t>
            </a:r>
            <a:r>
              <a:rPr lang="fr-FR" sz="2000" dirty="0">
                <a:effectLst/>
                <a:latin typeface="Times New Roman" panose="02020603050405020304" pitchFamily="18" charset="0"/>
                <a:ea typeface="Calibri" panose="020F0502020204030204" pitchFamily="34" charset="0"/>
              </a:rPr>
              <a:t> </a:t>
            </a:r>
            <a:r>
              <a:rPr lang="fr-FR" sz="2000" dirty="0" err="1">
                <a:effectLst/>
                <a:latin typeface="Times New Roman" panose="02020603050405020304" pitchFamily="18" charset="0"/>
                <a:ea typeface="Calibri" panose="020F0502020204030204" pitchFamily="34" charset="0"/>
              </a:rPr>
              <a:t>pra</a:t>
            </a:r>
            <a:r>
              <a:rPr lang="fr-FR" sz="2000" dirty="0">
                <a:effectLst/>
                <a:latin typeface="Times New Roman" panose="02020603050405020304" pitchFamily="18" charset="0"/>
                <a:ea typeface="Calibri" panose="020F0502020204030204" pitchFamily="34" charset="0"/>
              </a:rPr>
              <a:t> vos et </a:t>
            </a:r>
            <a:r>
              <a:rPr lang="fr-FR" sz="2000" dirty="0" err="1">
                <a:effectLst/>
                <a:latin typeface="Times New Roman" panose="02020603050405020304" pitchFamily="18" charset="0"/>
                <a:ea typeface="Calibri" panose="020F0502020204030204" pitchFamily="34" charset="0"/>
              </a:rPr>
              <a:t>contingat</a:t>
            </a:r>
            <a:r>
              <a:rPr lang="fr-FR" sz="2000" dirty="0">
                <a:effectLst/>
                <a:latin typeface="Times New Roman" panose="02020603050405020304" pitchFamily="18" charset="0"/>
                <a:ea typeface="Calibri" panose="020F0502020204030204" pitchFamily="34" charset="0"/>
              </a:rPr>
              <a:t> </a:t>
            </a:r>
            <a:r>
              <a:rPr lang="fr-FR" sz="2000" dirty="0" err="1">
                <a:effectLst/>
                <a:latin typeface="Times New Roman" panose="02020603050405020304" pitchFamily="18" charset="0"/>
                <a:ea typeface="Calibri" panose="020F0502020204030204" pitchFamily="34" charset="0"/>
              </a:rPr>
              <a:t>privari</a:t>
            </a:r>
            <a:r>
              <a:rPr lang="fr-FR" sz="2000" dirty="0">
                <a:effectLst/>
                <a:latin typeface="Times New Roman" panose="02020603050405020304" pitchFamily="18" charset="0"/>
                <a:ea typeface="Calibri" panose="020F0502020204030204" pitchFamily="34" charset="0"/>
              </a:rPr>
              <a:t> </a:t>
            </a:r>
            <a:r>
              <a:rPr lang="fr-FR" sz="2000" dirty="0" err="1">
                <a:effectLst/>
                <a:latin typeface="Times New Roman" panose="02020603050405020304" pitchFamily="18" charset="0"/>
                <a:ea typeface="Calibri" panose="020F0502020204030204" pitchFamily="34" charset="0"/>
              </a:rPr>
              <a:t>naturas</a:t>
            </a:r>
            <a:r>
              <a:rPr lang="fr-FR" sz="2000" dirty="0">
                <a:effectLst/>
                <a:latin typeface="Times New Roman" panose="02020603050405020304" pitchFamily="18" charset="0"/>
                <a:ea typeface="Calibri" panose="020F0502020204030204" pitchFamily="34" charset="0"/>
              </a:rPr>
              <a:t> et </a:t>
            </a:r>
            <a:r>
              <a:rPr lang="fr-FR" sz="2000" dirty="0" err="1">
                <a:effectLst/>
                <a:latin typeface="Times New Roman" panose="02020603050405020304" pitchFamily="18" charset="0"/>
                <a:ea typeface="Calibri" panose="020F0502020204030204" pitchFamily="34" charset="0"/>
              </a:rPr>
              <a:t>permutari</a:t>
            </a:r>
            <a:r>
              <a:rPr lang="fr-FR" sz="2000" dirty="0">
                <a:effectLst/>
                <a:latin typeface="Times New Roman" panose="02020603050405020304" pitchFamily="18" charset="0"/>
                <a:ea typeface="Calibri" panose="020F0502020204030204" pitchFamily="34" charset="0"/>
              </a:rPr>
              <a:t> </a:t>
            </a:r>
            <a:r>
              <a:rPr lang="fr-FR" sz="2000" dirty="0" err="1">
                <a:effectLst/>
                <a:latin typeface="Times New Roman" panose="02020603050405020304" pitchFamily="18" charset="0"/>
                <a:ea typeface="Calibri" panose="020F0502020204030204" pitchFamily="34" charset="0"/>
              </a:rPr>
              <a:t>sibi</a:t>
            </a:r>
            <a:r>
              <a:rPr lang="fr-FR" sz="2000" dirty="0">
                <a:effectLst/>
                <a:latin typeface="Times New Roman" panose="02020603050405020304" pitchFamily="18" charset="0"/>
                <a:ea typeface="Calibri" panose="020F0502020204030204" pitchFamily="34" charset="0"/>
              </a:rPr>
              <a:t> </a:t>
            </a:r>
            <a:r>
              <a:rPr lang="fr-FR" sz="2000" dirty="0" err="1">
                <a:effectLst/>
                <a:latin typeface="Times New Roman" panose="02020603050405020304" pitchFamily="18" charset="0"/>
                <a:ea typeface="Calibri" panose="020F0502020204030204" pitchFamily="34" charset="0"/>
              </a:rPr>
              <a:t>elementa</a:t>
            </a:r>
            <a:r>
              <a:rPr lang="fr-FR" sz="2000" dirty="0">
                <a:effectLst/>
                <a:latin typeface="Times New Roman" panose="02020603050405020304" pitchFamily="18" charset="0"/>
                <a:ea typeface="Calibri" panose="020F0502020204030204" pitchFamily="34" charset="0"/>
              </a:rPr>
              <a:t>, </a:t>
            </a:r>
            <a:r>
              <a:rPr lang="fr-FR" sz="2000" dirty="0" err="1">
                <a:effectLst/>
                <a:latin typeface="Times New Roman" panose="02020603050405020304" pitchFamily="18" charset="0"/>
                <a:ea typeface="Calibri" panose="020F0502020204030204" pitchFamily="34" charset="0"/>
              </a:rPr>
              <a:t>ita</a:t>
            </a:r>
            <a:r>
              <a:rPr lang="fr-FR" sz="2000" dirty="0">
                <a:effectLst/>
                <a:latin typeface="Times New Roman" panose="02020603050405020304" pitchFamily="18" charset="0"/>
                <a:ea typeface="Calibri" panose="020F0502020204030204" pitchFamily="34" charset="0"/>
              </a:rPr>
              <a:t> ut quod non est </a:t>
            </a:r>
            <a:r>
              <a:rPr lang="fr-FR" sz="2000" dirty="0" err="1">
                <a:effectLst/>
                <a:latin typeface="Times New Roman" panose="02020603050405020304" pitchFamily="18" charset="0"/>
                <a:ea typeface="Calibri" panose="020F0502020204030204" pitchFamily="34" charset="0"/>
              </a:rPr>
              <a:t>ignis</a:t>
            </a:r>
            <a:r>
              <a:rPr lang="fr-FR" sz="2000" dirty="0">
                <a:effectLst/>
                <a:latin typeface="Times New Roman" panose="02020603050405020304" pitchFamily="18" charset="0"/>
                <a:ea typeface="Calibri" panose="020F0502020204030204" pitchFamily="34" charset="0"/>
              </a:rPr>
              <a:t> fiat </a:t>
            </a:r>
            <a:r>
              <a:rPr lang="fr-FR" sz="2000" dirty="0" err="1">
                <a:effectLst/>
                <a:latin typeface="Times New Roman" panose="02020603050405020304" pitchFamily="18" charset="0"/>
                <a:ea typeface="Calibri" panose="020F0502020204030204" pitchFamily="34" charset="0"/>
              </a:rPr>
              <a:t>ei</a:t>
            </a:r>
            <a:r>
              <a:rPr lang="fr-FR" sz="2000" dirty="0">
                <a:effectLst/>
                <a:latin typeface="Times New Roman" panose="02020603050405020304" pitchFamily="18" charset="0"/>
                <a:ea typeface="Calibri" panose="020F0502020204030204" pitchFamily="34" charset="0"/>
              </a:rPr>
              <a:t> </a:t>
            </a:r>
            <a:r>
              <a:rPr lang="fr-FR" sz="2000" dirty="0" err="1">
                <a:effectLst/>
                <a:latin typeface="Times New Roman" panose="02020603050405020304" pitchFamily="18" charset="0"/>
                <a:ea typeface="Calibri" panose="020F0502020204030204" pitchFamily="34" charset="0"/>
              </a:rPr>
              <a:t>ignis</a:t>
            </a:r>
            <a:r>
              <a:rPr lang="fr-FR" sz="2000" dirty="0">
                <a:effectLst/>
                <a:latin typeface="Times New Roman" panose="02020603050405020304" pitchFamily="18" charset="0"/>
                <a:ea typeface="Calibri" panose="020F0502020204030204" pitchFamily="34" charset="0"/>
              </a:rPr>
              <a:t>, et quod non est terra fiat </a:t>
            </a:r>
            <a:r>
              <a:rPr lang="fr-FR" sz="2000" dirty="0" err="1">
                <a:effectLst/>
                <a:latin typeface="Times New Roman" panose="02020603050405020304" pitchFamily="18" charset="0"/>
                <a:ea typeface="Calibri" panose="020F0502020204030204" pitchFamily="34" charset="0"/>
              </a:rPr>
              <a:t>ei</a:t>
            </a:r>
            <a:r>
              <a:rPr lang="fr-FR" sz="2000" dirty="0">
                <a:effectLst/>
                <a:latin typeface="Times New Roman" panose="02020603050405020304" pitchFamily="18" charset="0"/>
                <a:ea typeface="Calibri" panose="020F0502020204030204" pitchFamily="34" charset="0"/>
              </a:rPr>
              <a:t> terra, et pro </a:t>
            </a:r>
            <a:r>
              <a:rPr lang="fr-FR" sz="2000" dirty="0" err="1">
                <a:effectLst/>
                <a:latin typeface="Times New Roman" panose="02020603050405020304" pitchFamily="18" charset="0"/>
                <a:ea typeface="Calibri" panose="020F0502020204030204" pitchFamily="34" charset="0"/>
              </a:rPr>
              <a:t>voluntate</a:t>
            </a:r>
            <a:r>
              <a:rPr lang="fr-FR" sz="2000" dirty="0">
                <a:effectLst/>
                <a:latin typeface="Times New Roman" panose="02020603050405020304" pitchFamily="18" charset="0"/>
                <a:ea typeface="Calibri" panose="020F0502020204030204" pitchFamily="34" charset="0"/>
              </a:rPr>
              <a:t> </a:t>
            </a:r>
            <a:r>
              <a:rPr lang="fr-FR" sz="2000" dirty="0" err="1">
                <a:effectLst/>
                <a:latin typeface="Times New Roman" panose="02020603050405020304" pitchFamily="18" charset="0"/>
                <a:ea typeface="Calibri" panose="020F0502020204030204" pitchFamily="34" charset="0"/>
              </a:rPr>
              <a:t>eius</a:t>
            </a:r>
            <a:r>
              <a:rPr lang="fr-FR" sz="2000" dirty="0">
                <a:effectLst/>
                <a:latin typeface="Times New Roman" panose="02020603050405020304" pitchFamily="18" charset="0"/>
                <a:ea typeface="Calibri" panose="020F0502020204030204" pitchFamily="34" charset="0"/>
              </a:rPr>
              <a:t> </a:t>
            </a:r>
            <a:r>
              <a:rPr lang="fr-FR" sz="2000" dirty="0" err="1">
                <a:effectLst/>
                <a:latin typeface="Times New Roman" panose="02020603050405020304" pitchFamily="18" charset="0"/>
                <a:ea typeface="Calibri" panose="020F0502020204030204" pitchFamily="34" charset="0"/>
              </a:rPr>
              <a:t>contingant</a:t>
            </a:r>
            <a:r>
              <a:rPr lang="fr-FR" sz="2000" dirty="0">
                <a:effectLst/>
                <a:latin typeface="Times New Roman" panose="02020603050405020304" pitchFamily="18" charset="0"/>
                <a:ea typeface="Calibri" panose="020F0502020204030204" pitchFamily="34" charset="0"/>
              </a:rPr>
              <a:t> </a:t>
            </a:r>
            <a:r>
              <a:rPr lang="fr-FR" sz="2000" dirty="0" err="1">
                <a:effectLst/>
                <a:latin typeface="Times New Roman" panose="02020603050405020304" pitchFamily="18" charset="0"/>
                <a:ea typeface="Calibri" panose="020F0502020204030204" pitchFamily="34" charset="0"/>
              </a:rPr>
              <a:t>pluviae</a:t>
            </a:r>
            <a:r>
              <a:rPr lang="fr-FR" sz="2000" dirty="0">
                <a:effectLst/>
                <a:latin typeface="Times New Roman" panose="02020603050405020304" pitchFamily="18" charset="0"/>
                <a:ea typeface="Calibri" panose="020F0502020204030204" pitchFamily="34" charset="0"/>
              </a:rPr>
              <a:t> et </a:t>
            </a:r>
            <a:r>
              <a:rPr lang="fr-FR" sz="2000" dirty="0" err="1">
                <a:effectLst/>
                <a:latin typeface="Times New Roman" panose="02020603050405020304" pitchFamily="18" charset="0"/>
                <a:ea typeface="Calibri" panose="020F0502020204030204" pitchFamily="34" charset="0"/>
              </a:rPr>
              <a:t>fertilitas</a:t>
            </a:r>
            <a:r>
              <a:rPr lang="fr-FR" sz="2000" dirty="0">
                <a:effectLst/>
                <a:latin typeface="Times New Roman" panose="02020603050405020304" pitchFamily="18" charset="0"/>
                <a:ea typeface="Calibri" panose="020F0502020204030204" pitchFamily="34" charset="0"/>
              </a:rPr>
              <a:t> </a:t>
            </a:r>
            <a:r>
              <a:rPr lang="fr-FR" sz="2000" dirty="0" err="1">
                <a:effectLst/>
                <a:latin typeface="Times New Roman" panose="02020603050405020304" pitchFamily="18" charset="0"/>
                <a:ea typeface="Calibri" panose="020F0502020204030204" pitchFamily="34" charset="0"/>
              </a:rPr>
              <a:t>sicut</a:t>
            </a:r>
            <a:r>
              <a:rPr lang="fr-FR" sz="2000" dirty="0">
                <a:effectLst/>
                <a:latin typeface="Times New Roman" panose="02020603050405020304" pitchFamily="18" charset="0"/>
                <a:ea typeface="Calibri" panose="020F0502020204030204" pitchFamily="34" charset="0"/>
              </a:rPr>
              <a:t> </a:t>
            </a:r>
            <a:r>
              <a:rPr lang="fr-FR" sz="2000" dirty="0" err="1">
                <a:effectLst/>
                <a:latin typeface="Times New Roman" panose="02020603050405020304" pitchFamily="18" charset="0"/>
                <a:ea typeface="Calibri" panose="020F0502020204030204" pitchFamily="34" charset="0"/>
              </a:rPr>
              <a:t>contingit</a:t>
            </a:r>
            <a:r>
              <a:rPr lang="fr-FR" sz="2000" dirty="0">
                <a:effectLst/>
                <a:latin typeface="Times New Roman" panose="02020603050405020304" pitchFamily="18" charset="0"/>
                <a:ea typeface="Calibri" panose="020F0502020204030204" pitchFamily="34" charset="0"/>
              </a:rPr>
              <a:t> </a:t>
            </a:r>
            <a:r>
              <a:rPr lang="fr-FR" sz="2000" dirty="0" err="1">
                <a:effectLst/>
                <a:latin typeface="Times New Roman" panose="02020603050405020304" pitchFamily="18" charset="0"/>
                <a:ea typeface="Calibri" panose="020F0502020204030204" pitchFamily="34" charset="0"/>
              </a:rPr>
              <a:t>absorbitio</a:t>
            </a:r>
            <a:r>
              <a:rPr lang="fr-FR" sz="2000" dirty="0">
                <a:effectLst/>
                <a:latin typeface="Times New Roman" panose="02020603050405020304" pitchFamily="18" charset="0"/>
                <a:ea typeface="Calibri" panose="020F0502020204030204" pitchFamily="34" charset="0"/>
              </a:rPr>
              <a:t> a terra et </a:t>
            </a:r>
            <a:r>
              <a:rPr lang="fr-FR" sz="2000" dirty="0" err="1">
                <a:effectLst/>
                <a:latin typeface="Times New Roman" panose="02020603050405020304" pitchFamily="18" charset="0"/>
                <a:ea typeface="Calibri" panose="020F0502020204030204" pitchFamily="34" charset="0"/>
              </a:rPr>
              <a:t>mortalitas</a:t>
            </a:r>
            <a:r>
              <a:rPr lang="fr-FR" sz="2000" dirty="0">
                <a:effectLst/>
                <a:latin typeface="Times New Roman" panose="02020603050405020304" pitchFamily="18" charset="0"/>
                <a:ea typeface="Calibri" panose="020F0502020204030204" pitchFamily="34" charset="0"/>
              </a:rPr>
              <a:t>. </a:t>
            </a:r>
          </a:p>
          <a:p>
            <a:pPr marL="0" indent="0" algn="just">
              <a:buNone/>
            </a:pPr>
            <a:r>
              <a:rPr lang="fr-FR" sz="2000" dirty="0">
                <a:effectLst/>
                <a:latin typeface="Times New Roman" panose="02020603050405020304" pitchFamily="18" charset="0"/>
                <a:ea typeface="Times New Roman" panose="02020603050405020304" pitchFamily="18" charset="0"/>
              </a:rPr>
              <a:t>Il en va ainsi parce que l’âme humaine n’est pas imprimée dans sa matière, mais qu’elle la gouverne. Et puisque par cette sorte de lien, elle peut modifier la matière corporelle par rapport à ce qu’exigeait sa nature, alors il n’est pas étonnant qu’une âme noble et très forte transcende son action dans le corps propre, de telle sorte que, comme elle n’aura pas été violemment immergée dans les affects de ce corps et qu’en outre, elle aura été d’une nature constante dans sa disposition, elle guérit les malade, affaiblit les mauvais, et il arrive que des natures soient détruites et que leurs éléments soient modifiés, de sorte que par cette âme, ce qui n'est pas feu devient feu, ce qui n'est pas terre devient terre par elle, et que par sa volonté arrivent des pluies et de la fertilité comme arrivent l'engloutissement par la terre et la mortalité. </a:t>
            </a:r>
          </a:p>
          <a:p>
            <a:pPr marL="0" indent="0" algn="just">
              <a:buNone/>
            </a:pPr>
            <a:endParaRPr lang="fr-FR" sz="18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682006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932" y="787178"/>
            <a:ext cx="11203388" cy="882595"/>
          </a:xfrm>
        </p:spPr>
        <p:txBody>
          <a:bodyPr/>
          <a:lstStyle/>
          <a:p>
            <a:r>
              <a:rPr lang="fr-FR" sz="2800" b="1" dirty="0">
                <a:latin typeface="Times New Roman" panose="02020603050405020304" pitchFamily="18" charset="0"/>
                <a:cs typeface="Times New Roman" panose="02020603050405020304" pitchFamily="18" charset="0"/>
              </a:rPr>
              <a:t>Problèmes soulevés par la doctrine du pouvoir </a:t>
            </a:r>
            <a:r>
              <a:rPr lang="fr-FR" sz="2800" b="1" dirty="0" smtClean="0">
                <a:latin typeface="Times New Roman" panose="02020603050405020304" pitchFamily="18" charset="0"/>
                <a:cs typeface="Times New Roman" panose="02020603050405020304" pitchFamily="18" charset="0"/>
              </a:rPr>
              <a:t>de l’âme </a:t>
            </a:r>
            <a:r>
              <a:rPr lang="fr-FR" sz="2800" b="1" dirty="0">
                <a:latin typeface="Times New Roman" panose="02020603050405020304" pitchFamily="18" charset="0"/>
                <a:cs typeface="Times New Roman" panose="02020603050405020304" pitchFamily="18" charset="0"/>
              </a:rPr>
              <a:t>en dehors du </a:t>
            </a:r>
            <a:r>
              <a:rPr lang="fr-FR" sz="2800" b="1" dirty="0" smtClean="0">
                <a:latin typeface="Times New Roman" panose="02020603050405020304" pitchFamily="18" charset="0"/>
                <a:cs typeface="Times New Roman" panose="02020603050405020304" pitchFamily="18" charset="0"/>
              </a:rPr>
              <a:t>corps :</a:t>
            </a:r>
            <a:endParaRPr lang="fr-FR" sz="2800" b="1" dirty="0">
              <a:latin typeface="Times New Roman" panose="02020603050405020304" pitchFamily="18" charset="0"/>
              <a:cs typeface="Times New Roman" panose="02020603050405020304" pitchFamily="18" charset="0"/>
            </a:endParaRPr>
          </a:p>
        </p:txBody>
      </p:sp>
      <p:sp>
        <p:nvSpPr>
          <p:cNvPr id="3" name="Espace réservé du contenu 2"/>
          <p:cNvSpPr>
            <a:spLocks noGrp="1"/>
          </p:cNvSpPr>
          <p:nvPr>
            <p:ph idx="1"/>
          </p:nvPr>
        </p:nvSpPr>
        <p:spPr>
          <a:xfrm>
            <a:off x="691763" y="1995777"/>
            <a:ext cx="8229600" cy="3371354"/>
          </a:xfrm>
        </p:spPr>
        <p:txBody>
          <a:bodyPr/>
          <a:lstStyle/>
          <a:p>
            <a:pPr>
              <a:buFontTx/>
              <a:buChar char="-"/>
            </a:pPr>
            <a:r>
              <a:rPr lang="fr-FR" dirty="0" smtClean="0">
                <a:latin typeface="Times New Roman" panose="02020603050405020304" pitchFamily="18" charset="0"/>
                <a:cs typeface="Times New Roman" panose="02020603050405020304" pitchFamily="18" charset="0"/>
              </a:rPr>
              <a:t>Problème théologique : risque de déterminisme</a:t>
            </a:r>
          </a:p>
          <a:p>
            <a:pPr>
              <a:buFontTx/>
              <a:buChar char="-"/>
            </a:pPr>
            <a:endParaRPr lang="fr-FR" dirty="0" smtClean="0">
              <a:latin typeface="Times New Roman" panose="02020603050405020304" pitchFamily="18" charset="0"/>
              <a:cs typeface="Times New Roman" panose="02020603050405020304" pitchFamily="18" charset="0"/>
            </a:endParaRPr>
          </a:p>
          <a:p>
            <a:pPr>
              <a:buFontTx/>
              <a:buChar char="-"/>
            </a:pPr>
            <a:r>
              <a:rPr lang="fr-FR" dirty="0" smtClean="0">
                <a:latin typeface="Times New Roman" panose="02020603050405020304" pitchFamily="18" charset="0"/>
                <a:cs typeface="Times New Roman" panose="02020603050405020304" pitchFamily="18" charset="0"/>
              </a:rPr>
              <a:t>Problème métaphysique : le </a:t>
            </a:r>
            <a:r>
              <a:rPr lang="fr-FR" i="1" dirty="0" err="1" smtClean="0">
                <a:latin typeface="Times New Roman" panose="02020603050405020304" pitchFamily="18" charset="0"/>
                <a:cs typeface="Times New Roman" panose="02020603050405020304" pitchFamily="18" charset="0"/>
              </a:rPr>
              <a:t>Dator</a:t>
            </a:r>
            <a:r>
              <a:rPr lang="fr-FR" i="1" dirty="0" smtClean="0">
                <a:latin typeface="Times New Roman" panose="02020603050405020304" pitchFamily="18" charset="0"/>
                <a:cs typeface="Times New Roman" panose="02020603050405020304" pitchFamily="18" charset="0"/>
              </a:rPr>
              <a:t> </a:t>
            </a:r>
            <a:r>
              <a:rPr lang="fr-FR" i="1" dirty="0" err="1" smtClean="0">
                <a:latin typeface="Times New Roman" panose="02020603050405020304" pitchFamily="18" charset="0"/>
                <a:cs typeface="Times New Roman" panose="02020603050405020304" pitchFamily="18" charset="0"/>
              </a:rPr>
              <a:t>formarum</a:t>
            </a:r>
            <a:endParaRPr lang="fr-FR" i="1" dirty="0" smtClean="0">
              <a:latin typeface="Times New Roman" panose="02020603050405020304" pitchFamily="18" charset="0"/>
              <a:cs typeface="Times New Roman" panose="02020603050405020304" pitchFamily="18" charset="0"/>
            </a:endParaRPr>
          </a:p>
          <a:p>
            <a:pPr>
              <a:buFontTx/>
              <a:buChar char="-"/>
            </a:pPr>
            <a:endParaRPr lang="fr-FR" dirty="0" smtClean="0">
              <a:latin typeface="Times New Roman" panose="02020603050405020304" pitchFamily="18" charset="0"/>
              <a:cs typeface="Times New Roman" panose="02020603050405020304" pitchFamily="18" charset="0"/>
            </a:endParaRPr>
          </a:p>
          <a:p>
            <a:pPr>
              <a:buFontTx/>
              <a:buChar char="-"/>
            </a:pPr>
            <a:r>
              <a:rPr lang="fr-FR" dirty="0" smtClean="0">
                <a:latin typeface="Times New Roman" panose="02020603050405020304" pitchFamily="18" charset="0"/>
                <a:cs typeface="Times New Roman" panose="02020603050405020304" pitchFamily="18" charset="0"/>
              </a:rPr>
              <a:t>Problème physique : l’action à distance</a:t>
            </a:r>
          </a:p>
          <a:p>
            <a:pPr marL="0" indent="0">
              <a:buNone/>
            </a:pPr>
            <a:r>
              <a:rPr lang="fr-FR" sz="2400" dirty="0" smtClean="0">
                <a:latin typeface="Times New Roman" panose="02020603050405020304" pitchFamily="18" charset="0"/>
                <a:cs typeface="Times New Roman" panose="02020603050405020304" pitchFamily="18" charset="0"/>
              </a:rPr>
              <a:t>Cf. Aristote, </a:t>
            </a:r>
            <a:r>
              <a:rPr lang="fr-FR" sz="2400" i="1" dirty="0" smtClean="0">
                <a:latin typeface="Times New Roman" panose="02020603050405020304" pitchFamily="18" charset="0"/>
                <a:cs typeface="Times New Roman" panose="02020603050405020304" pitchFamily="18" charset="0"/>
              </a:rPr>
              <a:t>Physique</a:t>
            </a:r>
            <a:r>
              <a:rPr lang="fr-FR" sz="2400" dirty="0" smtClean="0">
                <a:latin typeface="Times New Roman" panose="02020603050405020304" pitchFamily="18" charset="0"/>
                <a:cs typeface="Times New Roman" panose="02020603050405020304" pitchFamily="18" charset="0"/>
              </a:rPr>
              <a:t>, VII</a:t>
            </a:r>
            <a:endParaRPr lang="fr-F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629158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Grp="1" noChangeArrowheads="1"/>
          </p:cNvSpPr>
          <p:nvPr>
            <p:ph type="title"/>
          </p:nvPr>
        </p:nvSpPr>
        <p:spPr>
          <a:xfrm>
            <a:off x="734833" y="838127"/>
            <a:ext cx="6585393" cy="1015663"/>
          </a:xfrm>
        </p:spPr>
        <p:txBody>
          <a:bodyPr wrap="none">
            <a:spAutoFit/>
          </a:bodyPr>
          <a:lstStyle/>
          <a:p>
            <a:pPr>
              <a:lnSpc>
                <a:spcPct val="100000"/>
              </a:lnSpc>
            </a:pPr>
            <a:r>
              <a:rPr lang="fr-FR" altLang="fr-FR" sz="2800" b="1" dirty="0">
                <a:latin typeface="Times New Roman" pitchFamily="18" charset="0"/>
                <a:ea typeface="Calibri" pitchFamily="34" charset="0"/>
                <a:cs typeface="Times New Roman" pitchFamily="18" charset="0"/>
              </a:rPr>
              <a:t>III. </a:t>
            </a:r>
            <a:r>
              <a:rPr lang="fr-FR" altLang="fr-FR" sz="3200" b="1" dirty="0">
                <a:latin typeface="Times New Roman" pitchFamily="18" charset="0"/>
                <a:ea typeface="Calibri" pitchFamily="34" charset="0"/>
                <a:cs typeface="Times New Roman" pitchFamily="18" charset="0"/>
              </a:rPr>
              <a:t>Comment</a:t>
            </a:r>
            <a:r>
              <a:rPr lang="fr-FR" altLang="fr-FR" sz="2800" b="1" dirty="0">
                <a:latin typeface="Times New Roman" pitchFamily="18" charset="0"/>
                <a:ea typeface="Calibri" pitchFamily="34" charset="0"/>
                <a:cs typeface="Times New Roman" pitchFamily="18" charset="0"/>
              </a:rPr>
              <a:t> expliquer le mauvais œil ?</a:t>
            </a:r>
            <a:br>
              <a:rPr lang="fr-FR" altLang="fr-FR" sz="2800" b="1" dirty="0">
                <a:latin typeface="Times New Roman" pitchFamily="18" charset="0"/>
                <a:ea typeface="Calibri" pitchFamily="34" charset="0"/>
                <a:cs typeface="Times New Roman" pitchFamily="18" charset="0"/>
              </a:rPr>
            </a:br>
            <a:endParaRPr lang="fr-FR" altLang="fr-FR" sz="2800" dirty="0">
              <a:latin typeface="Times New Roman" pitchFamily="18" charset="0"/>
              <a:ea typeface="Calibri" pitchFamily="34" charset="0"/>
              <a:cs typeface="Times New Roman" pitchFamily="18" charset="0"/>
            </a:endParaRPr>
          </a:p>
        </p:txBody>
      </p:sp>
      <p:sp>
        <p:nvSpPr>
          <p:cNvPr id="18434" name="Espace réservé du contenu 2"/>
          <p:cNvSpPr>
            <a:spLocks noGrp="1"/>
          </p:cNvSpPr>
          <p:nvPr>
            <p:ph idx="1"/>
          </p:nvPr>
        </p:nvSpPr>
        <p:spPr>
          <a:xfrm>
            <a:off x="838200" y="2055886"/>
            <a:ext cx="10515600" cy="3586163"/>
          </a:xfrm>
        </p:spPr>
        <p:txBody>
          <a:bodyPr/>
          <a:lstStyle/>
          <a:p>
            <a:pPr marL="0" indent="0" eaLnBrk="1" hangingPunct="1">
              <a:lnSpc>
                <a:spcPct val="100000"/>
              </a:lnSpc>
              <a:spcBef>
                <a:spcPct val="0"/>
              </a:spcBef>
              <a:buFont typeface="Wingdings 2" pitchFamily="18" charset="2"/>
              <a:buNone/>
            </a:pPr>
            <a:endParaRPr lang="en-US" sz="2400" dirty="0">
              <a:latin typeface="Times New Roman" pitchFamily="18" charset="0"/>
              <a:cs typeface="Times New Roman" pitchFamily="18" charset="0"/>
            </a:endParaRPr>
          </a:p>
          <a:p>
            <a:pPr marL="0" indent="0" eaLnBrk="1" hangingPunct="1">
              <a:lnSpc>
                <a:spcPct val="100000"/>
              </a:lnSpc>
              <a:spcBef>
                <a:spcPct val="0"/>
              </a:spcBef>
              <a:buNone/>
            </a:pPr>
            <a:r>
              <a:rPr lang="fr-FR" altLang="fr-FR" sz="2400" dirty="0">
                <a:latin typeface="Times New Roman" pitchFamily="18" charset="0"/>
                <a:ea typeface="Calibri" pitchFamily="34" charset="0"/>
                <a:cs typeface="Times New Roman" pitchFamily="18" charset="0"/>
              </a:rPr>
              <a:t>A- La voie psychologique</a:t>
            </a:r>
          </a:p>
          <a:p>
            <a:pPr marL="0" indent="0" eaLnBrk="1" hangingPunct="1">
              <a:lnSpc>
                <a:spcPct val="100000"/>
              </a:lnSpc>
              <a:spcBef>
                <a:spcPct val="0"/>
              </a:spcBef>
              <a:buNone/>
            </a:pPr>
            <a:endParaRPr lang="fr-FR" altLang="fr-FR" sz="2400" dirty="0">
              <a:latin typeface="Times New Roman" pitchFamily="18" charset="0"/>
              <a:ea typeface="Calibri" pitchFamily="34" charset="0"/>
              <a:cs typeface="Times New Roman" pitchFamily="18" charset="0"/>
            </a:endParaRPr>
          </a:p>
          <a:p>
            <a:pPr marL="0" indent="0" eaLnBrk="1" hangingPunct="1">
              <a:lnSpc>
                <a:spcPct val="100000"/>
              </a:lnSpc>
              <a:spcBef>
                <a:spcPct val="0"/>
              </a:spcBef>
              <a:buNone/>
            </a:pPr>
            <a:r>
              <a:rPr lang="fr-FR" altLang="fr-FR" sz="2400" dirty="0">
                <a:latin typeface="Times New Roman" pitchFamily="18" charset="0"/>
                <a:ea typeface="Calibri" pitchFamily="34" charset="0"/>
                <a:cs typeface="Times New Roman" pitchFamily="18" charset="0"/>
              </a:rPr>
              <a:t>B- La voie optique</a:t>
            </a:r>
          </a:p>
          <a:p>
            <a:pPr marL="0" indent="0" eaLnBrk="1" hangingPunct="1">
              <a:lnSpc>
                <a:spcPct val="100000"/>
              </a:lnSpc>
              <a:spcBef>
                <a:spcPct val="0"/>
              </a:spcBef>
              <a:buNone/>
            </a:pPr>
            <a:endParaRPr lang="fr-FR" altLang="fr-FR" sz="2400" dirty="0">
              <a:latin typeface="Times New Roman" pitchFamily="18" charset="0"/>
              <a:ea typeface="Calibri" pitchFamily="34" charset="0"/>
              <a:cs typeface="Times New Roman" pitchFamily="18" charset="0"/>
            </a:endParaRPr>
          </a:p>
          <a:p>
            <a:pPr marL="0" indent="0" eaLnBrk="1" hangingPunct="1">
              <a:lnSpc>
                <a:spcPct val="100000"/>
              </a:lnSpc>
              <a:spcBef>
                <a:spcPct val="0"/>
              </a:spcBef>
              <a:buNone/>
            </a:pPr>
            <a:r>
              <a:rPr lang="fr-FR" altLang="fr-FR" sz="2400" dirty="0">
                <a:latin typeface="Times New Roman" pitchFamily="18" charset="0"/>
                <a:ea typeface="Calibri" pitchFamily="34" charset="0"/>
                <a:cs typeface="Times New Roman" pitchFamily="18" charset="0"/>
              </a:rPr>
              <a:t>C- La voie physiologique</a:t>
            </a:r>
            <a:endParaRPr lang="en-US" sz="2400" dirty="0">
              <a:latin typeface="Times New Roman" pitchFamily="18" charset="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ChangeArrowheads="1"/>
          </p:cNvSpPr>
          <p:nvPr/>
        </p:nvSpPr>
        <p:spPr bwMode="auto">
          <a:xfrm>
            <a:off x="566738" y="1378722"/>
            <a:ext cx="11209337" cy="4370427"/>
          </a:xfrm>
          <a:prstGeom prst="rect">
            <a:avLst/>
          </a:prstGeom>
          <a:noFill/>
          <a:ln w="9525">
            <a:noFill/>
            <a:miter lim="800000"/>
            <a:headEnd/>
            <a:tailEnd/>
          </a:ln>
        </p:spPr>
        <p:txBody>
          <a:bodyPr anchor="ctr">
            <a:spAutoFit/>
          </a:bodyPr>
          <a:lstStyle/>
          <a:p>
            <a:pPr algn="just"/>
            <a:r>
              <a:rPr lang="en-GB" sz="2000" dirty="0" err="1">
                <a:latin typeface="Times New Roman" panose="02020603050405020304" pitchFamily="18" charset="0"/>
                <a:cs typeface="Times New Roman" panose="02020603050405020304" pitchFamily="18" charset="0"/>
              </a:rPr>
              <a:t>Texte</a:t>
            </a:r>
            <a:r>
              <a:rPr lang="en-GB" sz="2000" dirty="0">
                <a:latin typeface="Times New Roman" panose="02020603050405020304" pitchFamily="18" charset="0"/>
                <a:cs typeface="Times New Roman" panose="02020603050405020304" pitchFamily="18" charset="0"/>
              </a:rPr>
              <a:t> 9. </a:t>
            </a:r>
            <a:r>
              <a:rPr lang="fr-FR" sz="2000" b="1" dirty="0">
                <a:latin typeface="Times New Roman" panose="02020603050405020304" pitchFamily="18" charset="0"/>
                <a:cs typeface="Times New Roman" panose="02020603050405020304" pitchFamily="18" charset="0"/>
              </a:rPr>
              <a:t>Guillaume d'Auvergne</a:t>
            </a:r>
            <a:r>
              <a:rPr lang="fr-FR" sz="2000" dirty="0">
                <a:latin typeface="Times New Roman" panose="02020603050405020304" pitchFamily="18" charset="0"/>
                <a:cs typeface="Times New Roman" panose="02020603050405020304" pitchFamily="18" charset="0"/>
              </a:rPr>
              <a:t>, </a:t>
            </a:r>
            <a:r>
              <a:rPr lang="fr-FR" sz="2000" i="1" dirty="0">
                <a:latin typeface="Times New Roman" panose="02020603050405020304" pitchFamily="18" charset="0"/>
                <a:cs typeface="Times New Roman" panose="02020603050405020304" pitchFamily="18" charset="0"/>
              </a:rPr>
              <a:t>De </a:t>
            </a:r>
            <a:r>
              <a:rPr lang="fr-FR" sz="2000" i="1" dirty="0" err="1">
                <a:latin typeface="Times New Roman" panose="02020603050405020304" pitchFamily="18" charset="0"/>
                <a:cs typeface="Times New Roman" panose="02020603050405020304" pitchFamily="18" charset="0"/>
              </a:rPr>
              <a:t>Universo</a:t>
            </a:r>
            <a:r>
              <a:rPr lang="fr-FR" sz="2000" dirty="0">
                <a:latin typeface="Times New Roman" panose="02020603050405020304" pitchFamily="18" charset="0"/>
                <a:cs typeface="Times New Roman" panose="02020603050405020304" pitchFamily="18" charset="0"/>
              </a:rPr>
              <a:t>, II, 3, 16 (vers 1230)</a:t>
            </a:r>
          </a:p>
          <a:p>
            <a:pPr algn="just"/>
            <a:r>
              <a:rPr lang="fr-FR" sz="1400" dirty="0">
                <a:latin typeface="Times New Roman" panose="02020603050405020304" pitchFamily="18" charset="0"/>
                <a:cs typeface="Times New Roman" panose="02020603050405020304" pitchFamily="18" charset="0"/>
              </a:rPr>
              <a:t>Orléans-Paris, 1674, </a:t>
            </a:r>
            <a:r>
              <a:rPr lang="fr-FR" sz="1400" dirty="0" err="1">
                <a:latin typeface="Times New Roman" panose="02020603050405020304" pitchFamily="18" charset="0"/>
                <a:cs typeface="Times New Roman" panose="02020603050405020304" pitchFamily="18" charset="0"/>
              </a:rPr>
              <a:t>repr</a:t>
            </a:r>
            <a:r>
              <a:rPr lang="fr-FR" sz="1400" dirty="0">
                <a:latin typeface="Times New Roman" panose="02020603050405020304" pitchFamily="18" charset="0"/>
                <a:cs typeface="Times New Roman" panose="02020603050405020304" pitchFamily="18" charset="0"/>
              </a:rPr>
              <a:t>. Frankfurt a M., 1963, 1045bD-1047B</a:t>
            </a:r>
            <a:r>
              <a:rPr lang="fr-FR" dirty="0">
                <a:latin typeface="Times New Roman" panose="02020603050405020304" pitchFamily="18" charset="0"/>
                <a:cs typeface="Times New Roman" panose="02020603050405020304" pitchFamily="18" charset="0"/>
              </a:rPr>
              <a:t> </a:t>
            </a:r>
            <a:r>
              <a:rPr lang="fr-FR" sz="2000" dirty="0">
                <a:latin typeface="Times New Roman" panose="02020603050405020304" pitchFamily="18" charset="0"/>
                <a:cs typeface="Times New Roman" panose="02020603050405020304" pitchFamily="18" charset="0"/>
              </a:rPr>
              <a:t> </a:t>
            </a:r>
          </a:p>
          <a:p>
            <a:pPr algn="just"/>
            <a:r>
              <a:rPr lang="fr-FR" sz="2000" b="1" dirty="0">
                <a:latin typeface="Times New Roman" panose="02020603050405020304" pitchFamily="18" charset="0"/>
                <a:cs typeface="Times New Roman" panose="02020603050405020304" pitchFamily="18" charset="0"/>
              </a:rPr>
              <a:t> </a:t>
            </a:r>
            <a:endParaRPr lang="fr-FR" sz="2000" dirty="0">
              <a:latin typeface="Times New Roman" panose="02020603050405020304" pitchFamily="18" charset="0"/>
              <a:cs typeface="Times New Roman" panose="02020603050405020304" pitchFamily="18" charset="0"/>
            </a:endParaRPr>
          </a:p>
          <a:p>
            <a:pPr algn="just"/>
            <a:r>
              <a:rPr lang="fr-FR" sz="2000" i="1" dirty="0" err="1">
                <a:latin typeface="Times New Roman" panose="02020603050405020304" pitchFamily="18" charset="0"/>
                <a:cs typeface="Times New Roman" panose="02020603050405020304" pitchFamily="18" charset="0"/>
              </a:rPr>
              <a:t>Fascinare</a:t>
            </a:r>
            <a:r>
              <a:rPr lang="fr-FR" sz="2000" i="1" dirty="0">
                <a:latin typeface="Times New Roman" panose="02020603050405020304" pitchFamily="18" charset="0"/>
                <a:cs typeface="Times New Roman" panose="02020603050405020304" pitchFamily="18" charset="0"/>
              </a:rPr>
              <a:t> </a:t>
            </a:r>
            <a:r>
              <a:rPr lang="fr-FR" sz="2000" i="1" dirty="0" err="1">
                <a:latin typeface="Times New Roman" panose="02020603050405020304" pitchFamily="18" charset="0"/>
                <a:cs typeface="Times New Roman" panose="02020603050405020304" pitchFamily="18" charset="0"/>
              </a:rPr>
              <a:t>enim</a:t>
            </a:r>
            <a:r>
              <a:rPr lang="fr-FR" sz="2000" i="1" dirty="0">
                <a:latin typeface="Times New Roman" panose="02020603050405020304" pitchFamily="18" charset="0"/>
                <a:cs typeface="Times New Roman" panose="02020603050405020304" pitchFamily="18" charset="0"/>
              </a:rPr>
              <a:t> </a:t>
            </a:r>
            <a:r>
              <a:rPr lang="fr-FR" sz="2000" i="1" dirty="0" err="1">
                <a:latin typeface="Times New Roman" panose="02020603050405020304" pitchFamily="18" charset="0"/>
                <a:cs typeface="Times New Roman" panose="02020603050405020304" pitchFamily="18" charset="0"/>
              </a:rPr>
              <a:t>proculdubio</a:t>
            </a:r>
            <a:r>
              <a:rPr lang="fr-FR" sz="2000" i="1" dirty="0">
                <a:latin typeface="Times New Roman" panose="02020603050405020304" pitchFamily="18" charset="0"/>
                <a:cs typeface="Times New Roman" panose="02020603050405020304" pitchFamily="18" charset="0"/>
              </a:rPr>
              <a:t> est </a:t>
            </a:r>
            <a:r>
              <a:rPr lang="fr-FR" sz="2000" i="1" dirty="0" err="1">
                <a:latin typeface="Times New Roman" panose="02020603050405020304" pitchFamily="18" charset="0"/>
                <a:cs typeface="Times New Roman" panose="02020603050405020304" pitchFamily="18" charset="0"/>
              </a:rPr>
              <a:t>torquere</a:t>
            </a:r>
            <a:r>
              <a:rPr lang="fr-FR" sz="2000" i="1" dirty="0">
                <a:latin typeface="Times New Roman" panose="02020603050405020304" pitchFamily="18" charset="0"/>
                <a:cs typeface="Times New Roman" panose="02020603050405020304" pitchFamily="18" charset="0"/>
              </a:rPr>
              <a:t> ; est </a:t>
            </a:r>
            <a:r>
              <a:rPr lang="fr-FR" sz="2000" i="1" dirty="0" err="1">
                <a:latin typeface="Times New Roman" panose="02020603050405020304" pitchFamily="18" charset="0"/>
                <a:cs typeface="Times New Roman" panose="02020603050405020304" pitchFamily="18" charset="0"/>
              </a:rPr>
              <a:t>enim</a:t>
            </a:r>
            <a:r>
              <a:rPr lang="fr-FR" sz="2000" i="1" dirty="0">
                <a:latin typeface="Times New Roman" panose="02020603050405020304" pitchFamily="18" charset="0"/>
                <a:cs typeface="Times New Roman" panose="02020603050405020304" pitchFamily="18" charset="0"/>
              </a:rPr>
              <a:t> </a:t>
            </a:r>
            <a:r>
              <a:rPr lang="fr-FR" sz="2000" i="1" dirty="0" err="1">
                <a:latin typeface="Times New Roman" panose="02020603050405020304" pitchFamily="18" charset="0"/>
                <a:cs typeface="Times New Roman" panose="02020603050405020304" pitchFamily="18" charset="0"/>
              </a:rPr>
              <a:t>tanquam</a:t>
            </a:r>
            <a:r>
              <a:rPr lang="fr-FR" sz="2000" i="1" dirty="0">
                <a:latin typeface="Times New Roman" panose="02020603050405020304" pitchFamily="18" charset="0"/>
                <a:cs typeface="Times New Roman" panose="02020603050405020304" pitchFamily="18" charset="0"/>
              </a:rPr>
              <a:t> fasce </a:t>
            </a:r>
            <a:r>
              <a:rPr lang="fr-FR" sz="2000" i="1" dirty="0" err="1">
                <a:latin typeface="Times New Roman" panose="02020603050405020304" pitchFamily="18" charset="0"/>
                <a:cs typeface="Times New Roman" panose="02020603050405020304" pitchFamily="18" charset="0"/>
              </a:rPr>
              <a:t>superimposito</a:t>
            </a:r>
            <a:r>
              <a:rPr lang="fr-FR" sz="2000" i="1" dirty="0">
                <a:latin typeface="Times New Roman" panose="02020603050405020304" pitchFamily="18" charset="0"/>
                <a:cs typeface="Times New Roman" panose="02020603050405020304" pitchFamily="18" charset="0"/>
              </a:rPr>
              <a:t> hominem </a:t>
            </a:r>
            <a:r>
              <a:rPr lang="fr-FR" sz="2000" i="1" dirty="0" err="1">
                <a:latin typeface="Times New Roman" panose="02020603050405020304" pitchFamily="18" charset="0"/>
                <a:cs typeface="Times New Roman" panose="02020603050405020304" pitchFamily="18" charset="0"/>
              </a:rPr>
              <a:t>aggravare</a:t>
            </a:r>
            <a:r>
              <a:rPr lang="fr-FR" sz="2000" i="1" dirty="0">
                <a:latin typeface="Times New Roman" panose="02020603050405020304" pitchFamily="18" charset="0"/>
                <a:cs typeface="Times New Roman" panose="02020603050405020304" pitchFamily="18" charset="0"/>
              </a:rPr>
              <a:t>, </a:t>
            </a:r>
            <a:r>
              <a:rPr lang="fr-FR" sz="2000" i="1" dirty="0" err="1">
                <a:latin typeface="Times New Roman" panose="02020603050405020304" pitchFamily="18" charset="0"/>
                <a:cs typeface="Times New Roman" panose="02020603050405020304" pitchFamily="18" charset="0"/>
              </a:rPr>
              <a:t>unde</a:t>
            </a:r>
            <a:r>
              <a:rPr lang="fr-FR" sz="2000" i="1" dirty="0">
                <a:latin typeface="Times New Roman" panose="02020603050405020304" pitchFamily="18" charset="0"/>
                <a:cs typeface="Times New Roman" panose="02020603050405020304" pitchFamily="18" charset="0"/>
              </a:rPr>
              <a:t> et </a:t>
            </a:r>
            <a:r>
              <a:rPr lang="fr-FR" sz="2000" i="1" dirty="0" err="1">
                <a:latin typeface="Times New Roman" panose="02020603050405020304" pitchFamily="18" charset="0"/>
                <a:cs typeface="Times New Roman" panose="02020603050405020304" pitchFamily="18" charset="0"/>
              </a:rPr>
              <a:t>fescinus</a:t>
            </a:r>
            <a:r>
              <a:rPr lang="fr-FR" sz="2000" i="1" dirty="0">
                <a:latin typeface="Times New Roman" panose="02020603050405020304" pitchFamily="18" charset="0"/>
                <a:cs typeface="Times New Roman" panose="02020603050405020304" pitchFamily="18" charset="0"/>
              </a:rPr>
              <a:t> </a:t>
            </a:r>
            <a:r>
              <a:rPr lang="fr-FR" sz="2000" i="1" dirty="0" err="1">
                <a:latin typeface="Times New Roman" panose="02020603050405020304" pitchFamily="18" charset="0"/>
                <a:cs typeface="Times New Roman" panose="02020603050405020304" pitchFamily="18" charset="0"/>
              </a:rPr>
              <a:t>dicitur</a:t>
            </a:r>
            <a:r>
              <a:rPr lang="fr-FR" sz="2000" i="1" dirty="0">
                <a:latin typeface="Times New Roman" panose="02020603050405020304" pitchFamily="18" charset="0"/>
                <a:cs typeface="Times New Roman" panose="02020603050405020304" pitchFamily="18" charset="0"/>
              </a:rPr>
              <a:t>. </a:t>
            </a:r>
            <a:r>
              <a:rPr lang="fr-FR" sz="2000" i="1" dirty="0" err="1">
                <a:latin typeface="Times New Roman" panose="02020603050405020304" pitchFamily="18" charset="0"/>
                <a:cs typeface="Times New Roman" panose="02020603050405020304" pitchFamily="18" charset="0"/>
              </a:rPr>
              <a:t>Hec</a:t>
            </a:r>
            <a:r>
              <a:rPr lang="fr-FR" sz="2000" i="1" dirty="0">
                <a:latin typeface="Times New Roman" panose="02020603050405020304" pitchFamily="18" charset="0"/>
                <a:cs typeface="Times New Roman" panose="02020603050405020304" pitchFamily="18" charset="0"/>
              </a:rPr>
              <a:t> </a:t>
            </a:r>
            <a:r>
              <a:rPr lang="fr-FR" sz="2000" i="1" dirty="0" err="1">
                <a:latin typeface="Times New Roman" panose="02020603050405020304" pitchFamily="18" charset="0"/>
                <a:cs typeface="Times New Roman" panose="02020603050405020304" pitchFamily="18" charset="0"/>
              </a:rPr>
              <a:t>autem</a:t>
            </a:r>
            <a:r>
              <a:rPr lang="fr-FR" sz="2000" i="1" dirty="0">
                <a:latin typeface="Times New Roman" panose="02020603050405020304" pitchFamily="18" charset="0"/>
                <a:cs typeface="Times New Roman" panose="02020603050405020304" pitchFamily="18" charset="0"/>
              </a:rPr>
              <a:t> </a:t>
            </a:r>
            <a:r>
              <a:rPr lang="fr-FR" sz="2000" i="1" dirty="0" err="1">
                <a:latin typeface="Times New Roman" panose="02020603050405020304" pitchFamily="18" charset="0"/>
                <a:cs typeface="Times New Roman" panose="02020603050405020304" pitchFamily="18" charset="0"/>
              </a:rPr>
              <a:t>passio</a:t>
            </a:r>
            <a:r>
              <a:rPr lang="fr-FR" sz="2000" i="1" dirty="0">
                <a:latin typeface="Times New Roman" panose="02020603050405020304" pitchFamily="18" charset="0"/>
                <a:cs typeface="Times New Roman" panose="02020603050405020304" pitchFamily="18" charset="0"/>
              </a:rPr>
              <a:t> non </a:t>
            </a:r>
            <a:r>
              <a:rPr lang="fr-FR" sz="2000" i="1" dirty="0" err="1">
                <a:latin typeface="Times New Roman" panose="02020603050405020304" pitchFamily="18" charset="0"/>
                <a:cs typeface="Times New Roman" panose="02020603050405020304" pitchFamily="18" charset="0"/>
              </a:rPr>
              <a:t>infligitur</a:t>
            </a:r>
            <a:r>
              <a:rPr lang="fr-FR" sz="2000" i="1" dirty="0">
                <a:latin typeface="Times New Roman" panose="02020603050405020304" pitchFamily="18" charset="0"/>
                <a:cs typeface="Times New Roman" panose="02020603050405020304" pitchFamily="18" charset="0"/>
              </a:rPr>
              <a:t> </a:t>
            </a:r>
            <a:r>
              <a:rPr lang="fr-FR" sz="2000" i="1" dirty="0" err="1">
                <a:latin typeface="Times New Roman" panose="02020603050405020304" pitchFamily="18" charset="0"/>
                <a:cs typeface="Times New Roman" panose="02020603050405020304" pitchFamily="18" charset="0"/>
              </a:rPr>
              <a:t>aliquo</a:t>
            </a:r>
            <a:r>
              <a:rPr lang="fr-FR" sz="2000" i="1" dirty="0">
                <a:latin typeface="Times New Roman" panose="02020603050405020304" pitchFamily="18" charset="0"/>
                <a:cs typeface="Times New Roman" panose="02020603050405020304" pitchFamily="18" charset="0"/>
              </a:rPr>
              <a:t> </a:t>
            </a:r>
            <a:r>
              <a:rPr lang="fr-FR" sz="2000" i="1" dirty="0" err="1">
                <a:latin typeface="Times New Roman" panose="02020603050405020304" pitchFamily="18" charset="0"/>
                <a:cs typeface="Times New Roman" panose="02020603050405020304" pitchFamily="18" charset="0"/>
              </a:rPr>
              <a:t>instrumento</a:t>
            </a:r>
            <a:r>
              <a:rPr lang="fr-FR" sz="2000" i="1" dirty="0">
                <a:latin typeface="Times New Roman" panose="02020603050405020304" pitchFamily="18" charset="0"/>
                <a:cs typeface="Times New Roman" panose="02020603050405020304" pitchFamily="18" charset="0"/>
              </a:rPr>
              <a:t> </a:t>
            </a:r>
            <a:r>
              <a:rPr lang="fr-FR" sz="2000" i="1" dirty="0" err="1">
                <a:latin typeface="Times New Roman" panose="02020603050405020304" pitchFamily="18" charset="0"/>
                <a:cs typeface="Times New Roman" panose="02020603050405020304" pitchFamily="18" charset="0"/>
              </a:rPr>
              <a:t>corporali</a:t>
            </a:r>
            <a:r>
              <a:rPr lang="fr-FR" sz="2000" i="1" dirty="0">
                <a:latin typeface="Times New Roman" panose="02020603050405020304" pitchFamily="18" charset="0"/>
                <a:cs typeface="Times New Roman" panose="02020603050405020304" pitchFamily="18" charset="0"/>
              </a:rPr>
              <a:t>, </a:t>
            </a:r>
            <a:r>
              <a:rPr lang="fr-FR" sz="2000" i="1" dirty="0" err="1">
                <a:latin typeface="Times New Roman" panose="02020603050405020304" pitchFamily="18" charset="0"/>
                <a:cs typeface="Times New Roman" panose="02020603050405020304" pitchFamily="18" charset="0"/>
              </a:rPr>
              <a:t>sed</a:t>
            </a:r>
            <a:r>
              <a:rPr lang="fr-FR" sz="2000" i="1" dirty="0">
                <a:latin typeface="Times New Roman" panose="02020603050405020304" pitchFamily="18" charset="0"/>
                <a:cs typeface="Times New Roman" panose="02020603050405020304" pitchFamily="18" charset="0"/>
              </a:rPr>
              <a:t> </a:t>
            </a:r>
            <a:r>
              <a:rPr lang="fr-FR" sz="2000" i="1" dirty="0" err="1">
                <a:latin typeface="Times New Roman" panose="02020603050405020304" pitchFamily="18" charset="0"/>
                <a:cs typeface="Times New Roman" panose="02020603050405020304" pitchFamily="18" charset="0"/>
              </a:rPr>
              <a:t>solam</a:t>
            </a:r>
            <a:r>
              <a:rPr lang="fr-FR" sz="2000" i="1" dirty="0">
                <a:latin typeface="Times New Roman" panose="02020603050405020304" pitchFamily="18" charset="0"/>
                <a:cs typeface="Times New Roman" panose="02020603050405020304" pitchFamily="18" charset="0"/>
              </a:rPr>
              <a:t> </a:t>
            </a:r>
            <a:r>
              <a:rPr lang="fr-FR" sz="2000" i="1" dirty="0" err="1">
                <a:latin typeface="Times New Roman" panose="02020603050405020304" pitchFamily="18" charset="0"/>
                <a:cs typeface="Times New Roman" panose="02020603050405020304" pitchFamily="18" charset="0"/>
              </a:rPr>
              <a:t>passione</a:t>
            </a:r>
            <a:r>
              <a:rPr lang="fr-FR" sz="2000" i="1" dirty="0">
                <a:latin typeface="Times New Roman" panose="02020603050405020304" pitchFamily="18" charset="0"/>
                <a:cs typeface="Times New Roman" panose="02020603050405020304" pitchFamily="18" charset="0"/>
              </a:rPr>
              <a:t>, que in anima est </a:t>
            </a:r>
            <a:r>
              <a:rPr lang="fr-FR" sz="2000" i="1" dirty="0" err="1">
                <a:latin typeface="Times New Roman" panose="02020603050405020304" pitchFamily="18" charset="0"/>
                <a:cs typeface="Times New Roman" panose="02020603050405020304" pitchFamily="18" charset="0"/>
              </a:rPr>
              <a:t>fascinantis</a:t>
            </a:r>
            <a:r>
              <a:rPr lang="fr-FR" sz="2000" i="1" dirty="0">
                <a:latin typeface="Times New Roman" panose="02020603050405020304" pitchFamily="18" charset="0"/>
                <a:cs typeface="Times New Roman" panose="02020603050405020304" pitchFamily="18" charset="0"/>
              </a:rPr>
              <a:t>, et hoc est </a:t>
            </a:r>
            <a:r>
              <a:rPr lang="fr-FR" sz="2000" i="1" dirty="0" err="1">
                <a:latin typeface="Times New Roman" panose="02020603050405020304" pitchFamily="18" charset="0"/>
                <a:cs typeface="Times New Roman" panose="02020603050405020304" pitchFamily="18" charset="0"/>
              </a:rPr>
              <a:t>uel</a:t>
            </a:r>
            <a:r>
              <a:rPr lang="fr-FR" sz="2000" i="1" dirty="0">
                <a:latin typeface="Times New Roman" panose="02020603050405020304" pitchFamily="18" charset="0"/>
                <a:cs typeface="Times New Roman" panose="02020603050405020304" pitchFamily="18" charset="0"/>
              </a:rPr>
              <a:t> ira, </a:t>
            </a:r>
            <a:r>
              <a:rPr lang="fr-FR" sz="2000" i="1" dirty="0" err="1">
                <a:latin typeface="Times New Roman" panose="02020603050405020304" pitchFamily="18" charset="0"/>
                <a:cs typeface="Times New Roman" panose="02020603050405020304" pitchFamily="18" charset="0"/>
              </a:rPr>
              <a:t>uel</a:t>
            </a:r>
            <a:r>
              <a:rPr lang="fr-FR" sz="2000" i="1" dirty="0">
                <a:latin typeface="Times New Roman" panose="02020603050405020304" pitchFamily="18" charset="0"/>
                <a:cs typeface="Times New Roman" panose="02020603050405020304" pitchFamily="18" charset="0"/>
              </a:rPr>
              <a:t> </a:t>
            </a:r>
            <a:r>
              <a:rPr lang="fr-FR" sz="2000" i="1" dirty="0" err="1">
                <a:latin typeface="Times New Roman" panose="02020603050405020304" pitchFamily="18" charset="0"/>
                <a:cs typeface="Times New Roman" panose="02020603050405020304" pitchFamily="18" charset="0"/>
              </a:rPr>
              <a:t>invidia</a:t>
            </a:r>
            <a:r>
              <a:rPr lang="fr-FR" sz="2000" i="1" dirty="0">
                <a:latin typeface="Times New Roman" panose="02020603050405020304" pitchFamily="18" charset="0"/>
                <a:cs typeface="Times New Roman" panose="02020603050405020304" pitchFamily="18" charset="0"/>
              </a:rPr>
              <a:t>, </a:t>
            </a:r>
            <a:r>
              <a:rPr lang="fr-FR" sz="2000" i="1" dirty="0" err="1">
                <a:latin typeface="Times New Roman" panose="02020603050405020304" pitchFamily="18" charset="0"/>
                <a:cs typeface="Times New Roman" panose="02020603050405020304" pitchFamily="18" charset="0"/>
              </a:rPr>
              <a:t>uel</a:t>
            </a:r>
            <a:r>
              <a:rPr lang="fr-FR" sz="2000" i="1" dirty="0">
                <a:latin typeface="Times New Roman" panose="02020603050405020304" pitchFamily="18" charset="0"/>
                <a:cs typeface="Times New Roman" panose="02020603050405020304" pitchFamily="18" charset="0"/>
              </a:rPr>
              <a:t> </a:t>
            </a:r>
            <a:r>
              <a:rPr lang="fr-FR" sz="2000" i="1" dirty="0" err="1">
                <a:latin typeface="Times New Roman" panose="02020603050405020304" pitchFamily="18" charset="0"/>
                <a:cs typeface="Times New Roman" panose="02020603050405020304" pitchFamily="18" charset="0"/>
              </a:rPr>
              <a:t>forsitan</a:t>
            </a:r>
            <a:r>
              <a:rPr lang="fr-FR" sz="2000" i="1" dirty="0">
                <a:latin typeface="Times New Roman" panose="02020603050405020304" pitchFamily="18" charset="0"/>
                <a:cs typeface="Times New Roman" panose="02020603050405020304" pitchFamily="18" charset="0"/>
              </a:rPr>
              <a:t> </a:t>
            </a:r>
            <a:r>
              <a:rPr lang="fr-FR" sz="2000" i="1" dirty="0" err="1">
                <a:latin typeface="Times New Roman" panose="02020603050405020304" pitchFamily="18" charset="0"/>
                <a:cs typeface="Times New Roman" panose="02020603050405020304" pitchFamily="18" charset="0"/>
              </a:rPr>
              <a:t>amor</a:t>
            </a:r>
            <a:r>
              <a:rPr lang="fr-FR" sz="2000" i="1" dirty="0">
                <a:latin typeface="Times New Roman" panose="02020603050405020304" pitchFamily="18" charset="0"/>
                <a:cs typeface="Times New Roman" panose="02020603050405020304" pitchFamily="18" charset="0"/>
              </a:rPr>
              <a:t> </a:t>
            </a:r>
            <a:r>
              <a:rPr lang="fr-FR" sz="2000" i="1" dirty="0" err="1">
                <a:latin typeface="Times New Roman" panose="02020603050405020304" pitchFamily="18" charset="0"/>
                <a:cs typeface="Times New Roman" panose="02020603050405020304" pitchFamily="18" charset="0"/>
              </a:rPr>
              <a:t>nimius</a:t>
            </a:r>
            <a:r>
              <a:rPr lang="fr-FR" sz="2000" i="1" dirty="0">
                <a:latin typeface="Times New Roman" panose="02020603050405020304" pitchFamily="18" charset="0"/>
                <a:cs typeface="Times New Roman" panose="02020603050405020304" pitchFamily="18" charset="0"/>
              </a:rPr>
              <a:t>, de quo </a:t>
            </a:r>
            <a:r>
              <a:rPr lang="fr-FR" sz="2000" i="1" dirty="0" err="1">
                <a:latin typeface="Times New Roman" panose="02020603050405020304" pitchFamily="18" charset="0"/>
                <a:cs typeface="Times New Roman" panose="02020603050405020304" pitchFamily="18" charset="0"/>
              </a:rPr>
              <a:t>interdum</a:t>
            </a:r>
            <a:r>
              <a:rPr lang="fr-FR" sz="2000" i="1" dirty="0">
                <a:latin typeface="Times New Roman" panose="02020603050405020304" pitchFamily="18" charset="0"/>
                <a:cs typeface="Times New Roman" panose="02020603050405020304" pitchFamily="18" charset="0"/>
              </a:rPr>
              <a:t> </a:t>
            </a:r>
            <a:r>
              <a:rPr lang="fr-FR" sz="2000" i="1" dirty="0" err="1">
                <a:latin typeface="Times New Roman" panose="02020603050405020304" pitchFamily="18" charset="0"/>
                <a:cs typeface="Times New Roman" panose="02020603050405020304" pitchFamily="18" charset="0"/>
              </a:rPr>
              <a:t>procedit</a:t>
            </a:r>
            <a:r>
              <a:rPr lang="fr-FR" sz="2000" i="1" dirty="0">
                <a:latin typeface="Times New Roman" panose="02020603050405020304" pitchFamily="18" charset="0"/>
                <a:cs typeface="Times New Roman" panose="02020603050405020304" pitchFamily="18" charset="0"/>
              </a:rPr>
              <a:t> </a:t>
            </a:r>
            <a:r>
              <a:rPr lang="fr-FR" sz="2000" i="1" dirty="0" err="1">
                <a:latin typeface="Times New Roman" panose="02020603050405020304" pitchFamily="18" charset="0"/>
                <a:cs typeface="Times New Roman" panose="02020603050405020304" pitchFamily="18" charset="0"/>
              </a:rPr>
              <a:t>nimia</a:t>
            </a:r>
            <a:r>
              <a:rPr lang="fr-FR" sz="2000" i="1" dirty="0">
                <a:latin typeface="Times New Roman" panose="02020603050405020304" pitchFamily="18" charset="0"/>
                <a:cs typeface="Times New Roman" panose="02020603050405020304" pitchFamily="18" charset="0"/>
              </a:rPr>
              <a:t> </a:t>
            </a:r>
            <a:r>
              <a:rPr lang="fr-FR" sz="2000" i="1" dirty="0" err="1">
                <a:latin typeface="Times New Roman" panose="02020603050405020304" pitchFamily="18" charset="0"/>
                <a:cs typeface="Times New Roman" panose="02020603050405020304" pitchFamily="18" charset="0"/>
              </a:rPr>
              <a:t>laudatio</a:t>
            </a:r>
            <a:r>
              <a:rPr lang="fr-FR" sz="2000" i="1" dirty="0">
                <a:latin typeface="Times New Roman" panose="02020603050405020304" pitchFamily="18" charset="0"/>
                <a:cs typeface="Times New Roman" panose="02020603050405020304" pitchFamily="18" charset="0"/>
              </a:rPr>
              <a:t>. Ex </a:t>
            </a:r>
            <a:r>
              <a:rPr lang="fr-FR" sz="2000" i="1" dirty="0" err="1">
                <a:latin typeface="Times New Roman" panose="02020603050405020304" pitchFamily="18" charset="0"/>
                <a:cs typeface="Times New Roman" panose="02020603050405020304" pitchFamily="18" charset="0"/>
              </a:rPr>
              <a:t>huiusmodi</a:t>
            </a:r>
            <a:r>
              <a:rPr lang="fr-FR" sz="2000" i="1" dirty="0">
                <a:latin typeface="Times New Roman" panose="02020603050405020304" pitchFamily="18" charset="0"/>
                <a:cs typeface="Times New Roman" panose="02020603050405020304" pitchFamily="18" charset="0"/>
              </a:rPr>
              <a:t> </a:t>
            </a:r>
            <a:r>
              <a:rPr lang="fr-FR" sz="2000" i="1" dirty="0" err="1">
                <a:latin typeface="Times New Roman" panose="02020603050405020304" pitchFamily="18" charset="0"/>
                <a:cs typeface="Times New Roman" panose="02020603050405020304" pitchFamily="18" charset="0"/>
              </a:rPr>
              <a:t>namque</a:t>
            </a:r>
            <a:r>
              <a:rPr lang="fr-FR" sz="2000" i="1" dirty="0">
                <a:latin typeface="Times New Roman" panose="02020603050405020304" pitchFamily="18" charset="0"/>
                <a:cs typeface="Times New Roman" panose="02020603050405020304" pitchFamily="18" charset="0"/>
              </a:rPr>
              <a:t> </a:t>
            </a:r>
            <a:r>
              <a:rPr lang="fr-FR" sz="2000" i="1" dirty="0" err="1">
                <a:latin typeface="Times New Roman" panose="02020603050405020304" pitchFamily="18" charset="0"/>
                <a:cs typeface="Times New Roman" panose="02020603050405020304" pitchFamily="18" charset="0"/>
              </a:rPr>
              <a:t>laudationes</a:t>
            </a:r>
            <a:r>
              <a:rPr lang="fr-FR" sz="2000" i="1" dirty="0">
                <a:latin typeface="Times New Roman" panose="02020603050405020304" pitchFamily="18" charset="0"/>
                <a:cs typeface="Times New Roman" panose="02020603050405020304" pitchFamily="18" charset="0"/>
              </a:rPr>
              <a:t> </a:t>
            </a:r>
            <a:r>
              <a:rPr lang="fr-FR" sz="2000" i="1" dirty="0" err="1">
                <a:latin typeface="Times New Roman" panose="02020603050405020304" pitchFamily="18" charset="0"/>
                <a:cs typeface="Times New Roman" panose="02020603050405020304" pitchFamily="18" charset="0"/>
              </a:rPr>
              <a:t>homines</a:t>
            </a:r>
            <a:r>
              <a:rPr lang="fr-FR" sz="2000" i="1" dirty="0">
                <a:latin typeface="Times New Roman" panose="02020603050405020304" pitchFamily="18" charset="0"/>
                <a:cs typeface="Times New Roman" panose="02020603050405020304" pitchFamily="18" charset="0"/>
              </a:rPr>
              <a:t> </a:t>
            </a:r>
            <a:r>
              <a:rPr lang="fr-FR" sz="2000" i="1" dirty="0" err="1">
                <a:latin typeface="Times New Roman" panose="02020603050405020304" pitchFamily="18" charset="0"/>
                <a:cs typeface="Times New Roman" panose="02020603050405020304" pitchFamily="18" charset="0"/>
              </a:rPr>
              <a:t>dicuntur</a:t>
            </a:r>
            <a:r>
              <a:rPr lang="fr-FR" sz="2000" i="1" dirty="0">
                <a:latin typeface="Times New Roman" panose="02020603050405020304" pitchFamily="18" charset="0"/>
                <a:cs typeface="Times New Roman" panose="02020603050405020304" pitchFamily="18" charset="0"/>
              </a:rPr>
              <a:t> </a:t>
            </a:r>
            <a:r>
              <a:rPr lang="fr-FR" sz="2000" i="1" dirty="0" err="1">
                <a:latin typeface="Times New Roman" panose="02020603050405020304" pitchFamily="18" charset="0"/>
                <a:cs typeface="Times New Roman" panose="02020603050405020304" pitchFamily="18" charset="0"/>
              </a:rPr>
              <a:t>fascinari</a:t>
            </a:r>
            <a:r>
              <a:rPr lang="fr-FR" sz="2000" i="1" dirty="0">
                <a:latin typeface="Times New Roman" panose="02020603050405020304" pitchFamily="18" charset="0"/>
                <a:cs typeface="Times New Roman" panose="02020603050405020304" pitchFamily="18" charset="0"/>
              </a:rPr>
              <a:t>.</a:t>
            </a:r>
          </a:p>
          <a:p>
            <a:pPr algn="just"/>
            <a:r>
              <a:rPr lang="fr-FR" sz="2000" b="1" dirty="0">
                <a:latin typeface="Times New Roman" panose="02020603050405020304" pitchFamily="18" charset="0"/>
                <a:cs typeface="Times New Roman" panose="02020603050405020304" pitchFamily="18" charset="0"/>
              </a:rPr>
              <a:t> </a:t>
            </a:r>
            <a:endParaRPr lang="fr-FR" sz="2000" dirty="0">
              <a:latin typeface="Times New Roman" panose="02020603050405020304" pitchFamily="18" charset="0"/>
              <a:cs typeface="Times New Roman" panose="02020603050405020304" pitchFamily="18" charset="0"/>
            </a:endParaRPr>
          </a:p>
          <a:p>
            <a:pPr algn="just"/>
            <a:r>
              <a:rPr lang="fr-FR" sz="2000" dirty="0">
                <a:latin typeface="Times New Roman" panose="02020603050405020304" pitchFamily="18" charset="0"/>
                <a:cs typeface="Times New Roman" panose="02020603050405020304" pitchFamily="18" charset="0"/>
              </a:rPr>
              <a:t>Fasciner signifie sans doute torturer ; cela signifie en effet accabler un homme en lui rajoutant un fardeau (</a:t>
            </a:r>
            <a:r>
              <a:rPr lang="fr-FR" sz="2000" i="1" dirty="0" err="1">
                <a:latin typeface="Times New Roman" panose="02020603050405020304" pitchFamily="18" charset="0"/>
                <a:cs typeface="Times New Roman" panose="02020603050405020304" pitchFamily="18" charset="0"/>
              </a:rPr>
              <a:t>fascis</a:t>
            </a:r>
            <a:r>
              <a:rPr lang="fr-FR" sz="2000" dirty="0">
                <a:latin typeface="Times New Roman" panose="02020603050405020304" pitchFamily="18" charset="0"/>
                <a:cs typeface="Times New Roman" panose="02020603050405020304" pitchFamily="18" charset="0"/>
              </a:rPr>
              <a:t>), d’où le fait qu’on parle de faisceau (</a:t>
            </a:r>
            <a:r>
              <a:rPr lang="fr-FR" sz="2000" i="1" dirty="0" err="1">
                <a:latin typeface="Times New Roman" panose="02020603050405020304" pitchFamily="18" charset="0"/>
                <a:cs typeface="Times New Roman" panose="02020603050405020304" pitchFamily="18" charset="0"/>
              </a:rPr>
              <a:t>fascinus</a:t>
            </a:r>
            <a:r>
              <a:rPr lang="fr-FR" sz="2000" dirty="0">
                <a:latin typeface="Times New Roman" panose="02020603050405020304" pitchFamily="18" charset="0"/>
                <a:cs typeface="Times New Roman" panose="02020603050405020304" pitchFamily="18" charset="0"/>
              </a:rPr>
              <a:t>). Cette passion n’est pas infligée par un instrument corporel, mais par la seule passion qui se trouve dans l’âme de celui qui fascine, et celle-ci peut être soit de la colère, soit de l’envie, soit peut-être un amour excessif, duquel procède immédiatement une louange excessive ; par une louange de cette sorte, les hommes sont fascinés.</a:t>
            </a:r>
          </a:p>
          <a:p>
            <a:endParaRPr lang="fr-FR" dirty="0">
              <a:latin typeface="Times New Roman" panose="02020603050405020304" pitchFamily="18" charset="0"/>
              <a:cs typeface="Times New Roman" panose="02020603050405020304" pitchFamily="18" charset="0"/>
            </a:endParaRPr>
          </a:p>
        </p:txBody>
      </p:sp>
      <p:sp>
        <p:nvSpPr>
          <p:cNvPr id="20482" name="Rectangle 2"/>
          <p:cNvSpPr>
            <a:spLocks noChangeArrowheads="1"/>
          </p:cNvSpPr>
          <p:nvPr/>
        </p:nvSpPr>
        <p:spPr bwMode="auto">
          <a:xfrm>
            <a:off x="0" y="-153988"/>
            <a:ext cx="230188" cy="307976"/>
          </a:xfrm>
          <a:prstGeom prst="rect">
            <a:avLst/>
          </a:prstGeom>
          <a:noFill/>
          <a:ln w="9525">
            <a:noFill/>
            <a:miter lim="800000"/>
            <a:headEnd/>
            <a:tailEnd/>
          </a:ln>
        </p:spPr>
        <p:txBody>
          <a:bodyPr wrap="none" anchor="ctr">
            <a:spAutoFit/>
          </a:bodyPr>
          <a:lstStyle/>
          <a:p>
            <a:pPr eaLnBrk="0" hangingPunct="0"/>
            <a:r>
              <a:rPr lang="fr-FR" altLang="fr-FR" sz="1400">
                <a:latin typeface="Times New Roman" pitchFamily="18" charset="0"/>
                <a:ea typeface="Calibri" pitchFamily="34" charset="0"/>
                <a:cs typeface="Times New Roman" pitchFamily="18" charset="0"/>
              </a:rPr>
              <a:t> </a:t>
            </a:r>
            <a:endParaRPr lang="fr-FR" altLang="fr-FR">
              <a:ea typeface="Calibri" pitchFamily="34" charset="0"/>
              <a:cs typeface="Times New Roman" pitchFamily="18" charset="0"/>
            </a:endParaRPr>
          </a:p>
        </p:txBody>
      </p:sp>
      <p:pic>
        <p:nvPicPr>
          <p:cNvPr id="2" name="Image 1">
            <a:extLst>
              <a:ext uri="{FF2B5EF4-FFF2-40B4-BE49-F238E27FC236}">
                <a16:creationId xmlns:a16="http://schemas.microsoft.com/office/drawing/2014/main" id="{5E81E050-5FAE-4AB8-8D27-8205B3347B08}"/>
              </a:ext>
            </a:extLst>
          </p:cNvPr>
          <p:cNvPicPr>
            <a:picLocks noChangeAspect="1"/>
          </p:cNvPicPr>
          <p:nvPr/>
        </p:nvPicPr>
        <p:blipFill>
          <a:blip r:embed="rId2"/>
          <a:stretch>
            <a:fillRect/>
          </a:stretch>
        </p:blipFill>
        <p:spPr>
          <a:xfrm>
            <a:off x="490780" y="564019"/>
            <a:ext cx="6529382" cy="646232"/>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ChangeArrowheads="1"/>
          </p:cNvSpPr>
          <p:nvPr/>
        </p:nvSpPr>
        <p:spPr bwMode="auto">
          <a:xfrm>
            <a:off x="566738" y="1840387"/>
            <a:ext cx="11209337" cy="3447098"/>
          </a:xfrm>
          <a:prstGeom prst="rect">
            <a:avLst/>
          </a:prstGeom>
          <a:noFill/>
          <a:ln w="9525">
            <a:noFill/>
            <a:miter lim="800000"/>
            <a:headEnd/>
            <a:tailEnd/>
          </a:ln>
        </p:spPr>
        <p:txBody>
          <a:bodyPr anchor="ctr">
            <a:spAutoFit/>
          </a:bodyPr>
          <a:lstStyle/>
          <a:p>
            <a:pPr algn="just"/>
            <a:r>
              <a:rPr lang="en-GB" sz="2000" dirty="0" err="1">
                <a:latin typeface="Times New Roman" panose="02020603050405020304" pitchFamily="18" charset="0"/>
                <a:cs typeface="Times New Roman" panose="02020603050405020304" pitchFamily="18" charset="0"/>
              </a:rPr>
              <a:t>Texte</a:t>
            </a:r>
            <a:r>
              <a:rPr lang="en-GB" sz="2000" dirty="0">
                <a:latin typeface="Times New Roman" panose="02020603050405020304" pitchFamily="18" charset="0"/>
                <a:cs typeface="Times New Roman" panose="02020603050405020304" pitchFamily="18" charset="0"/>
              </a:rPr>
              <a:t> 10. </a:t>
            </a:r>
            <a:r>
              <a:rPr lang="fr-FR" sz="2000" b="1" dirty="0">
                <a:latin typeface="Times New Roman" panose="02020603050405020304" pitchFamily="18" charset="0"/>
                <a:cs typeface="Times New Roman" panose="02020603050405020304" pitchFamily="18" charset="0"/>
              </a:rPr>
              <a:t>Guillaume d'Auvergne</a:t>
            </a:r>
            <a:r>
              <a:rPr lang="fr-FR" sz="2000" dirty="0">
                <a:latin typeface="Times New Roman" panose="02020603050405020304" pitchFamily="18" charset="0"/>
                <a:cs typeface="Times New Roman" panose="02020603050405020304" pitchFamily="18" charset="0"/>
              </a:rPr>
              <a:t>, </a:t>
            </a:r>
            <a:r>
              <a:rPr lang="fr-FR" sz="2000" i="1" dirty="0">
                <a:latin typeface="Times New Roman" panose="02020603050405020304" pitchFamily="18" charset="0"/>
                <a:cs typeface="Times New Roman" panose="02020603050405020304" pitchFamily="18" charset="0"/>
              </a:rPr>
              <a:t>De </a:t>
            </a:r>
            <a:r>
              <a:rPr lang="fr-FR" sz="2000" i="1" dirty="0" err="1">
                <a:latin typeface="Times New Roman" panose="02020603050405020304" pitchFamily="18" charset="0"/>
                <a:cs typeface="Times New Roman" panose="02020603050405020304" pitchFamily="18" charset="0"/>
              </a:rPr>
              <a:t>Universo</a:t>
            </a:r>
            <a:r>
              <a:rPr lang="fr-FR" sz="2000" dirty="0">
                <a:latin typeface="Times New Roman" panose="02020603050405020304" pitchFamily="18" charset="0"/>
                <a:cs typeface="Times New Roman" panose="02020603050405020304" pitchFamily="18" charset="0"/>
              </a:rPr>
              <a:t>, </a:t>
            </a:r>
            <a:r>
              <a:rPr lang="fr-FR" sz="2000" dirty="0">
                <a:latin typeface="Times New Roman" panose="02020603050405020304" pitchFamily="18" charset="0"/>
                <a:ea typeface="Calibri" panose="020F0502020204030204" pitchFamily="34" charset="0"/>
              </a:rPr>
              <a:t>I, i, chap. 43 </a:t>
            </a:r>
            <a:r>
              <a:rPr lang="fr-FR" sz="2000" dirty="0">
                <a:latin typeface="Times New Roman" panose="02020603050405020304" pitchFamily="18" charset="0"/>
                <a:cs typeface="Times New Roman" panose="02020603050405020304" pitchFamily="18" charset="0"/>
              </a:rPr>
              <a:t>(vers 1230)</a:t>
            </a:r>
          </a:p>
          <a:p>
            <a:pPr algn="just"/>
            <a:r>
              <a:rPr lang="fr-FR" sz="1400" dirty="0">
                <a:latin typeface="Times New Roman" panose="02020603050405020304" pitchFamily="18" charset="0"/>
                <a:cs typeface="Times New Roman" panose="02020603050405020304" pitchFamily="18" charset="0"/>
              </a:rPr>
              <a:t>Orléans-Paris, 1674, </a:t>
            </a:r>
            <a:r>
              <a:rPr lang="fr-FR" sz="1400" dirty="0" err="1">
                <a:latin typeface="Times New Roman" panose="02020603050405020304" pitchFamily="18" charset="0"/>
                <a:cs typeface="Times New Roman" panose="02020603050405020304" pitchFamily="18" charset="0"/>
              </a:rPr>
              <a:t>repr</a:t>
            </a:r>
            <a:r>
              <a:rPr lang="fr-FR" sz="1400" dirty="0">
                <a:latin typeface="Times New Roman" panose="02020603050405020304" pitchFamily="18" charset="0"/>
                <a:cs typeface="Times New Roman" panose="02020603050405020304" pitchFamily="18" charset="0"/>
              </a:rPr>
              <a:t>. Frankfurt a M., 1963, </a:t>
            </a:r>
            <a:r>
              <a:rPr lang="fr-FR" sz="1400" dirty="0">
                <a:latin typeface="Times New Roman" panose="02020603050405020304" pitchFamily="18" charset="0"/>
                <a:ea typeface="Calibri" panose="020F0502020204030204" pitchFamily="34" charset="0"/>
              </a:rPr>
              <a:t>648aF-G </a:t>
            </a:r>
            <a:r>
              <a:rPr lang="fr-FR" sz="2000" dirty="0">
                <a:latin typeface="Times New Roman" panose="02020603050405020304" pitchFamily="18" charset="0"/>
                <a:cs typeface="Times New Roman" panose="02020603050405020304" pitchFamily="18" charset="0"/>
              </a:rPr>
              <a:t> </a:t>
            </a:r>
          </a:p>
          <a:p>
            <a:pPr algn="just"/>
            <a:r>
              <a:rPr lang="fr-FR" sz="2000" b="1" dirty="0">
                <a:latin typeface="Times New Roman" panose="02020603050405020304" pitchFamily="18" charset="0"/>
                <a:cs typeface="Times New Roman" panose="02020603050405020304" pitchFamily="18" charset="0"/>
              </a:rPr>
              <a:t> </a:t>
            </a:r>
            <a:endParaRPr lang="fr-FR" sz="2000" dirty="0">
              <a:latin typeface="Times New Roman" panose="02020603050405020304" pitchFamily="18" charset="0"/>
              <a:cs typeface="Times New Roman" panose="02020603050405020304" pitchFamily="18" charset="0"/>
            </a:endParaRPr>
          </a:p>
          <a:p>
            <a:pPr algn="just"/>
            <a:r>
              <a:rPr lang="fr-FR" sz="2000" i="1" dirty="0" err="1">
                <a:effectLst/>
                <a:latin typeface="Times New Roman" panose="02020603050405020304" pitchFamily="18" charset="0"/>
                <a:ea typeface="Calibri" panose="020F0502020204030204" pitchFamily="34" charset="0"/>
              </a:rPr>
              <a:t>Forsitan</a:t>
            </a:r>
            <a:r>
              <a:rPr lang="fr-FR" sz="2000" i="1" dirty="0">
                <a:effectLst/>
                <a:latin typeface="Times New Roman" panose="02020603050405020304" pitchFamily="18" charset="0"/>
                <a:ea typeface="Calibri" panose="020F0502020204030204" pitchFamily="34" charset="0"/>
              </a:rPr>
              <a:t> anima </a:t>
            </a:r>
            <a:r>
              <a:rPr lang="fr-FR" sz="2000" i="1" dirty="0" err="1">
                <a:effectLst/>
                <a:latin typeface="Times New Roman" panose="02020603050405020304" pitchFamily="18" charset="0"/>
                <a:ea typeface="Calibri" panose="020F0502020204030204" pitchFamily="34" charset="0"/>
              </a:rPr>
              <a:t>basilici</a:t>
            </a:r>
            <a:r>
              <a:rPr lang="fr-FR" sz="2000" i="1" dirty="0">
                <a:effectLst/>
                <a:latin typeface="Times New Roman" panose="02020603050405020304" pitchFamily="18" charset="0"/>
                <a:ea typeface="Calibri" panose="020F0502020204030204" pitchFamily="34" charset="0"/>
              </a:rPr>
              <a:t> et </a:t>
            </a:r>
            <a:r>
              <a:rPr lang="fr-FR" sz="2000" i="1" dirty="0" err="1">
                <a:effectLst/>
                <a:latin typeface="Times New Roman" panose="02020603050405020304" pitchFamily="18" charset="0"/>
                <a:ea typeface="Calibri" panose="020F0502020204030204" pitchFamily="34" charset="0"/>
              </a:rPr>
              <a:t>animae</a:t>
            </a:r>
            <a:r>
              <a:rPr lang="fr-FR" sz="2000" i="1" dirty="0">
                <a:effectLst/>
                <a:latin typeface="Times New Roman" panose="02020603050405020304" pitchFamily="18" charset="0"/>
                <a:ea typeface="Calibri" panose="020F0502020204030204" pitchFamily="34" charset="0"/>
              </a:rPr>
              <a:t> </a:t>
            </a:r>
            <a:r>
              <a:rPr lang="fr-FR" sz="2000" i="1" dirty="0" err="1">
                <a:effectLst/>
                <a:latin typeface="Times New Roman" panose="02020603050405020304" pitchFamily="18" charset="0"/>
                <a:ea typeface="Calibri" panose="020F0502020204030204" pitchFamily="34" charset="0"/>
              </a:rPr>
              <a:t>quorundam</a:t>
            </a:r>
            <a:r>
              <a:rPr lang="fr-FR" sz="2000" i="1" dirty="0">
                <a:effectLst/>
                <a:latin typeface="Times New Roman" panose="02020603050405020304" pitchFamily="18" charset="0"/>
                <a:ea typeface="Calibri" panose="020F0502020204030204" pitchFamily="34" charset="0"/>
              </a:rPr>
              <a:t> </a:t>
            </a:r>
            <a:r>
              <a:rPr lang="fr-FR" sz="2000" i="1" dirty="0" err="1">
                <a:effectLst/>
                <a:latin typeface="Times New Roman" panose="02020603050405020304" pitchFamily="18" charset="0"/>
                <a:ea typeface="Calibri" panose="020F0502020204030204" pitchFamily="34" charset="0"/>
              </a:rPr>
              <a:t>aliorum</a:t>
            </a:r>
            <a:r>
              <a:rPr lang="fr-FR" sz="2000" i="1" dirty="0">
                <a:effectLst/>
                <a:latin typeface="Times New Roman" panose="02020603050405020304" pitchFamily="18" charset="0"/>
                <a:ea typeface="Calibri" panose="020F0502020204030204" pitchFamily="34" charset="0"/>
              </a:rPr>
              <a:t> </a:t>
            </a:r>
            <a:r>
              <a:rPr lang="fr-FR" sz="2000" i="1" dirty="0" err="1">
                <a:effectLst/>
                <a:latin typeface="Times New Roman" panose="02020603050405020304" pitchFamily="18" charset="0"/>
                <a:ea typeface="Calibri" panose="020F0502020204030204" pitchFamily="34" charset="0"/>
              </a:rPr>
              <a:t>animalium</a:t>
            </a:r>
            <a:r>
              <a:rPr lang="fr-FR" sz="2000" i="1" dirty="0">
                <a:effectLst/>
                <a:latin typeface="Times New Roman" panose="02020603050405020304" pitchFamily="18" charset="0"/>
                <a:ea typeface="Calibri" panose="020F0502020204030204" pitchFamily="34" charset="0"/>
              </a:rPr>
              <a:t> et </a:t>
            </a:r>
            <a:r>
              <a:rPr lang="fr-FR" sz="2000" i="1" dirty="0" err="1">
                <a:effectLst/>
                <a:latin typeface="Times New Roman" panose="02020603050405020304" pitchFamily="18" charset="0"/>
                <a:ea typeface="Calibri" panose="020F0502020204030204" pitchFamily="34" charset="0"/>
              </a:rPr>
              <a:t>quaedam</a:t>
            </a:r>
            <a:r>
              <a:rPr lang="fr-FR" sz="2000" i="1" dirty="0">
                <a:effectLst/>
                <a:latin typeface="Times New Roman" panose="02020603050405020304" pitchFamily="18" charset="0"/>
                <a:ea typeface="Calibri" panose="020F0502020204030204" pitchFamily="34" charset="0"/>
              </a:rPr>
              <a:t> </a:t>
            </a:r>
            <a:r>
              <a:rPr lang="fr-FR" sz="2000" i="1" dirty="0" err="1">
                <a:effectLst/>
                <a:latin typeface="Times New Roman" panose="02020603050405020304" pitchFamily="18" charset="0"/>
                <a:ea typeface="Calibri" panose="020F0502020204030204" pitchFamily="34" charset="0"/>
              </a:rPr>
              <a:t>animae</a:t>
            </a:r>
            <a:r>
              <a:rPr lang="fr-FR" sz="2000" i="1" dirty="0">
                <a:effectLst/>
                <a:latin typeface="Times New Roman" panose="02020603050405020304" pitchFamily="18" charset="0"/>
                <a:ea typeface="Calibri" panose="020F0502020204030204" pitchFamily="34" charset="0"/>
              </a:rPr>
              <a:t> </a:t>
            </a:r>
            <a:r>
              <a:rPr lang="fr-FR" sz="2000" i="1" dirty="0" err="1">
                <a:effectLst/>
                <a:latin typeface="Times New Roman" panose="02020603050405020304" pitchFamily="18" charset="0"/>
                <a:ea typeface="Calibri" panose="020F0502020204030204" pitchFamily="34" charset="0"/>
              </a:rPr>
              <a:t>humanae</a:t>
            </a:r>
            <a:r>
              <a:rPr lang="fr-FR" sz="2000" i="1" dirty="0">
                <a:effectLst/>
                <a:latin typeface="Times New Roman" panose="02020603050405020304" pitchFamily="18" charset="0"/>
                <a:ea typeface="Calibri" panose="020F0502020204030204" pitchFamily="34" charset="0"/>
              </a:rPr>
              <a:t> </a:t>
            </a:r>
            <a:r>
              <a:rPr lang="fr-FR" sz="2000" i="1" dirty="0" err="1">
                <a:effectLst/>
                <a:latin typeface="Times New Roman" panose="02020603050405020304" pitchFamily="18" charset="0"/>
                <a:ea typeface="Calibri" panose="020F0502020204030204" pitchFamily="34" charset="0"/>
              </a:rPr>
              <a:t>multa</a:t>
            </a:r>
            <a:r>
              <a:rPr lang="fr-FR" sz="2000" i="1" dirty="0">
                <a:effectLst/>
                <a:latin typeface="Times New Roman" panose="02020603050405020304" pitchFamily="18" charset="0"/>
                <a:ea typeface="Calibri" panose="020F0502020204030204" pitchFamily="34" charset="0"/>
              </a:rPr>
              <a:t> </a:t>
            </a:r>
            <a:r>
              <a:rPr lang="fr-FR" sz="2000" i="1" dirty="0" err="1">
                <a:effectLst/>
                <a:latin typeface="Times New Roman" panose="02020603050405020304" pitchFamily="18" charset="0"/>
                <a:ea typeface="Calibri" panose="020F0502020204030204" pitchFamily="34" charset="0"/>
              </a:rPr>
              <a:t>operantur</a:t>
            </a:r>
            <a:r>
              <a:rPr lang="fr-FR" sz="2000" i="1" dirty="0">
                <a:effectLst/>
                <a:latin typeface="Times New Roman" panose="02020603050405020304" pitchFamily="18" charset="0"/>
                <a:ea typeface="Calibri" panose="020F0502020204030204" pitchFamily="34" charset="0"/>
              </a:rPr>
              <a:t>, et mira </a:t>
            </a:r>
            <a:r>
              <a:rPr lang="fr-FR" sz="2000" i="1" dirty="0" err="1">
                <a:effectLst/>
                <a:latin typeface="Times New Roman" panose="02020603050405020304" pitchFamily="18" charset="0"/>
                <a:ea typeface="Calibri" panose="020F0502020204030204" pitchFamily="34" charset="0"/>
              </a:rPr>
              <a:t>valde</a:t>
            </a:r>
            <a:r>
              <a:rPr lang="fr-FR" sz="2000" i="1" dirty="0">
                <a:effectLst/>
                <a:latin typeface="Times New Roman" panose="02020603050405020304" pitchFamily="18" charset="0"/>
                <a:ea typeface="Calibri" panose="020F0502020204030204" pitchFamily="34" charset="0"/>
              </a:rPr>
              <a:t> extra </a:t>
            </a:r>
            <a:r>
              <a:rPr lang="fr-FR" sz="2000" i="1" dirty="0" err="1">
                <a:effectLst/>
                <a:latin typeface="Times New Roman" panose="02020603050405020304" pitchFamily="18" charset="0"/>
                <a:ea typeface="Calibri" panose="020F0502020204030204" pitchFamily="34" charset="0"/>
              </a:rPr>
              <a:t>corpora</a:t>
            </a:r>
            <a:r>
              <a:rPr lang="fr-FR" sz="2000" i="1" dirty="0">
                <a:effectLst/>
                <a:latin typeface="Times New Roman" panose="02020603050405020304" pitchFamily="18" charset="0"/>
                <a:ea typeface="Calibri" panose="020F0502020204030204" pitchFamily="34" charset="0"/>
              </a:rPr>
              <a:t> sua. Et </a:t>
            </a:r>
            <a:r>
              <a:rPr lang="fr-FR" sz="2000" i="1" dirty="0" err="1">
                <a:effectLst/>
                <a:latin typeface="Times New Roman" panose="02020603050405020304" pitchFamily="18" charset="0"/>
                <a:ea typeface="Calibri" panose="020F0502020204030204" pitchFamily="34" charset="0"/>
              </a:rPr>
              <a:t>illa</a:t>
            </a:r>
            <a:r>
              <a:rPr lang="fr-FR" sz="2000" i="1" dirty="0">
                <a:effectLst/>
                <a:latin typeface="Times New Roman" panose="02020603050405020304" pitchFamily="18" charset="0"/>
                <a:ea typeface="Calibri" panose="020F0502020204030204" pitchFamily="34" charset="0"/>
              </a:rPr>
              <a:t> </a:t>
            </a:r>
            <a:r>
              <a:rPr lang="fr-FR" sz="2000" i="1" dirty="0" err="1">
                <a:effectLst/>
                <a:latin typeface="Times New Roman" panose="02020603050405020304" pitchFamily="18" charset="0"/>
                <a:ea typeface="Calibri" panose="020F0502020204030204" pitchFamily="34" charset="0"/>
              </a:rPr>
              <a:t>nominanda</a:t>
            </a:r>
            <a:r>
              <a:rPr lang="fr-FR" sz="2000" i="1" dirty="0">
                <a:effectLst/>
                <a:latin typeface="Times New Roman" panose="02020603050405020304" pitchFamily="18" charset="0"/>
                <a:ea typeface="Calibri" panose="020F0502020204030204" pitchFamily="34" charset="0"/>
              </a:rPr>
              <a:t> </a:t>
            </a:r>
            <a:r>
              <a:rPr lang="fr-FR" sz="2000" i="1" dirty="0" err="1">
                <a:effectLst/>
                <a:latin typeface="Times New Roman" panose="02020603050405020304" pitchFamily="18" charset="0"/>
                <a:ea typeface="Calibri" panose="020F0502020204030204" pitchFamily="34" charset="0"/>
              </a:rPr>
              <a:t>sunt</a:t>
            </a:r>
            <a:r>
              <a:rPr lang="fr-FR" sz="2000" i="1" dirty="0">
                <a:effectLst/>
                <a:latin typeface="Times New Roman" panose="02020603050405020304" pitchFamily="18" charset="0"/>
                <a:ea typeface="Calibri" panose="020F0502020204030204" pitchFamily="34" charset="0"/>
              </a:rPr>
              <a:t> et </a:t>
            </a:r>
            <a:r>
              <a:rPr lang="fr-FR" sz="2000" i="1" dirty="0" err="1">
                <a:effectLst/>
                <a:latin typeface="Times New Roman" panose="02020603050405020304" pitchFamily="18" charset="0"/>
                <a:ea typeface="Calibri" panose="020F0502020204030204" pitchFamily="34" charset="0"/>
              </a:rPr>
              <a:t>numeranda</a:t>
            </a:r>
            <a:r>
              <a:rPr lang="fr-FR" sz="2000" i="1" dirty="0">
                <a:effectLst/>
                <a:latin typeface="Times New Roman" panose="02020603050405020304" pitchFamily="18" charset="0"/>
                <a:ea typeface="Calibri" panose="020F0502020204030204" pitchFamily="34" charset="0"/>
              </a:rPr>
              <a:t> in </a:t>
            </a:r>
            <a:r>
              <a:rPr lang="fr-FR" sz="2000" i="1" dirty="0" err="1">
                <a:effectLst/>
                <a:latin typeface="Times New Roman" panose="02020603050405020304" pitchFamily="18" charset="0"/>
                <a:ea typeface="Calibri" panose="020F0502020204030204" pitchFamily="34" charset="0"/>
              </a:rPr>
              <a:t>ea</a:t>
            </a:r>
            <a:r>
              <a:rPr lang="fr-FR" sz="2000" i="1" dirty="0">
                <a:effectLst/>
                <a:latin typeface="Times New Roman" panose="02020603050405020304" pitchFamily="18" charset="0"/>
                <a:ea typeface="Calibri" panose="020F0502020204030204" pitchFamily="34" charset="0"/>
              </a:rPr>
              <a:t> parte </a:t>
            </a:r>
            <a:r>
              <a:rPr lang="fr-FR" sz="2000" i="1" dirty="0" err="1">
                <a:effectLst/>
                <a:latin typeface="Times New Roman" panose="02020603050405020304" pitchFamily="18" charset="0"/>
                <a:ea typeface="Calibri" panose="020F0502020204030204" pitchFamily="34" charset="0"/>
              </a:rPr>
              <a:t>naturalis</a:t>
            </a:r>
            <a:r>
              <a:rPr lang="fr-FR" sz="2000" i="1" dirty="0">
                <a:effectLst/>
                <a:latin typeface="Times New Roman" panose="02020603050405020304" pitchFamily="18" charset="0"/>
                <a:ea typeface="Calibri" panose="020F0502020204030204" pitchFamily="34" charset="0"/>
              </a:rPr>
              <a:t> </a:t>
            </a:r>
            <a:r>
              <a:rPr lang="fr-FR" sz="2000" i="1" dirty="0" err="1">
                <a:effectLst/>
                <a:latin typeface="Times New Roman" panose="02020603050405020304" pitchFamily="18" charset="0"/>
                <a:ea typeface="Calibri" panose="020F0502020204030204" pitchFamily="34" charset="0"/>
              </a:rPr>
              <a:t>scientiae</a:t>
            </a:r>
            <a:r>
              <a:rPr lang="fr-FR" sz="2000" i="1" dirty="0">
                <a:effectLst/>
                <a:latin typeface="Times New Roman" panose="02020603050405020304" pitchFamily="18" charset="0"/>
                <a:ea typeface="Calibri" panose="020F0502020204030204" pitchFamily="34" charset="0"/>
              </a:rPr>
              <a:t>, </a:t>
            </a:r>
            <a:r>
              <a:rPr lang="fr-FR" sz="2000" i="1" dirty="0" err="1">
                <a:effectLst/>
                <a:latin typeface="Times New Roman" panose="02020603050405020304" pitchFamily="18" charset="0"/>
                <a:ea typeface="Calibri" panose="020F0502020204030204" pitchFamily="34" charset="0"/>
              </a:rPr>
              <a:t>quae</a:t>
            </a:r>
            <a:r>
              <a:rPr lang="fr-FR" sz="2000" i="1" dirty="0">
                <a:effectLst/>
                <a:latin typeface="Times New Roman" panose="02020603050405020304" pitchFamily="18" charset="0"/>
                <a:ea typeface="Calibri" panose="020F0502020204030204" pitchFamily="34" charset="0"/>
              </a:rPr>
              <a:t> </a:t>
            </a:r>
            <a:r>
              <a:rPr lang="fr-FR" sz="2000" i="1" dirty="0" err="1">
                <a:effectLst/>
                <a:latin typeface="Times New Roman" panose="02020603050405020304" pitchFamily="18" charset="0"/>
                <a:ea typeface="Calibri" panose="020F0502020204030204" pitchFamily="34" charset="0"/>
              </a:rPr>
              <a:t>vocatur</a:t>
            </a:r>
            <a:r>
              <a:rPr lang="fr-FR" sz="2000" i="1" dirty="0">
                <a:effectLst/>
                <a:latin typeface="Times New Roman" panose="02020603050405020304" pitchFamily="18" charset="0"/>
                <a:ea typeface="Calibri" panose="020F0502020204030204" pitchFamily="34" charset="0"/>
              </a:rPr>
              <a:t> </a:t>
            </a:r>
            <a:r>
              <a:rPr lang="fr-FR" sz="2000" i="1" dirty="0" err="1">
                <a:effectLst/>
                <a:latin typeface="Times New Roman" panose="02020603050405020304" pitchFamily="18" charset="0"/>
                <a:ea typeface="Calibri" panose="020F0502020204030204" pitchFamily="34" charset="0"/>
              </a:rPr>
              <a:t>magica</a:t>
            </a:r>
            <a:r>
              <a:rPr lang="fr-FR" sz="2000" i="1" dirty="0">
                <a:effectLst/>
                <a:latin typeface="Times New Roman" panose="02020603050405020304" pitchFamily="18" charset="0"/>
                <a:ea typeface="Calibri" panose="020F0502020204030204" pitchFamily="34" charset="0"/>
              </a:rPr>
              <a:t> </a:t>
            </a:r>
            <a:r>
              <a:rPr lang="fr-FR" sz="2000" i="1" dirty="0" err="1">
                <a:effectLst/>
                <a:latin typeface="Times New Roman" panose="02020603050405020304" pitchFamily="18" charset="0"/>
                <a:ea typeface="Calibri" panose="020F0502020204030204" pitchFamily="34" charset="0"/>
              </a:rPr>
              <a:t>naturalis</a:t>
            </a:r>
            <a:r>
              <a:rPr lang="fr-FR" sz="2000" i="1" dirty="0">
                <a:latin typeface="Times New Roman" panose="02020603050405020304" pitchFamily="18" charset="0"/>
                <a:cs typeface="Times New Roman" panose="02020603050405020304" pitchFamily="18" charset="0"/>
              </a:rPr>
              <a:t>.</a:t>
            </a:r>
          </a:p>
          <a:p>
            <a:pPr algn="just"/>
            <a:r>
              <a:rPr lang="fr-FR" sz="2000" b="1" dirty="0">
                <a:latin typeface="Times New Roman" panose="02020603050405020304" pitchFamily="18" charset="0"/>
                <a:cs typeface="Times New Roman" panose="02020603050405020304" pitchFamily="18" charset="0"/>
              </a:rPr>
              <a:t> </a:t>
            </a:r>
            <a:endParaRPr lang="fr-FR" sz="2000" dirty="0">
              <a:latin typeface="Times New Roman" panose="02020603050405020304" pitchFamily="18" charset="0"/>
              <a:cs typeface="Times New Roman" panose="02020603050405020304" pitchFamily="18" charset="0"/>
            </a:endParaRPr>
          </a:p>
          <a:p>
            <a:pPr algn="just"/>
            <a:r>
              <a:rPr lang="fr-FR" sz="2000" dirty="0">
                <a:effectLst/>
                <a:latin typeface="Times New Roman" panose="02020603050405020304" pitchFamily="18" charset="0"/>
                <a:ea typeface="Calibri" panose="020F0502020204030204" pitchFamily="34" charset="0"/>
              </a:rPr>
              <a:t>Il est possible que l'âme du basilic, les âmes de certains animaux et certaines âmes humaines opèrent beaucoup de choses et certaines vraiment admirables en dehors de leurs limites corporelles. Et ces choses doivent être nommées et classées dans cette partie de la science naturelle que l'on appelle magie naturelle</a:t>
            </a:r>
            <a:r>
              <a:rPr lang="fr-FR" sz="2000" dirty="0">
                <a:latin typeface="Times New Roman" panose="02020603050405020304" pitchFamily="18" charset="0"/>
                <a:cs typeface="Times New Roman" panose="02020603050405020304" pitchFamily="18" charset="0"/>
              </a:rPr>
              <a:t>.</a:t>
            </a:r>
          </a:p>
          <a:p>
            <a:endParaRPr lang="fr-FR" dirty="0">
              <a:latin typeface="Times New Roman" panose="02020603050405020304" pitchFamily="18" charset="0"/>
              <a:cs typeface="Times New Roman" panose="02020603050405020304" pitchFamily="18" charset="0"/>
            </a:endParaRPr>
          </a:p>
        </p:txBody>
      </p:sp>
      <p:sp>
        <p:nvSpPr>
          <p:cNvPr id="20482" name="Rectangle 2"/>
          <p:cNvSpPr>
            <a:spLocks noChangeArrowheads="1"/>
          </p:cNvSpPr>
          <p:nvPr/>
        </p:nvSpPr>
        <p:spPr bwMode="auto">
          <a:xfrm>
            <a:off x="0" y="-153988"/>
            <a:ext cx="230188" cy="307976"/>
          </a:xfrm>
          <a:prstGeom prst="rect">
            <a:avLst/>
          </a:prstGeom>
          <a:noFill/>
          <a:ln w="9525">
            <a:noFill/>
            <a:miter lim="800000"/>
            <a:headEnd/>
            <a:tailEnd/>
          </a:ln>
        </p:spPr>
        <p:txBody>
          <a:bodyPr wrap="none" anchor="ctr">
            <a:spAutoFit/>
          </a:bodyPr>
          <a:lstStyle/>
          <a:p>
            <a:pPr eaLnBrk="0" hangingPunct="0"/>
            <a:r>
              <a:rPr lang="fr-FR" altLang="fr-FR" sz="1400">
                <a:latin typeface="Times New Roman" pitchFamily="18" charset="0"/>
                <a:ea typeface="Calibri" pitchFamily="34" charset="0"/>
                <a:cs typeface="Times New Roman" pitchFamily="18" charset="0"/>
              </a:rPr>
              <a:t> </a:t>
            </a:r>
            <a:endParaRPr lang="fr-FR" altLang="fr-FR">
              <a:ea typeface="Calibri" pitchFamily="34" charset="0"/>
              <a:cs typeface="Times New Roman" pitchFamily="18" charset="0"/>
            </a:endParaRPr>
          </a:p>
        </p:txBody>
      </p:sp>
    </p:spTree>
    <p:extLst>
      <p:ext uri="{BB962C8B-B14F-4D97-AF65-F5344CB8AC3E}">
        <p14:creationId xmlns:p14="http://schemas.microsoft.com/office/powerpoint/2010/main" val="9989612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Grp="1" noChangeArrowheads="1"/>
          </p:cNvSpPr>
          <p:nvPr>
            <p:ph type="title"/>
          </p:nvPr>
        </p:nvSpPr>
        <p:spPr>
          <a:xfrm>
            <a:off x="804644" y="1006799"/>
            <a:ext cx="7110473" cy="461665"/>
          </a:xfrm>
        </p:spPr>
        <p:txBody>
          <a:bodyPr wrap="none">
            <a:spAutoFit/>
          </a:bodyPr>
          <a:lstStyle/>
          <a:p>
            <a:pPr>
              <a:lnSpc>
                <a:spcPct val="100000"/>
              </a:lnSpc>
            </a:pPr>
            <a:r>
              <a:rPr lang="fr-FR" altLang="fr-FR" sz="2400" b="1" dirty="0">
                <a:latin typeface="Times New Roman" pitchFamily="18" charset="0"/>
                <a:ea typeface="Calibri" pitchFamily="34" charset="0"/>
                <a:cs typeface="Times New Roman" pitchFamily="18" charset="0"/>
              </a:rPr>
              <a:t>B- La voie optique ? Fascination et rayon du regard</a:t>
            </a:r>
            <a:endParaRPr lang="fr-FR" altLang="fr-FR" sz="2800" dirty="0">
              <a:latin typeface="Times New Roman" pitchFamily="18" charset="0"/>
              <a:ea typeface="Calibri" pitchFamily="34" charset="0"/>
              <a:cs typeface="Times New Roman" pitchFamily="18" charset="0"/>
            </a:endParaRPr>
          </a:p>
        </p:txBody>
      </p:sp>
      <p:sp>
        <p:nvSpPr>
          <p:cNvPr id="18434" name="Espace réservé du contenu 2"/>
          <p:cNvSpPr>
            <a:spLocks noGrp="1"/>
          </p:cNvSpPr>
          <p:nvPr>
            <p:ph idx="1"/>
          </p:nvPr>
        </p:nvSpPr>
        <p:spPr>
          <a:xfrm>
            <a:off x="745834" y="1770658"/>
            <a:ext cx="10515600" cy="4596585"/>
          </a:xfrm>
        </p:spPr>
        <p:txBody>
          <a:bodyPr/>
          <a:lstStyle/>
          <a:p>
            <a:pPr marL="0" indent="0" algn="just">
              <a:buNone/>
            </a:pPr>
            <a:r>
              <a:rPr lang="fr-FR" sz="2000" dirty="0">
                <a:effectLst/>
                <a:latin typeface="Times New Roman" panose="02020603050405020304" pitchFamily="18" charset="0"/>
                <a:ea typeface="Calibri" panose="020F0502020204030204" pitchFamily="34" charset="0"/>
              </a:rPr>
              <a:t>Texte 11. </a:t>
            </a:r>
            <a:r>
              <a:rPr lang="fr-FR" sz="2000" b="1" dirty="0">
                <a:effectLst/>
                <a:latin typeface="Times New Roman" panose="02020603050405020304" pitchFamily="18" charset="0"/>
                <a:ea typeface="Calibri" panose="020F0502020204030204" pitchFamily="34" charset="0"/>
              </a:rPr>
              <a:t>Alexandre </a:t>
            </a:r>
            <a:r>
              <a:rPr lang="fr-FR" sz="2000" b="1" dirty="0" err="1">
                <a:effectLst/>
                <a:latin typeface="Times New Roman" panose="02020603050405020304" pitchFamily="18" charset="0"/>
                <a:ea typeface="Calibri" panose="020F0502020204030204" pitchFamily="34" charset="0"/>
              </a:rPr>
              <a:t>Neckham</a:t>
            </a:r>
            <a:r>
              <a:rPr lang="fr-FR" sz="2000" dirty="0">
                <a:effectLst/>
                <a:latin typeface="Times New Roman" panose="02020603050405020304" pitchFamily="18" charset="0"/>
                <a:ea typeface="Calibri" panose="020F0502020204030204" pitchFamily="34" charset="0"/>
              </a:rPr>
              <a:t>, </a:t>
            </a:r>
            <a:r>
              <a:rPr lang="fr-FR" sz="2000" i="1" dirty="0">
                <a:effectLst/>
                <a:latin typeface="Times New Roman" panose="02020603050405020304" pitchFamily="18" charset="0"/>
                <a:ea typeface="Calibri" panose="020F0502020204030204" pitchFamily="34" charset="0"/>
              </a:rPr>
              <a:t>De </a:t>
            </a:r>
            <a:r>
              <a:rPr lang="fr-FR" sz="2000" i="1" dirty="0" err="1">
                <a:effectLst/>
                <a:latin typeface="Times New Roman" panose="02020603050405020304" pitchFamily="18" charset="0"/>
                <a:ea typeface="Calibri" panose="020F0502020204030204" pitchFamily="34" charset="0"/>
              </a:rPr>
              <a:t>Naturis</a:t>
            </a:r>
            <a:r>
              <a:rPr lang="fr-FR" sz="2000" i="1" dirty="0">
                <a:effectLst/>
                <a:latin typeface="Times New Roman" panose="02020603050405020304" pitchFamily="18" charset="0"/>
                <a:ea typeface="Calibri" panose="020F0502020204030204" pitchFamily="34" charset="0"/>
              </a:rPr>
              <a:t> </a:t>
            </a:r>
            <a:r>
              <a:rPr lang="fr-FR" sz="2000" i="1" dirty="0" err="1">
                <a:effectLst/>
                <a:latin typeface="Times New Roman" panose="02020603050405020304" pitchFamily="18" charset="0"/>
                <a:ea typeface="Calibri" panose="020F0502020204030204" pitchFamily="34" charset="0"/>
              </a:rPr>
              <a:t>rerum</a:t>
            </a:r>
            <a:r>
              <a:rPr lang="fr-FR" sz="2000" i="1" dirty="0">
                <a:effectLst/>
                <a:latin typeface="Times New Roman" panose="02020603050405020304" pitchFamily="18" charset="0"/>
                <a:ea typeface="Calibri" panose="020F0502020204030204" pitchFamily="34" charset="0"/>
              </a:rPr>
              <a:t> </a:t>
            </a:r>
            <a:r>
              <a:rPr lang="fr-FR" sz="2000" i="1" dirty="0" err="1">
                <a:effectLst/>
                <a:latin typeface="Times New Roman" panose="02020603050405020304" pitchFamily="18" charset="0"/>
                <a:ea typeface="Calibri" panose="020F0502020204030204" pitchFamily="34" charset="0"/>
              </a:rPr>
              <a:t>libri</a:t>
            </a:r>
            <a:r>
              <a:rPr lang="fr-FR" sz="2000" i="1" dirty="0">
                <a:effectLst/>
                <a:latin typeface="Times New Roman" panose="02020603050405020304" pitchFamily="18" charset="0"/>
                <a:ea typeface="Calibri" panose="020F0502020204030204" pitchFamily="34" charset="0"/>
              </a:rPr>
              <a:t> duo</a:t>
            </a:r>
            <a:r>
              <a:rPr lang="fr-FR" sz="2000" dirty="0">
                <a:effectLst/>
                <a:latin typeface="Times New Roman" panose="02020603050405020304" pitchFamily="18" charset="0"/>
                <a:ea typeface="Calibri" panose="020F0502020204030204" pitchFamily="34" charset="0"/>
              </a:rPr>
              <a:t>, II, 153 : </a:t>
            </a:r>
            <a:r>
              <a:rPr lang="fr-FR" sz="2000" i="1" dirty="0">
                <a:effectLst/>
                <a:latin typeface="Times New Roman" panose="02020603050405020304" pitchFamily="18" charset="0"/>
                <a:ea typeface="Calibri" panose="020F0502020204030204" pitchFamily="34" charset="0"/>
              </a:rPr>
              <a:t>de visu </a:t>
            </a:r>
            <a:r>
              <a:rPr lang="fr-FR" sz="2000" dirty="0">
                <a:effectLst/>
                <a:latin typeface="Times New Roman" panose="02020603050405020304" pitchFamily="18" charset="0"/>
                <a:ea typeface="Calibri" panose="020F0502020204030204" pitchFamily="34" charset="0"/>
              </a:rPr>
              <a:t>(1213-1217)</a:t>
            </a:r>
          </a:p>
          <a:p>
            <a:pPr marL="0" indent="0" algn="just">
              <a:spcBef>
                <a:spcPts val="0"/>
              </a:spcBef>
              <a:spcAft>
                <a:spcPts val="0"/>
              </a:spcAft>
              <a:buNone/>
            </a:pPr>
            <a:r>
              <a:rPr lang="en-US" sz="1400" dirty="0" err="1">
                <a:effectLst/>
                <a:latin typeface="Times New Roman" panose="02020603050405020304" pitchFamily="18" charset="0"/>
                <a:ea typeface="Calibri" panose="020F0502020204030204" pitchFamily="34" charset="0"/>
              </a:rPr>
              <a:t>éd</a:t>
            </a:r>
            <a:r>
              <a:rPr lang="en-US" sz="1400" dirty="0">
                <a:effectLst/>
                <a:latin typeface="Times New Roman" panose="02020603050405020304" pitchFamily="18" charset="0"/>
                <a:ea typeface="Calibri" panose="020F0502020204030204" pitchFamily="34" charset="0"/>
              </a:rPr>
              <a:t>. Th. Wright, London : Longman, 1863, p. 237 </a:t>
            </a:r>
            <a:endParaRPr lang="fr-FR" sz="1400" dirty="0">
              <a:effectLst/>
              <a:latin typeface="Times New Roman" panose="02020603050405020304" pitchFamily="18" charset="0"/>
              <a:ea typeface="Calibri" panose="020F0502020204030204" pitchFamily="34" charset="0"/>
            </a:endParaRPr>
          </a:p>
          <a:p>
            <a:pPr marL="0" indent="0" algn="just">
              <a:buNone/>
            </a:pPr>
            <a:r>
              <a:rPr lang="fr-FR" sz="2000" i="1" dirty="0" err="1">
                <a:effectLst/>
                <a:latin typeface="Times New Roman" panose="02020603050405020304" pitchFamily="18" charset="0"/>
                <a:ea typeface="Calibri" panose="020F0502020204030204" pitchFamily="34" charset="0"/>
                <a:cs typeface="Times New Roman" panose="02020603050405020304" pitchFamily="18" charset="0"/>
              </a:rPr>
              <a:t>Basiliscus</a:t>
            </a:r>
            <a:r>
              <a:rPr lang="fr-FR" sz="2000" i="1" dirty="0">
                <a:effectLst/>
                <a:latin typeface="Times New Roman" panose="02020603050405020304" pitchFamily="18" charset="0"/>
                <a:ea typeface="Calibri" panose="020F0502020204030204" pitchFamily="34" charset="0"/>
                <a:cs typeface="Times New Roman" panose="02020603050405020304" pitchFamily="18" charset="0"/>
              </a:rPr>
              <a:t> solo visu hominem </a:t>
            </a:r>
            <a:r>
              <a:rPr lang="fr-FR" sz="2000" i="1" dirty="0" err="1">
                <a:effectLst/>
                <a:latin typeface="Times New Roman" panose="02020603050405020304" pitchFamily="18" charset="0"/>
                <a:ea typeface="Calibri" panose="020F0502020204030204" pitchFamily="34" charset="0"/>
                <a:cs typeface="Times New Roman" panose="02020603050405020304" pitchFamily="18" charset="0"/>
              </a:rPr>
              <a:t>necare</a:t>
            </a:r>
            <a:r>
              <a:rPr lang="fr-FR" sz="2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2000" i="1" dirty="0" err="1">
                <a:effectLst/>
                <a:latin typeface="Times New Roman" panose="02020603050405020304" pitchFamily="18" charset="0"/>
                <a:ea typeface="Calibri" panose="020F0502020204030204" pitchFamily="34" charset="0"/>
                <a:cs typeface="Times New Roman" panose="02020603050405020304" pitchFamily="18" charset="0"/>
              </a:rPr>
              <a:t>perhibetur</a:t>
            </a:r>
            <a:r>
              <a:rPr lang="fr-FR" sz="2000" i="1" dirty="0">
                <a:effectLst/>
                <a:latin typeface="Times New Roman" panose="02020603050405020304" pitchFamily="18" charset="0"/>
                <a:ea typeface="Calibri" panose="020F0502020204030204" pitchFamily="34" charset="0"/>
                <a:cs typeface="Times New Roman" panose="02020603050405020304" pitchFamily="18" charset="0"/>
              </a:rPr>
              <a:t> ; </a:t>
            </a:r>
            <a:r>
              <a:rPr lang="fr-FR" sz="2000" i="1" dirty="0" err="1">
                <a:effectLst/>
                <a:latin typeface="Times New Roman" panose="02020603050405020304" pitchFamily="18" charset="0"/>
                <a:ea typeface="Calibri" panose="020F0502020204030204" pitchFamily="34" charset="0"/>
                <a:cs typeface="Times New Roman" panose="02020603050405020304" pitchFamily="18" charset="0"/>
              </a:rPr>
              <a:t>inficit</a:t>
            </a:r>
            <a:r>
              <a:rPr lang="fr-FR" sz="2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2000" i="1" dirty="0" err="1">
                <a:effectLst/>
                <a:latin typeface="Times New Roman" panose="02020603050405020304" pitchFamily="18" charset="0"/>
                <a:ea typeface="Calibri" panose="020F0502020204030204" pitchFamily="34" charset="0"/>
                <a:cs typeface="Times New Roman" panose="02020603050405020304" pitchFamily="18" charset="0"/>
              </a:rPr>
              <a:t>enim</a:t>
            </a:r>
            <a:r>
              <a:rPr lang="fr-FR" sz="2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2000" i="1" dirty="0" err="1">
                <a:effectLst/>
                <a:latin typeface="Times New Roman" panose="02020603050405020304" pitchFamily="18" charset="0"/>
                <a:ea typeface="Calibri" panose="020F0502020204030204" pitchFamily="34" charset="0"/>
                <a:cs typeface="Times New Roman" panose="02020603050405020304" pitchFamily="18" charset="0"/>
              </a:rPr>
              <a:t>aerem</a:t>
            </a:r>
            <a:r>
              <a:rPr lang="fr-FR" sz="2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2000" i="1" dirty="0" err="1">
                <a:effectLst/>
                <a:latin typeface="Times New Roman" panose="02020603050405020304" pitchFamily="18" charset="0"/>
                <a:ea typeface="Calibri" panose="020F0502020204030204" pitchFamily="34" charset="0"/>
                <a:cs typeface="Times New Roman" panose="02020603050405020304" pitchFamily="18" charset="0"/>
              </a:rPr>
              <a:t>malitia</a:t>
            </a:r>
            <a:r>
              <a:rPr lang="fr-FR" sz="2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2000" i="1" dirty="0" err="1">
                <a:effectLst/>
                <a:latin typeface="Times New Roman" panose="02020603050405020304" pitchFamily="18" charset="0"/>
                <a:ea typeface="Calibri" panose="020F0502020204030204" pitchFamily="34" charset="0"/>
                <a:cs typeface="Times New Roman" panose="02020603050405020304" pitchFamily="18" charset="0"/>
              </a:rPr>
              <a:t>radii</a:t>
            </a:r>
            <a:r>
              <a:rPr lang="fr-FR" sz="2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2000" i="1" dirty="0" err="1">
                <a:effectLst/>
                <a:latin typeface="Times New Roman" panose="02020603050405020304" pitchFamily="18" charset="0"/>
                <a:ea typeface="Calibri" panose="020F0502020204030204" pitchFamily="34" charset="0"/>
                <a:cs typeface="Times New Roman" panose="02020603050405020304" pitchFamily="18" charset="0"/>
              </a:rPr>
              <a:t>Lupi</a:t>
            </a:r>
            <a:r>
              <a:rPr lang="fr-FR" sz="2000" i="1" dirty="0">
                <a:effectLst/>
                <a:latin typeface="Times New Roman" panose="02020603050405020304" pitchFamily="18" charset="0"/>
                <a:ea typeface="Calibri" panose="020F0502020204030204" pitchFamily="34" charset="0"/>
                <a:cs typeface="Times New Roman" panose="02020603050405020304" pitchFamily="18" charset="0"/>
              </a:rPr>
              <a:t> radius </a:t>
            </a:r>
            <a:r>
              <a:rPr lang="fr-FR" sz="2000" i="1" dirty="0" err="1">
                <a:effectLst/>
                <a:latin typeface="Times New Roman" panose="02020603050405020304" pitchFamily="18" charset="0"/>
                <a:ea typeface="Calibri" panose="020F0502020204030204" pitchFamily="34" charset="0"/>
                <a:cs typeface="Times New Roman" panose="02020603050405020304" pitchFamily="18" charset="0"/>
              </a:rPr>
              <a:t>visibilis</a:t>
            </a:r>
            <a:r>
              <a:rPr lang="fr-FR" sz="2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2000" i="1" dirty="0" err="1">
                <a:effectLst/>
                <a:latin typeface="Times New Roman" panose="02020603050405020304" pitchFamily="18" charset="0"/>
                <a:ea typeface="Calibri" panose="020F0502020204030204" pitchFamily="34" charset="0"/>
                <a:cs typeface="Times New Roman" panose="02020603050405020304" pitchFamily="18" charset="0"/>
              </a:rPr>
              <a:t>stuporis</a:t>
            </a:r>
            <a:r>
              <a:rPr lang="fr-FR" sz="2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2000" i="1" dirty="0" err="1">
                <a:effectLst/>
                <a:latin typeface="Times New Roman" panose="02020603050405020304" pitchFamily="18" charset="0"/>
                <a:ea typeface="Calibri" panose="020F0502020204030204" pitchFamily="34" charset="0"/>
                <a:cs typeface="Times New Roman" panose="02020603050405020304" pitchFamily="18" charset="0"/>
              </a:rPr>
              <a:t>collativus</a:t>
            </a:r>
            <a:r>
              <a:rPr lang="fr-FR" sz="2000" i="1" dirty="0">
                <a:effectLst/>
                <a:latin typeface="Times New Roman" panose="02020603050405020304" pitchFamily="18" charset="0"/>
                <a:ea typeface="Calibri" panose="020F0502020204030204" pitchFamily="34" charset="0"/>
                <a:cs typeface="Times New Roman" panose="02020603050405020304" pitchFamily="18" charset="0"/>
              </a:rPr>
              <a:t> est </a:t>
            </a:r>
            <a:r>
              <a:rPr lang="fr-FR" sz="2000" i="1" dirty="0" err="1">
                <a:effectLst/>
                <a:latin typeface="Times New Roman" panose="02020603050405020304" pitchFamily="18" charset="0"/>
                <a:ea typeface="Calibri" panose="020F0502020204030204" pitchFamily="34" charset="0"/>
                <a:cs typeface="Times New Roman" panose="02020603050405020304" pitchFamily="18" charset="0"/>
              </a:rPr>
              <a:t>visusque</a:t>
            </a:r>
            <a:r>
              <a:rPr lang="fr-FR" sz="2000" i="1" dirty="0">
                <a:effectLst/>
                <a:latin typeface="Times New Roman" panose="02020603050405020304" pitchFamily="18" charset="0"/>
                <a:ea typeface="Calibri" panose="020F0502020204030204" pitchFamily="34" charset="0"/>
                <a:cs typeface="Times New Roman" panose="02020603050405020304" pitchFamily="18" charset="0"/>
              </a:rPr>
              <a:t> homo </a:t>
            </a:r>
            <a:r>
              <a:rPr lang="fr-FR" sz="2000" i="1" dirty="0" err="1">
                <a:effectLst/>
                <a:latin typeface="Times New Roman" panose="02020603050405020304" pitchFamily="18" charset="0"/>
                <a:ea typeface="Calibri" panose="020F0502020204030204" pitchFamily="34" charset="0"/>
                <a:cs typeface="Times New Roman" panose="02020603050405020304" pitchFamily="18" charset="0"/>
              </a:rPr>
              <a:t>subitus</a:t>
            </a:r>
            <a:r>
              <a:rPr lang="fr-FR" sz="2000" i="1" dirty="0">
                <a:effectLst/>
                <a:latin typeface="Times New Roman" panose="02020603050405020304" pitchFamily="18" charset="0"/>
                <a:ea typeface="Calibri" panose="020F0502020204030204" pitchFamily="34" charset="0"/>
                <a:cs typeface="Times New Roman" panose="02020603050405020304" pitchFamily="18" charset="0"/>
              </a:rPr>
              <a:t> a </a:t>
            </a:r>
            <a:r>
              <a:rPr lang="fr-FR" sz="2000" i="1" dirty="0" err="1">
                <a:effectLst/>
                <a:latin typeface="Times New Roman" panose="02020603050405020304" pitchFamily="18" charset="0"/>
                <a:ea typeface="Calibri" panose="020F0502020204030204" pitchFamily="34" charset="0"/>
                <a:cs typeface="Times New Roman" panose="02020603050405020304" pitchFamily="18" charset="0"/>
              </a:rPr>
              <a:t>lupo</a:t>
            </a:r>
            <a:r>
              <a:rPr lang="fr-FR" sz="2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2000" i="1" dirty="0" err="1">
                <a:effectLst/>
                <a:latin typeface="Times New Roman" panose="02020603050405020304" pitchFamily="18" charset="0"/>
                <a:ea typeface="Calibri" panose="020F0502020204030204" pitchFamily="34" charset="0"/>
                <a:cs typeface="Times New Roman" panose="02020603050405020304" pitchFamily="18" charset="0"/>
              </a:rPr>
              <a:t>loquelam</a:t>
            </a:r>
            <a:r>
              <a:rPr lang="fr-FR" sz="2000" i="1" dirty="0">
                <a:effectLst/>
                <a:latin typeface="Times New Roman" panose="02020603050405020304" pitchFamily="18" charset="0"/>
                <a:ea typeface="Calibri" panose="020F0502020204030204" pitchFamily="34" charset="0"/>
                <a:cs typeface="Times New Roman" panose="02020603050405020304" pitchFamily="18" charset="0"/>
              </a:rPr>
              <a:t> perdit a </a:t>
            </a:r>
            <a:r>
              <a:rPr lang="fr-FR" sz="2000" i="1" dirty="0" err="1">
                <a:effectLst/>
                <a:latin typeface="Times New Roman" panose="02020603050405020304" pitchFamily="18" charset="0"/>
                <a:ea typeface="Calibri" panose="020F0502020204030204" pitchFamily="34" charset="0"/>
                <a:cs typeface="Times New Roman" panose="02020603050405020304" pitchFamily="18" charset="0"/>
              </a:rPr>
              <a:t>tempus</a:t>
            </a:r>
            <a:r>
              <a:rPr lang="fr-FR" sz="2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2000" i="1" dirty="0" err="1">
                <a:effectLst/>
                <a:latin typeface="Times New Roman" panose="02020603050405020304" pitchFamily="18" charset="0"/>
                <a:ea typeface="Calibri" panose="020F0502020204030204" pitchFamily="34" charset="0"/>
                <a:cs typeface="Times New Roman" panose="02020603050405020304" pitchFamily="18" charset="0"/>
              </a:rPr>
              <a:t>Unde</a:t>
            </a:r>
            <a:r>
              <a:rPr lang="fr-FR" sz="2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2000" i="1" dirty="0" err="1">
                <a:effectLst/>
                <a:latin typeface="Times New Roman" panose="02020603050405020304" pitchFamily="18" charset="0"/>
                <a:ea typeface="Calibri" panose="020F0502020204030204" pitchFamily="34" charset="0"/>
                <a:cs typeface="Times New Roman" panose="02020603050405020304" pitchFamily="18" charset="0"/>
              </a:rPr>
              <a:t>fascinum</a:t>
            </a:r>
            <a:r>
              <a:rPr lang="fr-FR" sz="2000" i="1" dirty="0">
                <a:effectLst/>
                <a:latin typeface="Times New Roman" panose="02020603050405020304" pitchFamily="18" charset="0"/>
                <a:ea typeface="Calibri" panose="020F0502020204030204" pitchFamily="34" charset="0"/>
                <a:cs typeface="Times New Roman" panose="02020603050405020304" pitchFamily="18" charset="0"/>
              </a:rPr>
              <a:t> ex </a:t>
            </a:r>
            <a:r>
              <a:rPr lang="fr-FR" sz="2000" i="1" dirty="0" err="1">
                <a:effectLst/>
                <a:latin typeface="Times New Roman" panose="02020603050405020304" pitchFamily="18" charset="0"/>
                <a:ea typeface="Calibri" panose="020F0502020204030204" pitchFamily="34" charset="0"/>
                <a:cs typeface="Times New Roman" panose="02020603050405020304" pitchFamily="18" charset="0"/>
              </a:rPr>
              <a:t>malitia</a:t>
            </a:r>
            <a:r>
              <a:rPr lang="fr-FR" sz="2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2000" i="1" dirty="0" err="1">
                <a:effectLst/>
                <a:latin typeface="Times New Roman" panose="02020603050405020304" pitchFamily="18" charset="0"/>
                <a:ea typeface="Calibri" panose="020F0502020204030204" pitchFamily="34" charset="0"/>
                <a:cs typeface="Times New Roman" panose="02020603050405020304" pitchFamily="18" charset="0"/>
              </a:rPr>
              <a:t>radii</a:t>
            </a:r>
            <a:r>
              <a:rPr lang="fr-FR" sz="2000" i="1" dirty="0">
                <a:effectLst/>
                <a:latin typeface="Times New Roman" panose="02020603050405020304" pitchFamily="18" charset="0"/>
                <a:ea typeface="Calibri" panose="020F0502020204030204" pitchFamily="34" charset="0"/>
                <a:cs typeface="Times New Roman" panose="02020603050405020304" pitchFamily="18" charset="0"/>
              </a:rPr>
              <a:t> rei </a:t>
            </a:r>
            <a:r>
              <a:rPr lang="fr-FR" sz="2000" i="1" dirty="0" err="1">
                <a:effectLst/>
                <a:latin typeface="Times New Roman" panose="02020603050405020304" pitchFamily="18" charset="0"/>
                <a:ea typeface="Calibri" panose="020F0502020204030204" pitchFamily="34" charset="0"/>
                <a:cs typeface="Times New Roman" panose="02020603050405020304" pitchFamily="18" charset="0"/>
              </a:rPr>
              <a:t>videntis</a:t>
            </a:r>
            <a:r>
              <a:rPr lang="fr-FR" sz="2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2000" i="1" dirty="0" err="1">
                <a:effectLst/>
                <a:latin typeface="Times New Roman" panose="02020603050405020304" pitchFamily="18" charset="0"/>
                <a:ea typeface="Calibri" panose="020F0502020204030204" pitchFamily="34" charset="0"/>
                <a:cs typeface="Times New Roman" panose="02020603050405020304" pitchFamily="18" charset="0"/>
              </a:rPr>
              <a:t>autumant</a:t>
            </a:r>
            <a:r>
              <a:rPr lang="fr-FR" sz="2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2000" i="1" dirty="0" err="1">
                <a:effectLst/>
                <a:latin typeface="Times New Roman" panose="02020603050405020304" pitchFamily="18" charset="0"/>
                <a:ea typeface="Calibri" panose="020F0502020204030204" pitchFamily="34" charset="0"/>
                <a:cs typeface="Times New Roman" panose="02020603050405020304" pitchFamily="18" charset="0"/>
              </a:rPr>
              <a:t>provenire</a:t>
            </a:r>
            <a:r>
              <a:rPr lang="fr-FR" sz="2000" dirty="0">
                <a:effectLst/>
                <a:latin typeface="Times New Roman" panose="02020603050405020304" pitchFamily="18" charset="0"/>
                <a:ea typeface="Calibri" panose="020F0502020204030204" pitchFamily="34" charset="0"/>
                <a:cs typeface="Times New Roman" panose="02020603050405020304" pitchFamily="18" charset="0"/>
              </a:rPr>
              <a:t>.</a:t>
            </a:r>
          </a:p>
          <a:p>
            <a:pPr marL="0" indent="0" algn="just">
              <a:buNone/>
            </a:pPr>
            <a:r>
              <a:rPr lang="fr-FR" sz="2000" dirty="0">
                <a:effectLst/>
                <a:latin typeface="Times New Roman" panose="02020603050405020304" pitchFamily="18" charset="0"/>
                <a:ea typeface="Calibri" panose="020F0502020204030204" pitchFamily="34" charset="0"/>
                <a:cs typeface="Times New Roman" panose="02020603050405020304" pitchFamily="18" charset="0"/>
              </a:rPr>
              <a:t>On raconte que le basilic tue un homme par son seul regard. Il contamine en effet l’air par de mauvais rayons. Le rayonnement visuel du loup provoque l’engourdissement et l’homme qui est vu brusquement par un loup perd la parole pendant un moment. C’est pourquoi on pense que la fascination provient des mauvais rayons de celui qui regarde.</a:t>
            </a:r>
          </a:p>
          <a:p>
            <a:pPr marL="0" indent="0" algn="just">
              <a:buNone/>
            </a:pPr>
            <a:endParaRPr lang="fr-FR"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a:buNone/>
            </a:pPr>
            <a:r>
              <a:rPr lang="fr-FR" sz="2000" b="1" dirty="0">
                <a:effectLst/>
                <a:latin typeface="Times New Roman" panose="02020603050405020304" pitchFamily="18" charset="0"/>
                <a:ea typeface="Times New Roman" panose="02020603050405020304" pitchFamily="18" charset="0"/>
                <a:cs typeface="Times New Roman" panose="02020603050405020304" pitchFamily="18" charset="0"/>
              </a:rPr>
              <a:t>Ibn al-</a:t>
            </a:r>
            <a:r>
              <a:rPr lang="fr-FR" sz="2000" b="1" dirty="0" err="1">
                <a:effectLst/>
                <a:latin typeface="Times New Roman" panose="02020603050405020304" pitchFamily="18" charset="0"/>
                <a:ea typeface="Times New Roman" panose="02020603050405020304" pitchFamily="18" charset="0"/>
                <a:cs typeface="Times New Roman" panose="02020603050405020304" pitchFamily="18" charset="0"/>
              </a:rPr>
              <a:t>Haytam</a:t>
            </a:r>
            <a:r>
              <a:rPr lang="fr-FR"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000" b="1" dirty="0" err="1">
                <a:effectLst/>
                <a:latin typeface="Times New Roman" panose="02020603050405020304" pitchFamily="18" charset="0"/>
                <a:ea typeface="Times New Roman" panose="02020603050405020304" pitchFamily="18" charset="0"/>
                <a:cs typeface="Times New Roman" panose="02020603050405020304" pitchFamily="18" charset="0"/>
              </a:rPr>
              <a:t>Alhacen</a:t>
            </a:r>
            <a:r>
              <a:rPr lang="fr-FR" sz="2000" dirty="0">
                <a:effectLst/>
                <a:latin typeface="Times New Roman" panose="02020603050405020304" pitchFamily="18" charset="0"/>
                <a:ea typeface="Times New Roman" panose="02020603050405020304" pitchFamily="18" charset="0"/>
                <a:cs typeface="Times New Roman" panose="02020603050405020304" pitchFamily="18" charset="0"/>
              </a:rPr>
              <a:t>, 965-1039), </a:t>
            </a:r>
            <a:r>
              <a:rPr lang="fr-FR" sz="2000" i="1" dirty="0">
                <a:effectLst/>
                <a:latin typeface="Times New Roman" panose="02020603050405020304" pitchFamily="18" charset="0"/>
                <a:ea typeface="Times New Roman" panose="02020603050405020304" pitchFamily="18" charset="0"/>
                <a:cs typeface="Times New Roman" panose="02020603050405020304" pitchFamily="18" charset="0"/>
              </a:rPr>
              <a:t>De </a:t>
            </a:r>
            <a:r>
              <a:rPr lang="fr-FR" sz="2000" i="1" dirty="0" err="1">
                <a:effectLst/>
                <a:latin typeface="Times New Roman" panose="02020603050405020304" pitchFamily="18" charset="0"/>
                <a:ea typeface="Times New Roman" panose="02020603050405020304" pitchFamily="18" charset="0"/>
                <a:cs typeface="Times New Roman" panose="02020603050405020304" pitchFamily="18" charset="0"/>
              </a:rPr>
              <a:t>aspectibus</a:t>
            </a:r>
            <a:r>
              <a:rPr lang="fr-FR" sz="2000" i="1"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fr-FR" sz="2000" dirty="0">
                <a:effectLst/>
                <a:latin typeface="Times New Roman" panose="02020603050405020304" pitchFamily="18" charset="0"/>
                <a:ea typeface="Times New Roman" panose="02020603050405020304" pitchFamily="18" charset="0"/>
                <a:cs typeface="Times New Roman" panose="02020603050405020304" pitchFamily="18" charset="0"/>
              </a:rPr>
              <a:t>traduit en latin fin du </a:t>
            </a:r>
            <a:r>
              <a:rPr lang="fr-FR" sz="2000" cap="small" dirty="0">
                <a:effectLst/>
                <a:latin typeface="Times New Roman" panose="02020603050405020304" pitchFamily="18" charset="0"/>
                <a:ea typeface="Times New Roman" panose="02020603050405020304" pitchFamily="18" charset="0"/>
                <a:cs typeface="Times New Roman" panose="02020603050405020304" pitchFamily="18" charset="0"/>
              </a:rPr>
              <a:t>XII</a:t>
            </a:r>
            <a:r>
              <a:rPr lang="fr-FR" sz="2000" baseline="30000" dirty="0">
                <a:effectLst/>
                <a:latin typeface="Times New Roman" panose="02020603050405020304" pitchFamily="18" charset="0"/>
                <a:ea typeface="Times New Roman" panose="02020603050405020304" pitchFamily="18" charset="0"/>
                <a:cs typeface="Times New Roman" panose="02020603050405020304" pitchFamily="18" charset="0"/>
              </a:rPr>
              <a:t>e</a:t>
            </a:r>
            <a:r>
              <a:rPr lang="fr-FR" sz="2000" dirty="0">
                <a:effectLst/>
                <a:latin typeface="Times New Roman" panose="02020603050405020304" pitchFamily="18" charset="0"/>
                <a:ea typeface="Times New Roman" panose="02020603050405020304" pitchFamily="18" charset="0"/>
                <a:cs typeface="Times New Roman" panose="02020603050405020304" pitchFamily="18" charset="0"/>
              </a:rPr>
              <a:t> siècle, circule à partir de 1270</a:t>
            </a:r>
          </a:p>
          <a:p>
            <a:pPr marL="0" indent="0" algn="just">
              <a:buNone/>
            </a:pPr>
            <a:endParaRPr lang="fr-FR"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a:buNone/>
            </a:pPr>
            <a:r>
              <a:rPr lang="fr-FR" sz="2000" b="1" dirty="0">
                <a:effectLst/>
                <a:latin typeface="Times New Roman" panose="02020603050405020304" pitchFamily="18" charset="0"/>
                <a:ea typeface="Calibri" panose="020F0502020204030204" pitchFamily="34" charset="0"/>
                <a:cs typeface="Times New Roman" panose="02020603050405020304" pitchFamily="18" charset="0"/>
              </a:rPr>
              <a:t>John </a:t>
            </a:r>
            <a:r>
              <a:rPr lang="fr-FR" sz="2000" b="1" dirty="0" err="1">
                <a:effectLst/>
                <a:latin typeface="Times New Roman" panose="02020603050405020304" pitchFamily="18" charset="0"/>
                <a:ea typeface="Calibri" panose="020F0502020204030204" pitchFamily="34" charset="0"/>
                <a:cs typeface="Times New Roman" panose="02020603050405020304" pitchFamily="18" charset="0"/>
              </a:rPr>
              <a:t>Peckham</a:t>
            </a:r>
            <a:r>
              <a:rPr lang="fr-FR"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2000" i="1" dirty="0" err="1">
                <a:effectLst/>
                <a:latin typeface="Times New Roman" panose="02020603050405020304" pitchFamily="18" charset="0"/>
                <a:ea typeface="Calibri" panose="020F0502020204030204" pitchFamily="34" charset="0"/>
                <a:cs typeface="Times New Roman" panose="02020603050405020304" pitchFamily="18" charset="0"/>
              </a:rPr>
              <a:t>Quodlibeta</a:t>
            </a:r>
            <a:r>
              <a:rPr lang="fr-FR" sz="2000" i="1" dirty="0">
                <a:effectLst/>
                <a:latin typeface="Times New Roman" panose="02020603050405020304" pitchFamily="18" charset="0"/>
                <a:ea typeface="Calibri" panose="020F0502020204030204" pitchFamily="34" charset="0"/>
                <a:cs typeface="Times New Roman" panose="02020603050405020304" pitchFamily="18" charset="0"/>
              </a:rPr>
              <a:t>,</a:t>
            </a:r>
            <a:r>
              <a:rPr lang="fr-FR" sz="2000" dirty="0">
                <a:effectLst/>
                <a:latin typeface="Times New Roman" panose="02020603050405020304" pitchFamily="18" charset="0"/>
                <a:ea typeface="Calibri" panose="020F0502020204030204" pitchFamily="34" charset="0"/>
                <a:cs typeface="Times New Roman" panose="02020603050405020304" pitchFamily="18" charset="0"/>
              </a:rPr>
              <a:t> IV, 30 (v. 1277)</a:t>
            </a:r>
          </a:p>
        </p:txBody>
      </p:sp>
      <p:sp>
        <p:nvSpPr>
          <p:cNvPr id="3" name="Rectangle 2">
            <a:extLst>
              <a:ext uri="{FF2B5EF4-FFF2-40B4-BE49-F238E27FC236}">
                <a16:creationId xmlns:a16="http://schemas.microsoft.com/office/drawing/2014/main" id="{F1CB1E63-FBD3-468F-9427-0A2AD91DA27B}"/>
              </a:ext>
            </a:extLst>
          </p:cNvPr>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4" name="Rectangle 3">
            <a:extLst>
              <a:ext uri="{FF2B5EF4-FFF2-40B4-BE49-F238E27FC236}">
                <a16:creationId xmlns:a16="http://schemas.microsoft.com/office/drawing/2014/main" id="{D90ADA3B-7035-4399-8166-D5BB5330259B}"/>
              </a:ext>
            </a:extLst>
          </p:cNvPr>
          <p:cNvSpPr>
            <a:spLocks noChangeArrowheads="1"/>
          </p:cNvSpPr>
          <p:nvPr/>
        </p:nvSpPr>
        <p:spPr bwMode="auto">
          <a:xfrm>
            <a:off x="6003634"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673345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Grp="1" noChangeArrowheads="1"/>
          </p:cNvSpPr>
          <p:nvPr>
            <p:ph type="title"/>
          </p:nvPr>
        </p:nvSpPr>
        <p:spPr>
          <a:xfrm>
            <a:off x="804644" y="1006799"/>
            <a:ext cx="3441968" cy="461665"/>
          </a:xfrm>
        </p:spPr>
        <p:txBody>
          <a:bodyPr wrap="none">
            <a:spAutoFit/>
          </a:bodyPr>
          <a:lstStyle/>
          <a:p>
            <a:pPr>
              <a:lnSpc>
                <a:spcPct val="100000"/>
              </a:lnSpc>
            </a:pPr>
            <a:r>
              <a:rPr lang="fr-FR" altLang="fr-FR" sz="2400" b="1" dirty="0">
                <a:latin typeface="Times New Roman" pitchFamily="18" charset="0"/>
                <a:ea typeface="Calibri" pitchFamily="34" charset="0"/>
                <a:cs typeface="Times New Roman" pitchFamily="18" charset="0"/>
              </a:rPr>
              <a:t>C- La voie physiologique</a:t>
            </a:r>
            <a:endParaRPr lang="fr-FR" altLang="fr-FR" sz="2800" dirty="0">
              <a:latin typeface="Times New Roman" pitchFamily="18" charset="0"/>
              <a:ea typeface="Calibri" pitchFamily="34" charset="0"/>
              <a:cs typeface="Times New Roman" pitchFamily="18" charset="0"/>
            </a:endParaRPr>
          </a:p>
        </p:txBody>
      </p:sp>
      <p:sp>
        <p:nvSpPr>
          <p:cNvPr id="18434" name="Espace réservé du contenu 2"/>
          <p:cNvSpPr>
            <a:spLocks noGrp="1"/>
          </p:cNvSpPr>
          <p:nvPr>
            <p:ph idx="1"/>
          </p:nvPr>
        </p:nvSpPr>
        <p:spPr>
          <a:xfrm>
            <a:off x="838199" y="2735393"/>
            <a:ext cx="10515600" cy="3178845"/>
          </a:xfrm>
        </p:spPr>
        <p:txBody>
          <a:bodyPr/>
          <a:lstStyle/>
          <a:p>
            <a:pPr marL="0" indent="0">
              <a:buNone/>
            </a:pPr>
            <a:endParaRPr lang="fr-FR" dirty="0"/>
          </a:p>
          <a:p>
            <a:pPr marL="0" indent="0">
              <a:buNone/>
            </a:pPr>
            <a:endParaRPr lang="fr-FR" dirty="0"/>
          </a:p>
        </p:txBody>
      </p:sp>
      <p:sp>
        <p:nvSpPr>
          <p:cNvPr id="3" name="Rectangle 2">
            <a:extLst>
              <a:ext uri="{FF2B5EF4-FFF2-40B4-BE49-F238E27FC236}">
                <a16:creationId xmlns:a16="http://schemas.microsoft.com/office/drawing/2014/main" id="{F1CB1E63-FBD3-468F-9427-0A2AD91DA27B}"/>
              </a:ext>
            </a:extLst>
          </p:cNvPr>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4" name="Rectangle 3">
            <a:extLst>
              <a:ext uri="{FF2B5EF4-FFF2-40B4-BE49-F238E27FC236}">
                <a16:creationId xmlns:a16="http://schemas.microsoft.com/office/drawing/2014/main" id="{D90ADA3B-7035-4399-8166-D5BB5330259B}"/>
              </a:ext>
            </a:extLst>
          </p:cNvPr>
          <p:cNvSpPr>
            <a:spLocks noChangeArrowheads="1"/>
          </p:cNvSpPr>
          <p:nvPr/>
        </p:nvSpPr>
        <p:spPr bwMode="auto">
          <a:xfrm>
            <a:off x="6003634"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2" name="ZoneTexte 1">
            <a:extLst>
              <a:ext uri="{FF2B5EF4-FFF2-40B4-BE49-F238E27FC236}">
                <a16:creationId xmlns:a16="http://schemas.microsoft.com/office/drawing/2014/main" id="{77D7DF73-677D-6429-FB68-D37F2ECDF626}"/>
              </a:ext>
            </a:extLst>
          </p:cNvPr>
          <p:cNvSpPr txBox="1"/>
          <p:nvPr/>
        </p:nvSpPr>
        <p:spPr>
          <a:xfrm>
            <a:off x="838199" y="1837190"/>
            <a:ext cx="10822498" cy="4278094"/>
          </a:xfrm>
          <a:prstGeom prst="rect">
            <a:avLst/>
          </a:prstGeom>
          <a:noFill/>
        </p:spPr>
        <p:txBody>
          <a:bodyPr wrap="square" rtlCol="0">
            <a:spAutoFit/>
          </a:bodyPr>
          <a:lstStyle/>
          <a:p>
            <a:pPr marL="342900" indent="-342900">
              <a:buFont typeface="Arial" panose="020B0604020202020204" pitchFamily="34" charset="0"/>
              <a:buChar char="•"/>
            </a:pPr>
            <a:r>
              <a:rPr lang="fr-FR" sz="2000" b="1" dirty="0">
                <a:latin typeface="Times New Roman" panose="02020603050405020304" pitchFamily="18" charset="0"/>
                <a:cs typeface="Times New Roman" panose="02020603050405020304" pitchFamily="18" charset="0"/>
              </a:rPr>
              <a:t>Le corps du fascinateur</a:t>
            </a:r>
          </a:p>
          <a:p>
            <a:endParaRPr lang="fr-FR" dirty="0"/>
          </a:p>
          <a:p>
            <a:pPr lvl="0" eaLnBrk="0" hangingPunct="0"/>
            <a:r>
              <a:rPr lang="fr-FR" altLang="fr-FR" sz="2000" dirty="0">
                <a:latin typeface="Times New Roman" panose="02020603050405020304" pitchFamily="18" charset="0"/>
                <a:ea typeface="Calibri" panose="020F0502020204030204" pitchFamily="34" charset="0"/>
                <a:cs typeface="Times New Roman" panose="02020603050405020304" pitchFamily="18" charset="0"/>
              </a:rPr>
              <a:t>Texte 12. </a:t>
            </a:r>
            <a:r>
              <a:rPr lang="fr-FR" altLang="fr-FR" sz="2000" b="1" dirty="0">
                <a:latin typeface="Times New Roman" panose="02020603050405020304" pitchFamily="18" charset="0"/>
                <a:ea typeface="Calibri" panose="020F0502020204030204" pitchFamily="34" charset="0"/>
                <a:cs typeface="Times New Roman" panose="02020603050405020304" pitchFamily="18" charset="0"/>
              </a:rPr>
              <a:t>Gentile da Foligno</a:t>
            </a:r>
            <a:r>
              <a:rPr lang="fr-FR" altLang="fr-FR" sz="2000" dirty="0">
                <a:latin typeface="Times New Roman" panose="02020603050405020304" pitchFamily="18" charset="0"/>
                <a:ea typeface="Calibri" panose="020F0502020204030204" pitchFamily="34" charset="0"/>
                <a:cs typeface="Times New Roman" panose="02020603050405020304" pitchFamily="18" charset="0"/>
              </a:rPr>
              <a:t>, </a:t>
            </a:r>
            <a:r>
              <a:rPr lang="fr-FR" altLang="fr-FR" sz="2000" i="1" dirty="0">
                <a:latin typeface="Times New Roman" panose="02020603050405020304" pitchFamily="18" charset="0"/>
                <a:ea typeface="Calibri" panose="020F0502020204030204" pitchFamily="34" charset="0"/>
                <a:cs typeface="Times New Roman" panose="02020603050405020304" pitchFamily="18" charset="0"/>
              </a:rPr>
              <a:t>Canon Avicenne</a:t>
            </a:r>
            <a:r>
              <a:rPr lang="fr-FR" altLang="fr-FR" sz="2000" dirty="0">
                <a:latin typeface="Times New Roman" panose="02020603050405020304" pitchFamily="18" charset="0"/>
                <a:ea typeface="Calibri" panose="020F0502020204030204" pitchFamily="34" charset="0"/>
                <a:cs typeface="Times New Roman" panose="02020603050405020304" pitchFamily="18" charset="0"/>
              </a:rPr>
              <a:t>, I, 2, 1, 8 (v. 1330)</a:t>
            </a:r>
            <a:endParaRPr lang="fr-FR" altLang="fr-FR" sz="2000" dirty="0">
              <a:latin typeface="Times New Roman" panose="02020603050405020304" pitchFamily="18" charset="0"/>
              <a:cs typeface="Times New Roman" panose="02020603050405020304" pitchFamily="18" charset="0"/>
            </a:endParaRPr>
          </a:p>
          <a:p>
            <a:pPr lvl="0" eaLnBrk="0" hangingPunct="0"/>
            <a:r>
              <a:rPr lang="fr-FR" altLang="fr-FR" sz="1400" dirty="0">
                <a:latin typeface="Times New Roman" panose="02020603050405020304" pitchFamily="18" charset="0"/>
                <a:ea typeface="Calibri" panose="020F0502020204030204" pitchFamily="34" charset="0"/>
                <a:cs typeface="Times New Roman" panose="02020603050405020304" pitchFamily="18" charset="0"/>
              </a:rPr>
              <a:t>Éd. Venise, 1520-1522, vol. 1, f. 101vb-102rb </a:t>
            </a:r>
            <a:endParaRPr lang="fr-FR" altLang="fr-FR" sz="1400" dirty="0"/>
          </a:p>
          <a:p>
            <a:pPr lvl="0" eaLnBrk="0" hangingPunct="0"/>
            <a:endParaRPr lang="fr-FR" altLang="fr-FR" sz="2000" dirty="0">
              <a:latin typeface="Times New Roman" panose="02020603050405020304" pitchFamily="18" charset="0"/>
              <a:ea typeface="Calibri" panose="020F0502020204030204" pitchFamily="34" charset="0"/>
              <a:cs typeface="Times New Roman" panose="02020603050405020304" pitchFamily="18" charset="0"/>
            </a:endParaRPr>
          </a:p>
          <a:p>
            <a:pPr lvl="0" eaLnBrk="0" hangingPunct="0"/>
            <a:r>
              <a:rPr lang="fr-FR" altLang="fr-FR" sz="2000" i="1" dirty="0">
                <a:latin typeface="Times New Roman" panose="02020603050405020304" pitchFamily="18" charset="0"/>
                <a:ea typeface="Calibri" panose="020F0502020204030204" pitchFamily="34" charset="0"/>
                <a:cs typeface="Times New Roman" panose="02020603050405020304" pitchFamily="18" charset="0"/>
              </a:rPr>
              <a:t>Et secundum hoc </a:t>
            </a:r>
            <a:r>
              <a:rPr lang="fr-FR" altLang="fr-FR" sz="2000" i="1" dirty="0" err="1">
                <a:latin typeface="Times New Roman" panose="02020603050405020304" pitchFamily="18" charset="0"/>
                <a:ea typeface="Calibri" panose="020F0502020204030204" pitchFamily="34" charset="0"/>
                <a:cs typeface="Times New Roman" panose="02020603050405020304" pitchFamily="18" charset="0"/>
              </a:rPr>
              <a:t>possibile</a:t>
            </a:r>
            <a:r>
              <a:rPr lang="fr-FR" altLang="fr-FR" sz="2000" i="1" dirty="0">
                <a:latin typeface="Times New Roman" panose="02020603050405020304" pitchFamily="18" charset="0"/>
                <a:ea typeface="Calibri" panose="020F0502020204030204" pitchFamily="34" charset="0"/>
                <a:cs typeface="Times New Roman" panose="02020603050405020304" pitchFamily="18" charset="0"/>
              </a:rPr>
              <a:t> est quod </a:t>
            </a:r>
            <a:r>
              <a:rPr lang="fr-FR" altLang="fr-FR" sz="2000" i="1" dirty="0" err="1">
                <a:latin typeface="Times New Roman" panose="02020603050405020304" pitchFamily="18" charset="0"/>
                <a:ea typeface="Calibri" panose="020F0502020204030204" pitchFamily="34" charset="0"/>
                <a:cs typeface="Times New Roman" panose="02020603050405020304" pitchFamily="18" charset="0"/>
              </a:rPr>
              <a:t>iste</a:t>
            </a:r>
            <a:r>
              <a:rPr lang="fr-FR" altLang="fr-FR" sz="2000" i="1" dirty="0">
                <a:latin typeface="Times New Roman" panose="02020603050405020304" pitchFamily="18" charset="0"/>
                <a:ea typeface="Calibri" panose="020F0502020204030204" pitchFamily="34" charset="0"/>
                <a:cs typeface="Times New Roman" panose="02020603050405020304" pitchFamily="18" charset="0"/>
              </a:rPr>
              <a:t> </a:t>
            </a:r>
            <a:r>
              <a:rPr lang="fr-FR" altLang="fr-FR" sz="2000" i="1" dirty="0" err="1">
                <a:latin typeface="Times New Roman" panose="02020603050405020304" pitchFamily="18" charset="0"/>
                <a:ea typeface="Calibri" panose="020F0502020204030204" pitchFamily="34" charset="0"/>
                <a:cs typeface="Times New Roman" panose="02020603050405020304" pitchFamily="18" charset="0"/>
              </a:rPr>
              <a:t>vetule</a:t>
            </a:r>
            <a:r>
              <a:rPr lang="fr-FR" altLang="fr-FR" sz="2000" i="1" dirty="0">
                <a:latin typeface="Times New Roman" panose="02020603050405020304" pitchFamily="18" charset="0"/>
                <a:ea typeface="Calibri" panose="020F0502020204030204" pitchFamily="34" charset="0"/>
                <a:cs typeface="Times New Roman" panose="02020603050405020304" pitchFamily="18" charset="0"/>
              </a:rPr>
              <a:t> fascinent </a:t>
            </a:r>
            <a:r>
              <a:rPr lang="fr-FR" altLang="fr-FR" sz="2000" i="1" dirty="0" err="1">
                <a:latin typeface="Times New Roman" panose="02020603050405020304" pitchFamily="18" charset="0"/>
                <a:ea typeface="Calibri" panose="020F0502020204030204" pitchFamily="34" charset="0"/>
                <a:cs typeface="Times New Roman" panose="02020603050405020304" pitchFamily="18" charset="0"/>
              </a:rPr>
              <a:t>pueros</a:t>
            </a:r>
            <a:r>
              <a:rPr lang="fr-FR" altLang="fr-FR" sz="2000" i="1" dirty="0">
                <a:latin typeface="Times New Roman" panose="02020603050405020304" pitchFamily="18" charset="0"/>
                <a:ea typeface="Calibri" panose="020F0502020204030204" pitchFamily="34" charset="0"/>
                <a:cs typeface="Times New Roman" panose="02020603050405020304" pitchFamily="18" charset="0"/>
              </a:rPr>
              <a:t> </a:t>
            </a:r>
            <a:r>
              <a:rPr lang="fr-FR" altLang="fr-FR" sz="2000" i="1" dirty="0" err="1">
                <a:latin typeface="Times New Roman" panose="02020603050405020304" pitchFamily="18" charset="0"/>
                <a:ea typeface="Calibri" panose="020F0502020204030204" pitchFamily="34" charset="0"/>
                <a:cs typeface="Times New Roman" panose="02020603050405020304" pitchFamily="18" charset="0"/>
              </a:rPr>
              <a:t>paruos</a:t>
            </a:r>
            <a:r>
              <a:rPr lang="fr-FR" altLang="fr-FR" sz="2000" i="1" dirty="0">
                <a:latin typeface="Times New Roman" panose="02020603050405020304" pitchFamily="18" charset="0"/>
                <a:ea typeface="Calibri" panose="020F0502020204030204" pitchFamily="34" charset="0"/>
                <a:cs typeface="Times New Roman" panose="02020603050405020304" pitchFamily="18" charset="0"/>
              </a:rPr>
              <a:t>, quia </a:t>
            </a:r>
            <a:r>
              <a:rPr lang="fr-FR" altLang="fr-FR" sz="2000" i="1" dirty="0" err="1">
                <a:latin typeface="Times New Roman" panose="02020603050405020304" pitchFamily="18" charset="0"/>
                <a:ea typeface="Calibri" panose="020F0502020204030204" pitchFamily="34" charset="0"/>
                <a:cs typeface="Times New Roman" panose="02020603050405020304" pitchFamily="18" charset="0"/>
              </a:rPr>
              <a:t>propter</a:t>
            </a:r>
            <a:r>
              <a:rPr lang="fr-FR" altLang="fr-FR" sz="2000" i="1" dirty="0">
                <a:latin typeface="Times New Roman" panose="02020603050405020304" pitchFamily="18" charset="0"/>
                <a:ea typeface="Calibri" panose="020F0502020204030204" pitchFamily="34" charset="0"/>
                <a:cs typeface="Times New Roman" panose="02020603050405020304" pitchFamily="18" charset="0"/>
              </a:rPr>
              <a:t> </a:t>
            </a:r>
            <a:r>
              <a:rPr lang="fr-FR" altLang="fr-FR" sz="2000" i="1" dirty="0" err="1">
                <a:latin typeface="Times New Roman" panose="02020603050405020304" pitchFamily="18" charset="0"/>
                <a:ea typeface="Calibri" panose="020F0502020204030204" pitchFamily="34" charset="0"/>
                <a:cs typeface="Times New Roman" panose="02020603050405020304" pitchFamily="18" charset="0"/>
              </a:rPr>
              <a:t>eleuationem</a:t>
            </a:r>
            <a:r>
              <a:rPr lang="fr-FR" altLang="fr-FR" sz="2000" i="1" dirty="0">
                <a:latin typeface="Times New Roman" panose="02020603050405020304" pitchFamily="18" charset="0"/>
                <a:ea typeface="Calibri" panose="020F0502020204030204" pitchFamily="34" charset="0"/>
                <a:cs typeface="Times New Roman" panose="02020603050405020304" pitchFamily="18" charset="0"/>
              </a:rPr>
              <a:t> </a:t>
            </a:r>
            <a:r>
              <a:rPr lang="fr-FR" altLang="fr-FR" sz="2000" i="1" dirty="0" err="1">
                <a:latin typeface="Times New Roman" panose="02020603050405020304" pitchFamily="18" charset="0"/>
                <a:ea typeface="Calibri" panose="020F0502020204030204" pitchFamily="34" charset="0"/>
                <a:cs typeface="Times New Roman" panose="02020603050405020304" pitchFamily="18" charset="0"/>
              </a:rPr>
              <a:t>fumi</a:t>
            </a:r>
            <a:r>
              <a:rPr lang="fr-FR" altLang="fr-FR" sz="2000" i="1" dirty="0">
                <a:latin typeface="Times New Roman" panose="02020603050405020304" pitchFamily="18" charset="0"/>
                <a:ea typeface="Calibri" panose="020F0502020204030204" pitchFamily="34" charset="0"/>
                <a:cs typeface="Times New Roman" panose="02020603050405020304" pitchFamily="18" charset="0"/>
              </a:rPr>
              <a:t> </a:t>
            </a:r>
            <a:r>
              <a:rPr lang="fr-FR" altLang="fr-FR" sz="2000" i="1" dirty="0" err="1">
                <a:latin typeface="Times New Roman" panose="02020603050405020304" pitchFamily="18" charset="0"/>
                <a:ea typeface="Calibri" panose="020F0502020204030204" pitchFamily="34" charset="0"/>
                <a:cs typeface="Times New Roman" panose="02020603050405020304" pitchFamily="18" charset="0"/>
              </a:rPr>
              <a:t>putridi</a:t>
            </a:r>
            <a:r>
              <a:rPr lang="fr-FR" altLang="fr-FR" sz="2000" i="1" dirty="0">
                <a:latin typeface="Times New Roman" panose="02020603050405020304" pitchFamily="18" charset="0"/>
                <a:ea typeface="Calibri" panose="020F0502020204030204" pitchFamily="34" charset="0"/>
                <a:cs typeface="Times New Roman" panose="02020603050405020304" pitchFamily="18" charset="0"/>
              </a:rPr>
              <a:t> que </a:t>
            </a:r>
            <a:r>
              <a:rPr lang="fr-FR" altLang="fr-FR" sz="2000" i="1" dirty="0" err="1">
                <a:latin typeface="Times New Roman" panose="02020603050405020304" pitchFamily="18" charset="0"/>
                <a:ea typeface="Calibri" panose="020F0502020204030204" pitchFamily="34" charset="0"/>
                <a:cs typeface="Times New Roman" panose="02020603050405020304" pitchFamily="18" charset="0"/>
              </a:rPr>
              <a:t>eleuatur</a:t>
            </a:r>
            <a:r>
              <a:rPr lang="fr-FR" altLang="fr-FR" sz="2000" i="1" dirty="0">
                <a:latin typeface="Times New Roman" panose="02020603050405020304" pitchFamily="18" charset="0"/>
                <a:ea typeface="Calibri" panose="020F0502020204030204" pitchFamily="34" charset="0"/>
                <a:cs typeface="Times New Roman" panose="02020603050405020304" pitchFamily="18" charset="0"/>
              </a:rPr>
              <a:t> </a:t>
            </a:r>
            <a:r>
              <a:rPr lang="fr-FR" altLang="fr-FR" sz="2000" i="1" dirty="0" err="1">
                <a:latin typeface="Times New Roman" panose="02020603050405020304" pitchFamily="18" charset="0"/>
                <a:ea typeface="Calibri" panose="020F0502020204030204" pitchFamily="34" charset="0"/>
                <a:cs typeface="Times New Roman" panose="02020603050405020304" pitchFamily="18" charset="0"/>
              </a:rPr>
              <a:t>propter</a:t>
            </a:r>
            <a:r>
              <a:rPr lang="fr-FR" altLang="fr-FR" sz="2000" i="1" dirty="0">
                <a:latin typeface="Times New Roman" panose="02020603050405020304" pitchFamily="18" charset="0"/>
                <a:ea typeface="Calibri" panose="020F0502020204030204" pitchFamily="34" charset="0"/>
                <a:cs typeface="Times New Roman" panose="02020603050405020304" pitchFamily="18" charset="0"/>
              </a:rPr>
              <a:t> </a:t>
            </a:r>
            <a:r>
              <a:rPr lang="fr-FR" altLang="fr-FR" sz="2000" i="1" dirty="0" err="1">
                <a:latin typeface="Times New Roman" panose="02020603050405020304" pitchFamily="18" charset="0"/>
                <a:ea typeface="Calibri" panose="020F0502020204030204" pitchFamily="34" charset="0"/>
                <a:cs typeface="Times New Roman" panose="02020603050405020304" pitchFamily="18" charset="0"/>
              </a:rPr>
              <a:t>corruptionem</a:t>
            </a:r>
            <a:r>
              <a:rPr lang="fr-FR" altLang="fr-FR" sz="2000" i="1" dirty="0">
                <a:latin typeface="Times New Roman" panose="02020603050405020304" pitchFamily="18" charset="0"/>
                <a:ea typeface="Calibri" panose="020F0502020204030204" pitchFamily="34" charset="0"/>
                <a:cs typeface="Times New Roman" panose="02020603050405020304" pitchFamily="18" charset="0"/>
              </a:rPr>
              <a:t> corporis </a:t>
            </a:r>
            <a:r>
              <a:rPr lang="fr-FR" altLang="fr-FR" sz="2000" i="1" dirty="0" err="1">
                <a:latin typeface="Times New Roman" panose="02020603050405020304" pitchFamily="18" charset="0"/>
                <a:ea typeface="Calibri" panose="020F0502020204030204" pitchFamily="34" charset="0"/>
                <a:cs typeface="Times New Roman" panose="02020603050405020304" pitchFamily="18" charset="0"/>
              </a:rPr>
              <a:t>ipsarum</a:t>
            </a:r>
            <a:r>
              <a:rPr lang="fr-FR" altLang="fr-FR" sz="2000" i="1" dirty="0">
                <a:latin typeface="Times New Roman" panose="02020603050405020304" pitchFamily="18" charset="0"/>
                <a:ea typeface="Calibri" panose="020F0502020204030204" pitchFamily="34" charset="0"/>
                <a:cs typeface="Times New Roman" panose="02020603050405020304" pitchFamily="18" charset="0"/>
              </a:rPr>
              <a:t>, et </a:t>
            </a:r>
            <a:r>
              <a:rPr lang="fr-FR" altLang="fr-FR" sz="2000" i="1" dirty="0" err="1">
                <a:latin typeface="Times New Roman" panose="02020603050405020304" pitchFamily="18" charset="0"/>
                <a:ea typeface="Calibri" panose="020F0502020204030204" pitchFamily="34" charset="0"/>
                <a:cs typeface="Times New Roman" panose="02020603050405020304" pitchFamily="18" charset="0"/>
              </a:rPr>
              <a:t>suarum</a:t>
            </a:r>
            <a:r>
              <a:rPr lang="fr-FR" altLang="fr-FR" sz="2000" i="1" dirty="0">
                <a:latin typeface="Times New Roman" panose="02020603050405020304" pitchFamily="18" charset="0"/>
                <a:ea typeface="Calibri" panose="020F0502020204030204" pitchFamily="34" charset="0"/>
                <a:cs typeface="Times New Roman" panose="02020603050405020304" pitchFamily="18" charset="0"/>
              </a:rPr>
              <a:t> </a:t>
            </a:r>
            <a:r>
              <a:rPr lang="fr-FR" altLang="fr-FR" sz="2000" i="1" dirty="0" err="1">
                <a:latin typeface="Times New Roman" panose="02020603050405020304" pitchFamily="18" charset="0"/>
                <a:ea typeface="Calibri" panose="020F0502020204030204" pitchFamily="34" charset="0"/>
                <a:cs typeface="Times New Roman" panose="02020603050405020304" pitchFamily="18" charset="0"/>
              </a:rPr>
              <a:t>complexionum</a:t>
            </a:r>
            <a:r>
              <a:rPr lang="fr-FR" altLang="fr-FR" sz="2000" i="1" dirty="0">
                <a:latin typeface="Times New Roman" panose="02020603050405020304" pitchFamily="18" charset="0"/>
                <a:ea typeface="Calibri" panose="020F0502020204030204" pitchFamily="34" charset="0"/>
                <a:cs typeface="Times New Roman" panose="02020603050405020304" pitchFamily="18" charset="0"/>
              </a:rPr>
              <a:t>, et </a:t>
            </a:r>
            <a:r>
              <a:rPr lang="fr-FR" altLang="fr-FR" sz="2000" i="1" dirty="0" err="1">
                <a:latin typeface="Times New Roman" panose="02020603050405020304" pitchFamily="18" charset="0"/>
                <a:ea typeface="Calibri" panose="020F0502020204030204" pitchFamily="34" charset="0"/>
                <a:cs typeface="Times New Roman" panose="02020603050405020304" pitchFamily="18" charset="0"/>
              </a:rPr>
              <a:t>puerorum</a:t>
            </a:r>
            <a:r>
              <a:rPr lang="fr-FR" altLang="fr-FR" sz="2000" i="1" dirty="0">
                <a:latin typeface="Times New Roman" panose="02020603050405020304" pitchFamily="18" charset="0"/>
                <a:ea typeface="Calibri" panose="020F0502020204030204" pitchFamily="34" charset="0"/>
                <a:cs typeface="Times New Roman" panose="02020603050405020304" pitchFamily="18" charset="0"/>
              </a:rPr>
              <a:t> que </a:t>
            </a:r>
            <a:r>
              <a:rPr lang="fr-FR" altLang="fr-FR" sz="2000" i="1" dirty="0" err="1">
                <a:latin typeface="Times New Roman" panose="02020603050405020304" pitchFamily="18" charset="0"/>
                <a:ea typeface="Calibri" panose="020F0502020204030204" pitchFamily="34" charset="0"/>
                <a:cs typeface="Times New Roman" panose="02020603050405020304" pitchFamily="18" charset="0"/>
              </a:rPr>
              <a:t>habent</a:t>
            </a:r>
            <a:r>
              <a:rPr lang="fr-FR" altLang="fr-FR" sz="2000" i="1" dirty="0">
                <a:latin typeface="Times New Roman" panose="02020603050405020304" pitchFamily="18" charset="0"/>
                <a:ea typeface="Calibri" panose="020F0502020204030204" pitchFamily="34" charset="0"/>
                <a:cs typeface="Times New Roman" panose="02020603050405020304" pitchFamily="18" charset="0"/>
              </a:rPr>
              <a:t> carnes tenues, </a:t>
            </a:r>
            <a:r>
              <a:rPr lang="fr-FR" altLang="fr-FR" sz="2000" i="1" dirty="0" err="1">
                <a:latin typeface="Times New Roman" panose="02020603050405020304" pitchFamily="18" charset="0"/>
                <a:ea typeface="Calibri" panose="020F0502020204030204" pitchFamily="34" charset="0"/>
                <a:cs typeface="Times New Roman" panose="02020603050405020304" pitchFamily="18" charset="0"/>
              </a:rPr>
              <a:t>inficiatur</a:t>
            </a:r>
            <a:r>
              <a:rPr lang="fr-FR" altLang="fr-FR" sz="2000" i="1" dirty="0">
                <a:latin typeface="Times New Roman" panose="02020603050405020304" pitchFamily="18" charset="0"/>
                <a:ea typeface="Calibri" panose="020F0502020204030204" pitchFamily="34" charset="0"/>
                <a:cs typeface="Times New Roman" panose="02020603050405020304" pitchFamily="18" charset="0"/>
              </a:rPr>
              <a:t> puer et </a:t>
            </a:r>
            <a:r>
              <a:rPr lang="fr-FR" altLang="fr-FR" sz="2000" i="1" dirty="0" err="1">
                <a:latin typeface="Times New Roman" panose="02020603050405020304" pitchFamily="18" charset="0"/>
                <a:ea typeface="Calibri" panose="020F0502020204030204" pitchFamily="34" charset="0"/>
                <a:cs typeface="Times New Roman" panose="02020603050405020304" pitchFamily="18" charset="0"/>
              </a:rPr>
              <a:t>moriatur</a:t>
            </a:r>
            <a:r>
              <a:rPr lang="fr-FR" altLang="fr-FR" sz="2000" i="1" dirty="0">
                <a:latin typeface="Times New Roman" panose="02020603050405020304" pitchFamily="18" charset="0"/>
                <a:ea typeface="Calibri" panose="020F0502020204030204" pitchFamily="34" charset="0"/>
                <a:cs typeface="Times New Roman" panose="02020603050405020304" pitchFamily="18" charset="0"/>
              </a:rPr>
              <a:t>. Et </a:t>
            </a:r>
            <a:r>
              <a:rPr lang="fr-FR" altLang="fr-FR" sz="2000" i="1" dirty="0" err="1">
                <a:latin typeface="Times New Roman" panose="02020603050405020304" pitchFamily="18" charset="0"/>
                <a:ea typeface="Calibri" panose="020F0502020204030204" pitchFamily="34" charset="0"/>
                <a:cs typeface="Times New Roman" panose="02020603050405020304" pitchFamily="18" charset="0"/>
              </a:rPr>
              <a:t>similiter</a:t>
            </a:r>
            <a:r>
              <a:rPr lang="fr-FR" altLang="fr-FR" sz="2000" i="1" dirty="0">
                <a:latin typeface="Times New Roman" panose="02020603050405020304" pitchFamily="18" charset="0"/>
                <a:ea typeface="Calibri" panose="020F0502020204030204" pitchFamily="34" charset="0"/>
                <a:cs typeface="Times New Roman" panose="02020603050405020304" pitchFamily="18" charset="0"/>
              </a:rPr>
              <a:t> </a:t>
            </a:r>
            <a:r>
              <a:rPr lang="fr-FR" altLang="fr-FR" sz="2000" i="1" dirty="0" err="1">
                <a:latin typeface="Times New Roman" panose="02020603050405020304" pitchFamily="18" charset="0"/>
                <a:ea typeface="Calibri" panose="020F0502020204030204" pitchFamily="34" charset="0"/>
                <a:cs typeface="Times New Roman" panose="02020603050405020304" pitchFamily="18" charset="0"/>
              </a:rPr>
              <a:t>imaginatio</a:t>
            </a:r>
            <a:r>
              <a:rPr lang="fr-FR" altLang="fr-FR" sz="2000" i="1" dirty="0">
                <a:latin typeface="Times New Roman" panose="02020603050405020304" pitchFamily="18" charset="0"/>
                <a:ea typeface="Calibri" panose="020F0502020204030204" pitchFamily="34" charset="0"/>
                <a:cs typeface="Times New Roman" panose="02020603050405020304" pitchFamily="18" charset="0"/>
              </a:rPr>
              <a:t> secundum ipsum </a:t>
            </a:r>
            <a:r>
              <a:rPr lang="fr-FR" altLang="fr-FR" sz="2000" i="1" dirty="0" err="1">
                <a:latin typeface="Times New Roman" panose="02020603050405020304" pitchFamily="18" charset="0"/>
                <a:ea typeface="Calibri" panose="020F0502020204030204" pitchFamily="34" charset="0"/>
                <a:cs typeface="Times New Roman" panose="02020603050405020304" pitchFamily="18" charset="0"/>
              </a:rPr>
              <a:t>adhuc</a:t>
            </a:r>
            <a:r>
              <a:rPr lang="fr-FR" altLang="fr-FR" sz="2000" i="1" dirty="0">
                <a:latin typeface="Times New Roman" panose="02020603050405020304" pitchFamily="18" charset="0"/>
                <a:ea typeface="Calibri" panose="020F0502020204030204" pitchFamily="34" charset="0"/>
                <a:cs typeface="Times New Roman" panose="02020603050405020304" pitchFamily="18" charset="0"/>
              </a:rPr>
              <a:t> </a:t>
            </a:r>
            <a:r>
              <a:rPr lang="fr-FR" altLang="fr-FR" sz="2000" i="1" dirty="0" err="1">
                <a:latin typeface="Times New Roman" panose="02020603050405020304" pitchFamily="18" charset="0"/>
                <a:ea typeface="Calibri" panose="020F0502020204030204" pitchFamily="34" charset="0"/>
                <a:cs typeface="Times New Roman" panose="02020603050405020304" pitchFamily="18" charset="0"/>
              </a:rPr>
              <a:t>adiuuat</a:t>
            </a:r>
            <a:r>
              <a:rPr lang="fr-FR" altLang="fr-FR" sz="2000" i="1" dirty="0">
                <a:latin typeface="Times New Roman" panose="02020603050405020304" pitchFamily="18" charset="0"/>
                <a:ea typeface="Calibri" panose="020F0502020204030204" pitchFamily="34" charset="0"/>
                <a:cs typeface="Times New Roman" panose="02020603050405020304" pitchFamily="18" charset="0"/>
              </a:rPr>
              <a:t>  ut </a:t>
            </a:r>
            <a:r>
              <a:rPr lang="fr-FR" altLang="fr-FR" sz="2000" i="1" dirty="0" err="1">
                <a:latin typeface="Times New Roman" panose="02020603050405020304" pitchFamily="18" charset="0"/>
                <a:ea typeface="Calibri" panose="020F0502020204030204" pitchFamily="34" charset="0"/>
                <a:cs typeface="Times New Roman" panose="02020603050405020304" pitchFamily="18" charset="0"/>
              </a:rPr>
              <a:t>disponat</a:t>
            </a:r>
            <a:r>
              <a:rPr lang="fr-FR" altLang="fr-FR" sz="2000" i="1" dirty="0">
                <a:latin typeface="Times New Roman" panose="02020603050405020304" pitchFamily="18" charset="0"/>
                <a:ea typeface="Calibri" panose="020F0502020204030204" pitchFamily="34" charset="0"/>
                <a:cs typeface="Times New Roman" panose="02020603050405020304" pitchFamily="18" charset="0"/>
              </a:rPr>
              <a:t> </a:t>
            </a:r>
            <a:r>
              <a:rPr lang="fr-FR" altLang="fr-FR" sz="2000" i="1" dirty="0" err="1">
                <a:latin typeface="Times New Roman" panose="02020603050405020304" pitchFamily="18" charset="0"/>
                <a:ea typeface="Calibri" panose="020F0502020204030204" pitchFamily="34" charset="0"/>
                <a:cs typeface="Times New Roman" panose="02020603050405020304" pitchFamily="18" charset="0"/>
              </a:rPr>
              <a:t>etiam</a:t>
            </a:r>
            <a:r>
              <a:rPr lang="fr-FR" altLang="fr-FR" sz="2000" i="1" dirty="0">
                <a:latin typeface="Times New Roman" panose="02020603050405020304" pitchFamily="18" charset="0"/>
                <a:ea typeface="Calibri" panose="020F0502020204030204" pitchFamily="34" charset="0"/>
                <a:cs typeface="Times New Roman" panose="02020603050405020304" pitchFamily="18" charset="0"/>
              </a:rPr>
              <a:t> </a:t>
            </a:r>
            <a:r>
              <a:rPr lang="fr-FR" altLang="fr-FR" sz="2000" i="1" dirty="0" err="1">
                <a:latin typeface="Times New Roman" panose="02020603050405020304" pitchFamily="18" charset="0"/>
                <a:ea typeface="Calibri" panose="020F0502020204030204" pitchFamily="34" charset="0"/>
                <a:cs typeface="Times New Roman" panose="02020603050405020304" pitchFamily="18" charset="0"/>
              </a:rPr>
              <a:t>aliud</a:t>
            </a:r>
            <a:r>
              <a:rPr lang="fr-FR" altLang="fr-FR" sz="2000" i="1" dirty="0">
                <a:latin typeface="Times New Roman" panose="02020603050405020304" pitchFamily="18" charset="0"/>
                <a:ea typeface="Calibri" panose="020F0502020204030204" pitchFamily="34" charset="0"/>
                <a:cs typeface="Times New Roman" panose="02020603050405020304" pitchFamily="18" charset="0"/>
              </a:rPr>
              <a:t> corpus </a:t>
            </a:r>
            <a:r>
              <a:rPr lang="fr-FR" altLang="fr-FR" sz="2000" i="1" dirty="0" err="1">
                <a:latin typeface="Times New Roman" panose="02020603050405020304" pitchFamily="18" charset="0"/>
                <a:ea typeface="Calibri" panose="020F0502020204030204" pitchFamily="34" charset="0"/>
                <a:cs typeface="Times New Roman" panose="02020603050405020304" pitchFamily="18" charset="0"/>
              </a:rPr>
              <a:t>nedum</a:t>
            </a:r>
            <a:r>
              <a:rPr lang="fr-FR" altLang="fr-FR" sz="2000" i="1" dirty="0">
                <a:latin typeface="Times New Roman" panose="02020603050405020304" pitchFamily="18" charset="0"/>
                <a:ea typeface="Calibri" panose="020F0502020204030204" pitchFamily="34" charset="0"/>
                <a:cs typeface="Times New Roman" panose="02020603050405020304" pitchFamily="18" charset="0"/>
              </a:rPr>
              <a:t> </a:t>
            </a:r>
            <a:r>
              <a:rPr lang="fr-FR" altLang="fr-FR" sz="2000" i="1" dirty="0" err="1">
                <a:latin typeface="Times New Roman" panose="02020603050405020304" pitchFamily="18" charset="0"/>
                <a:ea typeface="Calibri" panose="020F0502020204030204" pitchFamily="34" charset="0"/>
                <a:cs typeface="Times New Roman" panose="02020603050405020304" pitchFamily="18" charset="0"/>
              </a:rPr>
              <a:t>proprium</a:t>
            </a:r>
            <a:r>
              <a:rPr lang="fr-FR" altLang="fr-FR" sz="2000" dirty="0">
                <a:latin typeface="Times New Roman" panose="02020603050405020304" pitchFamily="18" charset="0"/>
                <a:ea typeface="Calibri" panose="020F0502020204030204" pitchFamily="34" charset="0"/>
                <a:cs typeface="Times New Roman" panose="02020603050405020304" pitchFamily="18" charset="0"/>
              </a:rPr>
              <a:t>. </a:t>
            </a:r>
          </a:p>
          <a:p>
            <a:pPr lvl="0" eaLnBrk="0" hangingPunct="0"/>
            <a:endParaRPr lang="fr-FR" altLang="fr-FR" sz="2000" dirty="0">
              <a:latin typeface="Times New Roman" panose="02020603050405020304" pitchFamily="18" charset="0"/>
              <a:cs typeface="Times New Roman" panose="02020603050405020304" pitchFamily="18" charset="0"/>
            </a:endParaRPr>
          </a:p>
          <a:p>
            <a:pPr lvl="0" eaLnBrk="0" hangingPunct="0"/>
            <a:r>
              <a:rPr lang="fr-FR" altLang="fr-FR" sz="2000" dirty="0">
                <a:latin typeface="Times New Roman" panose="02020603050405020304" pitchFamily="18" charset="0"/>
                <a:ea typeface="Calibri" panose="020F0502020204030204" pitchFamily="34" charset="0"/>
                <a:cs typeface="Times New Roman" panose="02020603050405020304" pitchFamily="18" charset="0"/>
              </a:rPr>
              <a:t>Il est possible que ces vieilles femmes fascinent des petits enfants, parce qu’à cause de l’élévation de la fumée putride, qui s’élève à cause de la corruption de leurs corps, et de leurs complexions, et des enfants qui ont la chair tendre, l’enfant est infecté et il meurt. Et de la même façon, l’imagination aide selon ce mode, parce qu’elle dispose l’autre corps, à plus forte raison [le corps] propre.</a:t>
            </a:r>
            <a:endParaRPr lang="fr-FR" sz="2000" dirty="0">
              <a:latin typeface="Times New Roman" panose="02020603050405020304" pitchFamily="18" charset="0"/>
              <a:cs typeface="Times New Roman" panose="02020603050405020304" pitchFamily="18" charset="0"/>
            </a:endParaRPr>
          </a:p>
        </p:txBody>
      </p:sp>
      <p:sp>
        <p:nvSpPr>
          <p:cNvPr id="5" name="Rectangle 1">
            <a:extLst>
              <a:ext uri="{FF2B5EF4-FFF2-40B4-BE49-F238E27FC236}">
                <a16:creationId xmlns:a16="http://schemas.microsoft.com/office/drawing/2014/main" id="{B79F7E91-F167-6D51-C040-850242C3AE71}"/>
              </a:ext>
            </a:extLst>
          </p:cNvPr>
          <p:cNvSpPr>
            <a:spLocks noChangeArrowheads="1"/>
          </p:cNvSpPr>
          <p:nvPr/>
        </p:nvSpPr>
        <p:spPr bwMode="auto">
          <a:xfrm>
            <a:off x="0" y="-48399"/>
            <a:ext cx="223138"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fr-FR" altLang="fr-FR"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9153355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5CFE6582-14EE-38D1-978B-ADB0460BBCBD}"/>
              </a:ext>
            </a:extLst>
          </p:cNvPr>
          <p:cNvSpPr>
            <a:spLocks noGrp="1"/>
          </p:cNvSpPr>
          <p:nvPr>
            <p:ph idx="1"/>
          </p:nvPr>
        </p:nvSpPr>
        <p:spPr>
          <a:xfrm>
            <a:off x="1020719" y="1384184"/>
            <a:ext cx="10515600" cy="4351338"/>
          </a:xfrm>
        </p:spPr>
        <p:txBody>
          <a:bodyPr/>
          <a:lstStyle/>
          <a:p>
            <a:r>
              <a:rPr lang="fr-FR" sz="2000" b="1" dirty="0">
                <a:latin typeface="Times New Roman" panose="02020603050405020304" pitchFamily="18" charset="0"/>
                <a:cs typeface="Times New Roman" panose="02020603050405020304" pitchFamily="18" charset="0"/>
              </a:rPr>
              <a:t>Le corps du fasciné</a:t>
            </a:r>
          </a:p>
          <a:p>
            <a:pPr marL="0" indent="0">
              <a:buNone/>
            </a:pPr>
            <a:r>
              <a:rPr lang="fr-FR" sz="2000" dirty="0">
                <a:latin typeface="Times New Roman" panose="02020603050405020304" pitchFamily="18" charset="0"/>
                <a:cs typeface="Times New Roman" panose="02020603050405020304" pitchFamily="18" charset="0"/>
              </a:rPr>
              <a:t>Par exemple la « torture du corps » évoquée par Guillaume d’Auvergne.</a:t>
            </a:r>
          </a:p>
          <a:p>
            <a:pPr marL="0" indent="0">
              <a:buNone/>
            </a:pPr>
            <a:r>
              <a:rPr lang="fr-FR" sz="2000" dirty="0">
                <a:latin typeface="Times New Roman" panose="02020603050405020304" pitchFamily="18" charset="0"/>
                <a:cs typeface="Times New Roman" panose="02020603050405020304" pitchFamily="18" charset="0"/>
              </a:rPr>
              <a:t>Cf. texte 9 : « Fasciner signifie sans doute torturer » (</a:t>
            </a:r>
            <a:r>
              <a:rPr lang="fr-FR" sz="2000" i="1" dirty="0" err="1">
                <a:latin typeface="Times New Roman" panose="02020603050405020304" pitchFamily="18" charset="0"/>
                <a:cs typeface="Times New Roman" panose="02020603050405020304" pitchFamily="18" charset="0"/>
              </a:rPr>
              <a:t>Fascinare</a:t>
            </a:r>
            <a:r>
              <a:rPr lang="fr-FR" sz="2000" i="1" dirty="0">
                <a:latin typeface="Times New Roman" panose="02020603050405020304" pitchFamily="18" charset="0"/>
                <a:cs typeface="Times New Roman" panose="02020603050405020304" pitchFamily="18" charset="0"/>
              </a:rPr>
              <a:t> </a:t>
            </a:r>
            <a:r>
              <a:rPr lang="fr-FR" sz="2000" i="1" dirty="0" err="1">
                <a:latin typeface="Times New Roman" panose="02020603050405020304" pitchFamily="18" charset="0"/>
                <a:cs typeface="Times New Roman" panose="02020603050405020304" pitchFamily="18" charset="0"/>
              </a:rPr>
              <a:t>enim</a:t>
            </a:r>
            <a:r>
              <a:rPr lang="fr-FR" sz="2000" i="1" dirty="0">
                <a:latin typeface="Times New Roman" panose="02020603050405020304" pitchFamily="18" charset="0"/>
                <a:cs typeface="Times New Roman" panose="02020603050405020304" pitchFamily="18" charset="0"/>
              </a:rPr>
              <a:t> </a:t>
            </a:r>
            <a:r>
              <a:rPr lang="fr-FR" sz="2000" i="1" dirty="0" err="1">
                <a:latin typeface="Times New Roman" panose="02020603050405020304" pitchFamily="18" charset="0"/>
                <a:cs typeface="Times New Roman" panose="02020603050405020304" pitchFamily="18" charset="0"/>
              </a:rPr>
              <a:t>proculdubio</a:t>
            </a:r>
            <a:r>
              <a:rPr lang="fr-FR" sz="2000" i="1" dirty="0">
                <a:latin typeface="Times New Roman" panose="02020603050405020304" pitchFamily="18" charset="0"/>
                <a:cs typeface="Times New Roman" panose="02020603050405020304" pitchFamily="18" charset="0"/>
              </a:rPr>
              <a:t> est </a:t>
            </a:r>
            <a:r>
              <a:rPr lang="fr-FR" sz="2000" i="1" dirty="0" err="1">
                <a:latin typeface="Times New Roman" panose="02020603050405020304" pitchFamily="18" charset="0"/>
                <a:cs typeface="Times New Roman" panose="02020603050405020304" pitchFamily="18" charset="0"/>
              </a:rPr>
              <a:t>torquere</a:t>
            </a:r>
            <a:r>
              <a:rPr lang="fr-FR" sz="2000" dirty="0">
                <a:latin typeface="Times New Roman" panose="02020603050405020304" pitchFamily="18" charset="0"/>
                <a:cs typeface="Times New Roman" panose="02020603050405020304" pitchFamily="18" charset="0"/>
              </a:rPr>
              <a:t>)</a:t>
            </a:r>
          </a:p>
          <a:p>
            <a:pPr marL="0" indent="0">
              <a:buNone/>
            </a:pPr>
            <a:endParaRPr lang="fr-FR" sz="2000" dirty="0">
              <a:latin typeface="Times New Roman" panose="02020603050405020304" pitchFamily="18" charset="0"/>
              <a:cs typeface="Times New Roman" panose="02020603050405020304" pitchFamily="18" charset="0"/>
            </a:endParaRPr>
          </a:p>
          <a:p>
            <a:r>
              <a:rPr lang="fr-FR" sz="2000" b="1" dirty="0">
                <a:latin typeface="Times New Roman" panose="02020603050405020304" pitchFamily="18" charset="0"/>
                <a:cs typeface="Times New Roman" panose="02020603050405020304" pitchFamily="18" charset="0"/>
              </a:rPr>
              <a:t>Le milieu intermédiaire : une transmission par contact</a:t>
            </a:r>
          </a:p>
          <a:p>
            <a:pPr>
              <a:buFontTx/>
              <a:buChar char="-"/>
            </a:pPr>
            <a:r>
              <a:rPr lang="fr-FR" sz="2000" dirty="0">
                <a:latin typeface="Times New Roman" panose="02020603050405020304" pitchFamily="18" charset="0"/>
                <a:cs typeface="Times New Roman" panose="02020603050405020304" pitchFamily="18" charset="0"/>
              </a:rPr>
              <a:t>l’air corrompu</a:t>
            </a:r>
          </a:p>
          <a:p>
            <a:pPr marL="0" lvl="0" indent="0" algn="just">
              <a:buNone/>
              <a:tabLst>
                <a:tab pos="457200" algn="l"/>
              </a:tabLst>
            </a:pPr>
            <a:r>
              <a:rPr lang="fr-FR" sz="2000" dirty="0">
                <a:effectLst/>
                <a:latin typeface="Times New Roman" panose="02020603050405020304" pitchFamily="18" charset="0"/>
                <a:ea typeface="Times New Roman" panose="02020603050405020304" pitchFamily="18" charset="0"/>
              </a:rPr>
              <a:t>- un poison ou un esprit</a:t>
            </a:r>
          </a:p>
          <a:p>
            <a:pPr lvl="0" algn="just">
              <a:buFontTx/>
              <a:buChar char="-"/>
              <a:tabLst>
                <a:tab pos="457200" algn="l"/>
              </a:tabLst>
            </a:pPr>
            <a:r>
              <a:rPr lang="fr-FR" sz="2000" dirty="0">
                <a:effectLst/>
                <a:latin typeface="Times New Roman" panose="02020603050405020304" pitchFamily="18" charset="0"/>
                <a:ea typeface="Times New Roman" panose="02020603050405020304" pitchFamily="18" charset="0"/>
              </a:rPr>
              <a:t>une vapeur ou une qualité mauvaise </a:t>
            </a:r>
          </a:p>
          <a:p>
            <a:pPr lvl="0" algn="just">
              <a:buFontTx/>
              <a:buChar char="-"/>
              <a:tabLst>
                <a:tab pos="457200" algn="l"/>
              </a:tabLst>
            </a:pPr>
            <a:r>
              <a:rPr lang="fr-FR" sz="2000" dirty="0">
                <a:effectLst/>
                <a:latin typeface="Times New Roman" panose="02020603050405020304" pitchFamily="18" charset="0"/>
                <a:ea typeface="Calibri" panose="020F0502020204030204" pitchFamily="34" charset="0"/>
              </a:rPr>
              <a:t>une série d’altérations </a:t>
            </a:r>
            <a:endParaRPr lang="fr-FR" sz="2000" dirty="0">
              <a:latin typeface="Times New Roman" panose="02020603050405020304" pitchFamily="18" charset="0"/>
              <a:cs typeface="Times New Roman" panose="02020603050405020304" pitchFamily="18" charset="0"/>
            </a:endParaRPr>
          </a:p>
          <a:p>
            <a:pPr marL="0" indent="0">
              <a:buNone/>
            </a:pPr>
            <a:r>
              <a:rPr lang="fr-FR" sz="2000" dirty="0">
                <a:latin typeface="Times New Roman" panose="02020603050405020304" pitchFamily="18" charset="0"/>
                <a:cs typeface="Times New Roman" panose="02020603050405020304" pitchFamily="18" charset="0"/>
              </a:rPr>
              <a:t>Deux exemples : Thomas d’Aquin (années 1260) et </a:t>
            </a:r>
            <a:r>
              <a:rPr lang="fr-FR" sz="2000" dirty="0" err="1">
                <a:latin typeface="Times New Roman" panose="02020603050405020304" pitchFamily="18" charset="0"/>
                <a:cs typeface="Times New Roman" panose="02020603050405020304" pitchFamily="18" charset="0"/>
              </a:rPr>
              <a:t>Engelbert</a:t>
            </a:r>
            <a:r>
              <a:rPr lang="fr-FR" sz="2000" dirty="0">
                <a:latin typeface="Times New Roman" panose="02020603050405020304" pitchFamily="18" charset="0"/>
                <a:cs typeface="Times New Roman" panose="02020603050405020304" pitchFamily="18" charset="0"/>
              </a:rPr>
              <a:t> d’</a:t>
            </a:r>
            <a:r>
              <a:rPr lang="fr-FR" sz="2000" dirty="0" err="1">
                <a:latin typeface="Times New Roman" panose="02020603050405020304" pitchFamily="18" charset="0"/>
                <a:cs typeface="Times New Roman" panose="02020603050405020304" pitchFamily="18" charset="0"/>
              </a:rPr>
              <a:t>Admont</a:t>
            </a:r>
            <a:r>
              <a:rPr lang="fr-FR" sz="2000" dirty="0">
                <a:latin typeface="Times New Roman" panose="02020603050405020304" pitchFamily="18" charset="0"/>
                <a:cs typeface="Times New Roman" panose="02020603050405020304" pitchFamily="18" charset="0"/>
              </a:rPr>
              <a:t> (vers 1295)</a:t>
            </a:r>
          </a:p>
        </p:txBody>
      </p:sp>
    </p:spTree>
    <p:extLst>
      <p:ext uri="{BB962C8B-B14F-4D97-AF65-F5344CB8AC3E}">
        <p14:creationId xmlns:p14="http://schemas.microsoft.com/office/powerpoint/2010/main" val="18466622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9363161" y="2570329"/>
            <a:ext cx="2452973" cy="3751357"/>
          </a:xfrm>
          <a:prstGeom prst="rect">
            <a:avLst/>
          </a:prstGeom>
        </p:spPr>
      </p:pic>
      <p:sp>
        <p:nvSpPr>
          <p:cNvPr id="3" name="Espace réservé du contenu 2">
            <a:extLst>
              <a:ext uri="{FF2B5EF4-FFF2-40B4-BE49-F238E27FC236}">
                <a16:creationId xmlns:a16="http://schemas.microsoft.com/office/drawing/2014/main" id="{110C9B65-ACD5-4A52-B736-4F6361382B1F}"/>
              </a:ext>
            </a:extLst>
          </p:cNvPr>
          <p:cNvSpPr>
            <a:spLocks noGrp="1"/>
          </p:cNvSpPr>
          <p:nvPr>
            <p:ph idx="1"/>
          </p:nvPr>
        </p:nvSpPr>
        <p:spPr>
          <a:xfrm>
            <a:off x="8254922" y="1236758"/>
            <a:ext cx="2483142" cy="1174750"/>
          </a:xfrm>
        </p:spPr>
        <p:txBody>
          <a:bodyPr/>
          <a:lstStyle/>
          <a:p>
            <a:pPr marL="0" indent="0" algn="ctr">
              <a:spcBef>
                <a:spcPts val="0"/>
              </a:spcBef>
              <a:buNone/>
            </a:pPr>
            <a:r>
              <a:rPr lang="fr-FR" sz="1800" dirty="0">
                <a:latin typeface="Times New Roman" panose="02020603050405020304" pitchFamily="18" charset="0"/>
                <a:cs typeface="Times New Roman" panose="02020603050405020304" pitchFamily="18" charset="0"/>
              </a:rPr>
              <a:t>Triptyque de Jérusalem, </a:t>
            </a:r>
          </a:p>
          <a:p>
            <a:pPr marL="0" indent="0" algn="ctr">
              <a:spcBef>
                <a:spcPts val="0"/>
              </a:spcBef>
              <a:buNone/>
            </a:pPr>
            <a:r>
              <a:rPr lang="fr-FR" sz="1800" dirty="0">
                <a:latin typeface="Times New Roman" panose="02020603050405020304" pitchFamily="18" charset="0"/>
                <a:cs typeface="Times New Roman" panose="02020603050405020304" pitchFamily="18" charset="0"/>
              </a:rPr>
              <a:t>1497-1500, </a:t>
            </a:r>
          </a:p>
          <a:p>
            <a:pPr marL="0" indent="0" algn="ctr">
              <a:spcBef>
                <a:spcPts val="0"/>
              </a:spcBef>
              <a:buNone/>
            </a:pPr>
            <a:r>
              <a:rPr lang="fr-FR" sz="1800" dirty="0">
                <a:latin typeface="Times New Roman" panose="02020603050405020304" pitchFamily="18" charset="0"/>
                <a:cs typeface="Times New Roman" panose="02020603050405020304" pitchFamily="18" charset="0"/>
              </a:rPr>
              <a:t>église de Gdansk </a:t>
            </a:r>
          </a:p>
          <a:p>
            <a:pPr marL="0" indent="0" algn="ctr">
              <a:spcBef>
                <a:spcPts val="0"/>
              </a:spcBef>
              <a:buNone/>
            </a:pPr>
            <a:r>
              <a:rPr lang="fr-FR" sz="1800" dirty="0">
                <a:latin typeface="Times New Roman" panose="02020603050405020304" pitchFamily="18" charset="0"/>
                <a:cs typeface="Times New Roman" panose="02020603050405020304" pitchFamily="18" charset="0"/>
              </a:rPr>
              <a:t>(Musée de Varsovie)</a:t>
            </a:r>
          </a:p>
        </p:txBody>
      </p:sp>
      <p:pic>
        <p:nvPicPr>
          <p:cNvPr id="5" name="Image 4">
            <a:extLst>
              <a:ext uri="{FF2B5EF4-FFF2-40B4-BE49-F238E27FC236}">
                <a16:creationId xmlns:a16="http://schemas.microsoft.com/office/drawing/2014/main" id="{B798622D-BFCD-4FB3-94C6-3AAC6DA00A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4067" y="1129326"/>
            <a:ext cx="7170847" cy="4028069"/>
          </a:xfrm>
          <a:prstGeom prst="rect">
            <a:avLst/>
          </a:prstGeom>
        </p:spPr>
      </p:pic>
      <p:sp>
        <p:nvSpPr>
          <p:cNvPr id="7" name="Titre 1">
            <a:extLst>
              <a:ext uri="{FF2B5EF4-FFF2-40B4-BE49-F238E27FC236}">
                <a16:creationId xmlns:a16="http://schemas.microsoft.com/office/drawing/2014/main" id="{8BAF28D2-339A-B9FC-EFC1-0ADE315CD3C6}"/>
              </a:ext>
            </a:extLst>
          </p:cNvPr>
          <p:cNvSpPr txBox="1">
            <a:spLocks/>
          </p:cNvSpPr>
          <p:nvPr/>
        </p:nvSpPr>
        <p:spPr bwMode="auto">
          <a:xfrm>
            <a:off x="898994" y="5807944"/>
            <a:ext cx="10917140" cy="812416"/>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fontScale="97500"/>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just"/>
            <a:r>
              <a:rPr lang="en-GB" sz="2400" dirty="0">
                <a:latin typeface="Times New Roman" panose="02020603050405020304" pitchFamily="18" charset="0"/>
                <a:cs typeface="Times New Roman" panose="02020603050405020304" pitchFamily="18" charset="0"/>
              </a:rPr>
              <a:t>Béatrice </a:t>
            </a:r>
            <a:r>
              <a:rPr lang="en-GB" sz="2400" dirty="0" smtClean="0">
                <a:latin typeface="Times New Roman" panose="02020603050405020304" pitchFamily="18" charset="0"/>
                <a:cs typeface="Times New Roman" panose="02020603050405020304" pitchFamily="18" charset="0"/>
              </a:rPr>
              <a:t>Delaurenti, </a:t>
            </a:r>
            <a:r>
              <a:rPr lang="fr-FR" sz="2400" i="1" dirty="0" smtClean="0">
                <a:latin typeface="Times New Roman" panose="02020603050405020304" pitchFamily="18" charset="0"/>
                <a:cs typeface="Times New Roman" panose="02020603050405020304" pitchFamily="18" charset="0"/>
              </a:rPr>
              <a:t>Fascination. Une </a:t>
            </a:r>
            <a:r>
              <a:rPr lang="fr-FR" sz="2400" i="1" dirty="0">
                <a:latin typeface="Times New Roman" panose="02020603050405020304" pitchFamily="18" charset="0"/>
                <a:cs typeface="Times New Roman" panose="02020603050405020304" pitchFamily="18" charset="0"/>
              </a:rPr>
              <a:t>histoire intellectuelle du mauvais œil (1140-1440</a:t>
            </a:r>
            <a:r>
              <a:rPr lang="fr-FR" sz="2400" dirty="0" smtClean="0">
                <a:latin typeface="Times New Roman" panose="02020603050405020304" pitchFamily="18" charset="0"/>
                <a:cs typeface="Times New Roman" panose="02020603050405020304" pitchFamily="18" charset="0"/>
              </a:rPr>
              <a:t>), Paris, Cerf, 2023.</a:t>
            </a:r>
            <a:endParaRPr lang="fr-FR" sz="2400" dirty="0">
              <a:latin typeface="Times New Roman" panose="02020603050405020304" pitchFamily="18" charset="0"/>
              <a:cs typeface="Times New Roman" panose="02020603050405020304" pitchFamily="18" charset="0"/>
            </a:endParaRPr>
          </a:p>
        </p:txBody>
      </p:sp>
      <p:sp>
        <p:nvSpPr>
          <p:cNvPr id="11" name="Titre 1">
            <a:extLst>
              <a:ext uri="{FF2B5EF4-FFF2-40B4-BE49-F238E27FC236}">
                <a16:creationId xmlns:a16="http://schemas.microsoft.com/office/drawing/2014/main" id="{63AC493D-0373-477C-9438-A5C304A6711D}"/>
              </a:ext>
            </a:extLst>
          </p:cNvPr>
          <p:cNvSpPr>
            <a:spLocks noGrp="1"/>
          </p:cNvSpPr>
          <p:nvPr>
            <p:ph type="title"/>
          </p:nvPr>
        </p:nvSpPr>
        <p:spPr>
          <a:xfrm>
            <a:off x="675862" y="365125"/>
            <a:ext cx="10684288" cy="684447"/>
          </a:xfrm>
        </p:spPr>
        <p:txBody>
          <a:bodyPr/>
          <a:lstStyle/>
          <a:p>
            <a:r>
              <a:rPr lang="fr-FR" sz="3200" b="1" dirty="0">
                <a:latin typeface="Times New Roman" panose="02020603050405020304" pitchFamily="18" charset="0"/>
                <a:cs typeface="Times New Roman" panose="02020603050405020304" pitchFamily="18" charset="0"/>
              </a:rPr>
              <a:t>Introduction : qu’est-ce que le mauvais œil </a:t>
            </a:r>
            <a:r>
              <a:rPr lang="fr-FR" sz="3200" b="1" dirty="0" smtClean="0">
                <a:latin typeface="Times New Roman" panose="02020603050405020304" pitchFamily="18" charset="0"/>
                <a:cs typeface="Times New Roman" panose="02020603050405020304" pitchFamily="18" charset="0"/>
              </a:rPr>
              <a:t>?</a:t>
            </a:r>
            <a:endParaRPr lang="fr-FR"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485339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Espace réservé du contenu 2"/>
          <p:cNvSpPr>
            <a:spLocks noGrp="1"/>
          </p:cNvSpPr>
          <p:nvPr>
            <p:ph idx="1"/>
          </p:nvPr>
        </p:nvSpPr>
        <p:spPr>
          <a:xfrm>
            <a:off x="762699" y="738814"/>
            <a:ext cx="10515600" cy="5225758"/>
          </a:xfrm>
        </p:spPr>
        <p:txBody>
          <a:bodyPr/>
          <a:lstStyle/>
          <a:p>
            <a:pPr marL="0" indent="0" algn="just">
              <a:buNone/>
            </a:pPr>
            <a:r>
              <a:rPr lang="fr-FR" sz="2000" dirty="0">
                <a:effectLst/>
                <a:latin typeface="Times New Roman" panose="02020603050405020304" pitchFamily="18" charset="0"/>
                <a:ea typeface="Calibri" panose="020F0502020204030204" pitchFamily="34" charset="0"/>
              </a:rPr>
              <a:t>Texte 13. </a:t>
            </a:r>
            <a:r>
              <a:rPr lang="fr-FR" sz="2000" b="1" dirty="0">
                <a:effectLst/>
                <a:latin typeface="Times New Roman" panose="02020603050405020304" pitchFamily="18" charset="0"/>
                <a:ea typeface="Calibri" panose="020F0502020204030204" pitchFamily="34" charset="0"/>
              </a:rPr>
              <a:t>Thomas d’Aquin</a:t>
            </a:r>
            <a:r>
              <a:rPr lang="fr-FR" sz="2000" dirty="0">
                <a:effectLst/>
                <a:latin typeface="Times New Roman" panose="02020603050405020304" pitchFamily="18" charset="0"/>
                <a:ea typeface="Calibri" panose="020F0502020204030204" pitchFamily="34" charset="0"/>
              </a:rPr>
              <a:t>, </a:t>
            </a:r>
            <a:r>
              <a:rPr lang="fr-FR" sz="2000" i="1" dirty="0">
                <a:effectLst/>
                <a:latin typeface="Times New Roman" panose="02020603050405020304" pitchFamily="18" charset="0"/>
                <a:ea typeface="Calibri" panose="020F0502020204030204" pitchFamily="34" charset="0"/>
              </a:rPr>
              <a:t>Summa contra </a:t>
            </a:r>
            <a:r>
              <a:rPr lang="fr-FR" sz="2000" i="1" dirty="0" err="1">
                <a:effectLst/>
                <a:latin typeface="Times New Roman" panose="02020603050405020304" pitchFamily="18" charset="0"/>
                <a:ea typeface="Calibri" panose="020F0502020204030204" pitchFamily="34" charset="0"/>
              </a:rPr>
              <a:t>gentiles</a:t>
            </a:r>
            <a:r>
              <a:rPr lang="fr-FR" sz="2000" dirty="0">
                <a:effectLst/>
                <a:latin typeface="Times New Roman" panose="02020603050405020304" pitchFamily="18" charset="0"/>
                <a:ea typeface="Calibri" panose="020F0502020204030204" pitchFamily="34" charset="0"/>
              </a:rPr>
              <a:t>, III, ii, 103 (1260-64)</a:t>
            </a:r>
          </a:p>
          <a:p>
            <a:pPr marL="0" indent="0" algn="just">
              <a:spcBef>
                <a:spcPts val="600"/>
              </a:spcBef>
              <a:buNone/>
            </a:pPr>
            <a:r>
              <a:rPr lang="fr-FR" sz="2000" i="1" dirty="0">
                <a:effectLst/>
                <a:latin typeface="Times New Roman" panose="02020603050405020304" pitchFamily="18" charset="0"/>
                <a:ea typeface="Calibri" panose="020F0502020204030204" pitchFamily="34" charset="0"/>
              </a:rPr>
              <a:t>Quod </a:t>
            </a:r>
            <a:r>
              <a:rPr lang="fr-FR" sz="2000" i="1" dirty="0" err="1">
                <a:effectLst/>
                <a:latin typeface="Times New Roman" panose="02020603050405020304" pitchFamily="18" charset="0"/>
                <a:ea typeface="Calibri" panose="020F0502020204030204" pitchFamily="34" charset="0"/>
              </a:rPr>
              <a:t>autem</a:t>
            </a:r>
            <a:r>
              <a:rPr lang="fr-FR" sz="2000" i="1" dirty="0">
                <a:effectLst/>
                <a:latin typeface="Times New Roman" panose="02020603050405020304" pitchFamily="18" charset="0"/>
                <a:ea typeface="Calibri" panose="020F0502020204030204" pitchFamily="34" charset="0"/>
              </a:rPr>
              <a:t> de </a:t>
            </a:r>
            <a:r>
              <a:rPr lang="fr-FR" sz="2000" i="1" dirty="0" err="1">
                <a:effectLst/>
                <a:latin typeface="Times New Roman" panose="02020603050405020304" pitchFamily="18" charset="0"/>
                <a:ea typeface="Calibri" panose="020F0502020204030204" pitchFamily="34" charset="0"/>
              </a:rPr>
              <a:t>fascinatione</a:t>
            </a:r>
            <a:r>
              <a:rPr lang="fr-FR" sz="2000" i="1" dirty="0">
                <a:effectLst/>
                <a:latin typeface="Times New Roman" panose="02020603050405020304" pitchFamily="18" charset="0"/>
                <a:ea typeface="Calibri" panose="020F0502020204030204" pitchFamily="34" charset="0"/>
              </a:rPr>
              <a:t> </a:t>
            </a:r>
            <a:r>
              <a:rPr lang="fr-FR" sz="2000" i="1" dirty="0" err="1">
                <a:effectLst/>
                <a:latin typeface="Times New Roman" panose="02020603050405020304" pitchFamily="18" charset="0"/>
                <a:ea typeface="Calibri" panose="020F0502020204030204" pitchFamily="34" charset="0"/>
              </a:rPr>
              <a:t>inducit</a:t>
            </a:r>
            <a:r>
              <a:rPr lang="fr-FR" sz="2000" i="1" dirty="0">
                <a:effectLst/>
                <a:latin typeface="Times New Roman" panose="02020603050405020304" pitchFamily="18" charset="0"/>
                <a:ea typeface="Calibri" panose="020F0502020204030204" pitchFamily="34" charset="0"/>
              </a:rPr>
              <a:t>, non </a:t>
            </a:r>
            <a:r>
              <a:rPr lang="fr-FR" sz="2000" i="1" dirty="0" err="1">
                <a:effectLst/>
                <a:latin typeface="Times New Roman" panose="02020603050405020304" pitchFamily="18" charset="0"/>
                <a:ea typeface="Calibri" panose="020F0502020204030204" pitchFamily="34" charset="0"/>
              </a:rPr>
              <a:t>ob</a:t>
            </a:r>
            <a:r>
              <a:rPr lang="fr-FR" sz="2000" i="1" dirty="0">
                <a:effectLst/>
                <a:latin typeface="Times New Roman" panose="02020603050405020304" pitchFamily="18" charset="0"/>
                <a:ea typeface="Calibri" panose="020F0502020204030204" pitchFamily="34" charset="0"/>
              </a:rPr>
              <a:t> hoc </a:t>
            </a:r>
            <a:r>
              <a:rPr lang="fr-FR" sz="2000" i="1" dirty="0" err="1">
                <a:effectLst/>
                <a:latin typeface="Times New Roman" panose="02020603050405020304" pitchFamily="18" charset="0"/>
                <a:ea typeface="Calibri" panose="020F0502020204030204" pitchFamily="34" charset="0"/>
              </a:rPr>
              <a:t>accidit</a:t>
            </a:r>
            <a:r>
              <a:rPr lang="fr-FR" sz="2000" i="1" dirty="0">
                <a:effectLst/>
                <a:latin typeface="Times New Roman" panose="02020603050405020304" pitchFamily="18" charset="0"/>
                <a:ea typeface="Calibri" panose="020F0502020204030204" pitchFamily="34" charset="0"/>
              </a:rPr>
              <a:t> quod </a:t>
            </a:r>
            <a:r>
              <a:rPr lang="fr-FR" sz="2000" i="1" dirty="0" err="1">
                <a:effectLst/>
                <a:latin typeface="Times New Roman" panose="02020603050405020304" pitchFamily="18" charset="0"/>
                <a:ea typeface="Calibri" panose="020F0502020204030204" pitchFamily="34" charset="0"/>
              </a:rPr>
              <a:t>apprehensio</a:t>
            </a:r>
            <a:r>
              <a:rPr lang="fr-FR" sz="2000" i="1" dirty="0">
                <a:effectLst/>
                <a:latin typeface="Times New Roman" panose="02020603050405020304" pitchFamily="18" charset="0"/>
                <a:ea typeface="Calibri" panose="020F0502020204030204" pitchFamily="34" charset="0"/>
              </a:rPr>
              <a:t> </a:t>
            </a:r>
            <a:r>
              <a:rPr lang="fr-FR" sz="2000" i="1" dirty="0" err="1">
                <a:effectLst/>
                <a:latin typeface="Times New Roman" panose="02020603050405020304" pitchFamily="18" charset="0"/>
                <a:ea typeface="Calibri" panose="020F0502020204030204" pitchFamily="34" charset="0"/>
              </a:rPr>
              <a:t>unius</a:t>
            </a:r>
            <a:r>
              <a:rPr lang="fr-FR" sz="2000" i="1" dirty="0">
                <a:effectLst/>
                <a:latin typeface="Times New Roman" panose="02020603050405020304" pitchFamily="18" charset="0"/>
                <a:ea typeface="Calibri" panose="020F0502020204030204" pitchFamily="34" charset="0"/>
              </a:rPr>
              <a:t> </a:t>
            </a:r>
            <a:r>
              <a:rPr lang="fr-FR" sz="2000" i="1" dirty="0" err="1">
                <a:effectLst/>
                <a:latin typeface="Times New Roman" panose="02020603050405020304" pitchFamily="18" charset="0"/>
                <a:ea typeface="Calibri" panose="020F0502020204030204" pitchFamily="34" charset="0"/>
              </a:rPr>
              <a:t>immediate</a:t>
            </a:r>
            <a:r>
              <a:rPr lang="fr-FR" sz="2000" i="1" dirty="0">
                <a:effectLst/>
                <a:latin typeface="Times New Roman" panose="02020603050405020304" pitchFamily="18" charset="0"/>
                <a:ea typeface="Calibri" panose="020F0502020204030204" pitchFamily="34" charset="0"/>
              </a:rPr>
              <a:t> </a:t>
            </a:r>
            <a:r>
              <a:rPr lang="fr-FR" sz="2000" i="1" dirty="0" err="1">
                <a:effectLst/>
                <a:latin typeface="Times New Roman" panose="02020603050405020304" pitchFamily="18" charset="0"/>
                <a:ea typeface="Calibri" panose="020F0502020204030204" pitchFamily="34" charset="0"/>
              </a:rPr>
              <a:t>immutet</a:t>
            </a:r>
            <a:r>
              <a:rPr lang="fr-FR" sz="2000" i="1" dirty="0">
                <a:effectLst/>
                <a:latin typeface="Times New Roman" panose="02020603050405020304" pitchFamily="18" charset="0"/>
                <a:ea typeface="Calibri" panose="020F0502020204030204" pitchFamily="34" charset="0"/>
              </a:rPr>
              <a:t> corpus </a:t>
            </a:r>
            <a:r>
              <a:rPr lang="fr-FR" sz="2000" i="1" dirty="0" err="1">
                <a:effectLst/>
                <a:latin typeface="Times New Roman" panose="02020603050405020304" pitchFamily="18" charset="0"/>
                <a:ea typeface="Calibri" panose="020F0502020204030204" pitchFamily="34" charset="0"/>
              </a:rPr>
              <a:t>alterius</a:t>
            </a:r>
            <a:r>
              <a:rPr lang="fr-FR" sz="2000" i="1" dirty="0">
                <a:effectLst/>
                <a:latin typeface="Times New Roman" panose="02020603050405020304" pitchFamily="18" charset="0"/>
                <a:ea typeface="Calibri" panose="020F0502020204030204" pitchFamily="34" charset="0"/>
              </a:rPr>
              <a:t>: </a:t>
            </a:r>
            <a:r>
              <a:rPr lang="fr-FR" sz="2000" i="1" dirty="0" err="1">
                <a:effectLst/>
                <a:latin typeface="Times New Roman" panose="02020603050405020304" pitchFamily="18" charset="0"/>
                <a:ea typeface="Calibri" panose="020F0502020204030204" pitchFamily="34" charset="0"/>
              </a:rPr>
              <a:t>sed</a:t>
            </a:r>
            <a:r>
              <a:rPr lang="fr-FR" sz="2000" i="1" dirty="0">
                <a:effectLst/>
                <a:latin typeface="Times New Roman" panose="02020603050405020304" pitchFamily="18" charset="0"/>
                <a:ea typeface="Calibri" panose="020F0502020204030204" pitchFamily="34" charset="0"/>
              </a:rPr>
              <a:t> quia, </a:t>
            </a:r>
            <a:r>
              <a:rPr lang="fr-FR" sz="2000" i="1" dirty="0" err="1">
                <a:effectLst/>
                <a:latin typeface="Times New Roman" panose="02020603050405020304" pitchFamily="18" charset="0"/>
                <a:ea typeface="Calibri" panose="020F0502020204030204" pitchFamily="34" charset="0"/>
              </a:rPr>
              <a:t>mediante</a:t>
            </a:r>
            <a:r>
              <a:rPr lang="fr-FR" sz="2000" i="1" dirty="0">
                <a:effectLst/>
                <a:latin typeface="Times New Roman" panose="02020603050405020304" pitchFamily="18" charset="0"/>
                <a:ea typeface="Calibri" panose="020F0502020204030204" pitchFamily="34" charset="0"/>
              </a:rPr>
              <a:t> motu </a:t>
            </a:r>
            <a:r>
              <a:rPr lang="fr-FR" sz="2000" i="1" dirty="0" err="1">
                <a:effectLst/>
                <a:latin typeface="Times New Roman" panose="02020603050405020304" pitchFamily="18" charset="0"/>
                <a:ea typeface="Calibri" panose="020F0502020204030204" pitchFamily="34" charset="0"/>
              </a:rPr>
              <a:t>cordis</a:t>
            </a:r>
            <a:r>
              <a:rPr lang="fr-FR" sz="2000" i="1" dirty="0">
                <a:effectLst/>
                <a:latin typeface="Times New Roman" panose="02020603050405020304" pitchFamily="18" charset="0"/>
                <a:ea typeface="Calibri" panose="020F0502020204030204" pitchFamily="34" charset="0"/>
              </a:rPr>
              <a:t>, </a:t>
            </a:r>
            <a:r>
              <a:rPr lang="fr-FR" sz="2000" i="1" dirty="0" err="1">
                <a:effectLst/>
                <a:latin typeface="Times New Roman" panose="02020603050405020304" pitchFamily="18" charset="0"/>
                <a:ea typeface="Calibri" panose="020F0502020204030204" pitchFamily="34" charset="0"/>
              </a:rPr>
              <a:t>immutat</a:t>
            </a:r>
            <a:r>
              <a:rPr lang="fr-FR" sz="2000" i="1" dirty="0">
                <a:effectLst/>
                <a:latin typeface="Times New Roman" panose="02020603050405020304" pitchFamily="18" charset="0"/>
                <a:ea typeface="Calibri" panose="020F0502020204030204" pitchFamily="34" charset="0"/>
              </a:rPr>
              <a:t> corpus </a:t>
            </a:r>
            <a:r>
              <a:rPr lang="fr-FR" sz="2000" i="1" dirty="0" err="1">
                <a:effectLst/>
                <a:latin typeface="Times New Roman" panose="02020603050405020304" pitchFamily="18" charset="0"/>
                <a:ea typeface="Calibri" panose="020F0502020204030204" pitchFamily="34" charset="0"/>
              </a:rPr>
              <a:t>coniunctum</a:t>
            </a:r>
            <a:r>
              <a:rPr lang="fr-FR" sz="2000" i="1" dirty="0">
                <a:effectLst/>
                <a:latin typeface="Times New Roman" panose="02020603050405020304" pitchFamily="18" charset="0"/>
                <a:ea typeface="Calibri" panose="020F0502020204030204" pitchFamily="34" charset="0"/>
              </a:rPr>
              <a:t>; </a:t>
            </a:r>
            <a:r>
              <a:rPr lang="fr-FR" sz="2000" i="1" dirty="0" err="1">
                <a:effectLst/>
                <a:latin typeface="Times New Roman" panose="02020603050405020304" pitchFamily="18" charset="0"/>
                <a:ea typeface="Calibri" panose="020F0502020204030204" pitchFamily="34" charset="0"/>
              </a:rPr>
              <a:t>cuius</a:t>
            </a:r>
            <a:r>
              <a:rPr lang="fr-FR" sz="2000" i="1" dirty="0">
                <a:effectLst/>
                <a:latin typeface="Times New Roman" panose="02020603050405020304" pitchFamily="18" charset="0"/>
                <a:ea typeface="Calibri" panose="020F0502020204030204" pitchFamily="34" charset="0"/>
              </a:rPr>
              <a:t> </a:t>
            </a:r>
            <a:r>
              <a:rPr lang="fr-FR" sz="2000" i="1" dirty="0" err="1">
                <a:effectLst/>
                <a:latin typeface="Times New Roman" panose="02020603050405020304" pitchFamily="18" charset="0"/>
                <a:ea typeface="Calibri" panose="020F0502020204030204" pitchFamily="34" charset="0"/>
              </a:rPr>
              <a:t>immutatio</a:t>
            </a:r>
            <a:r>
              <a:rPr lang="fr-FR" sz="2000" i="1" dirty="0">
                <a:effectLst/>
                <a:latin typeface="Times New Roman" panose="02020603050405020304" pitchFamily="18" charset="0"/>
                <a:ea typeface="Calibri" panose="020F0502020204030204" pitchFamily="34" charset="0"/>
              </a:rPr>
              <a:t> </a:t>
            </a:r>
            <a:r>
              <a:rPr lang="fr-FR" sz="2000" i="1" dirty="0" err="1">
                <a:effectLst/>
                <a:latin typeface="Times New Roman" panose="02020603050405020304" pitchFamily="18" charset="0"/>
                <a:ea typeface="Calibri" panose="020F0502020204030204" pitchFamily="34" charset="0"/>
              </a:rPr>
              <a:t>pervenit</a:t>
            </a:r>
            <a:r>
              <a:rPr lang="fr-FR" sz="2000" i="1" dirty="0">
                <a:effectLst/>
                <a:latin typeface="Times New Roman" panose="02020603050405020304" pitchFamily="18" charset="0"/>
                <a:ea typeface="Calibri" panose="020F0502020204030204" pitchFamily="34" charset="0"/>
              </a:rPr>
              <a:t> ad </a:t>
            </a:r>
            <a:r>
              <a:rPr lang="fr-FR" sz="2000" i="1" dirty="0" err="1">
                <a:effectLst/>
                <a:latin typeface="Times New Roman" panose="02020603050405020304" pitchFamily="18" charset="0"/>
                <a:ea typeface="Calibri" panose="020F0502020204030204" pitchFamily="34" charset="0"/>
              </a:rPr>
              <a:t>oculum</a:t>
            </a:r>
            <a:r>
              <a:rPr lang="fr-FR" sz="2000" i="1" dirty="0">
                <a:effectLst/>
                <a:latin typeface="Times New Roman" panose="02020603050405020304" pitchFamily="18" charset="0"/>
                <a:ea typeface="Calibri" panose="020F0502020204030204" pitchFamily="34" charset="0"/>
              </a:rPr>
              <a:t>, a quo </a:t>
            </a:r>
            <a:r>
              <a:rPr lang="fr-FR" sz="2000" i="1" dirty="0" err="1">
                <a:effectLst/>
                <a:latin typeface="Times New Roman" panose="02020603050405020304" pitchFamily="18" charset="0"/>
                <a:ea typeface="Calibri" panose="020F0502020204030204" pitchFamily="34" charset="0"/>
              </a:rPr>
              <a:t>infici</a:t>
            </a:r>
            <a:r>
              <a:rPr lang="fr-FR" sz="2000" i="1" dirty="0">
                <a:effectLst/>
                <a:latin typeface="Times New Roman" panose="02020603050405020304" pitchFamily="18" charset="0"/>
                <a:ea typeface="Calibri" panose="020F0502020204030204" pitchFamily="34" charset="0"/>
              </a:rPr>
              <a:t> </a:t>
            </a:r>
            <a:r>
              <a:rPr lang="fr-FR" sz="2000" i="1" dirty="0" err="1">
                <a:effectLst/>
                <a:latin typeface="Times New Roman" panose="02020603050405020304" pitchFamily="18" charset="0"/>
                <a:ea typeface="Calibri" panose="020F0502020204030204" pitchFamily="34" charset="0"/>
              </a:rPr>
              <a:t>potest</a:t>
            </a:r>
            <a:r>
              <a:rPr lang="fr-FR" sz="2000" i="1" dirty="0">
                <a:effectLst/>
                <a:latin typeface="Times New Roman" panose="02020603050405020304" pitchFamily="18" charset="0"/>
                <a:ea typeface="Calibri" panose="020F0502020204030204" pitchFamily="34" charset="0"/>
              </a:rPr>
              <a:t> </a:t>
            </a:r>
            <a:r>
              <a:rPr lang="fr-FR" sz="2000" i="1" dirty="0" err="1">
                <a:effectLst/>
                <a:latin typeface="Times New Roman" panose="02020603050405020304" pitchFamily="18" charset="0"/>
                <a:ea typeface="Calibri" panose="020F0502020204030204" pitchFamily="34" charset="0"/>
              </a:rPr>
              <a:t>aliquid</a:t>
            </a:r>
            <a:r>
              <a:rPr lang="fr-FR" sz="2000" i="1" dirty="0">
                <a:effectLst/>
                <a:latin typeface="Times New Roman" panose="02020603050405020304" pitchFamily="18" charset="0"/>
                <a:ea typeface="Calibri" panose="020F0502020204030204" pitchFamily="34" charset="0"/>
              </a:rPr>
              <a:t> </a:t>
            </a:r>
            <a:r>
              <a:rPr lang="fr-FR" sz="2000" i="1" dirty="0" err="1">
                <a:effectLst/>
                <a:latin typeface="Times New Roman" panose="02020603050405020304" pitchFamily="18" charset="0"/>
                <a:ea typeface="Calibri" panose="020F0502020204030204" pitchFamily="34" charset="0"/>
              </a:rPr>
              <a:t>extrinsecum</a:t>
            </a:r>
            <a:r>
              <a:rPr lang="fr-FR" sz="2000" i="1" dirty="0">
                <a:effectLst/>
                <a:latin typeface="Times New Roman" panose="02020603050405020304" pitchFamily="18" charset="0"/>
                <a:ea typeface="Calibri" panose="020F0502020204030204" pitchFamily="34" charset="0"/>
              </a:rPr>
              <a:t>, </a:t>
            </a:r>
            <a:r>
              <a:rPr lang="fr-FR" sz="2000" i="1" dirty="0" err="1">
                <a:effectLst/>
                <a:latin typeface="Times New Roman" panose="02020603050405020304" pitchFamily="18" charset="0"/>
                <a:ea typeface="Calibri" panose="020F0502020204030204" pitchFamily="34" charset="0"/>
              </a:rPr>
              <a:t>praecipue</a:t>
            </a:r>
            <a:r>
              <a:rPr lang="fr-FR" sz="2000" i="1" dirty="0">
                <a:effectLst/>
                <a:latin typeface="Times New Roman" panose="02020603050405020304" pitchFamily="18" charset="0"/>
                <a:ea typeface="Calibri" panose="020F0502020204030204" pitchFamily="34" charset="0"/>
              </a:rPr>
              <a:t> si </a:t>
            </a:r>
            <a:r>
              <a:rPr lang="fr-FR" sz="2000" i="1" dirty="0" err="1">
                <a:effectLst/>
                <a:latin typeface="Times New Roman" panose="02020603050405020304" pitchFamily="18" charset="0"/>
                <a:ea typeface="Calibri" panose="020F0502020204030204" pitchFamily="34" charset="0"/>
              </a:rPr>
              <a:t>sit</a:t>
            </a:r>
            <a:r>
              <a:rPr lang="fr-FR" sz="2000" i="1" dirty="0">
                <a:effectLst/>
                <a:latin typeface="Times New Roman" panose="02020603050405020304" pitchFamily="18" charset="0"/>
                <a:ea typeface="Calibri" panose="020F0502020204030204" pitchFamily="34" charset="0"/>
              </a:rPr>
              <a:t> facile </a:t>
            </a:r>
            <a:r>
              <a:rPr lang="fr-FR" sz="2000" i="1" dirty="0" err="1">
                <a:effectLst/>
                <a:latin typeface="Times New Roman" panose="02020603050405020304" pitchFamily="18" charset="0"/>
                <a:ea typeface="Calibri" panose="020F0502020204030204" pitchFamily="34" charset="0"/>
              </a:rPr>
              <a:t>immutabile</a:t>
            </a:r>
            <a:r>
              <a:rPr lang="en-GB" sz="2000" i="1" dirty="0">
                <a:effectLst/>
                <a:latin typeface="Times New Roman" panose="02020603050405020304" pitchFamily="18" charset="0"/>
                <a:ea typeface="Calibri" panose="020F0502020204030204" pitchFamily="34" charset="0"/>
              </a:rPr>
              <a:t>. </a:t>
            </a:r>
          </a:p>
          <a:p>
            <a:pPr marL="0" indent="0" algn="just">
              <a:spcBef>
                <a:spcPts val="600"/>
              </a:spcBef>
              <a:buNone/>
            </a:pPr>
            <a:endParaRPr lang="fr-FR" sz="2000" i="1" dirty="0">
              <a:effectLst/>
              <a:latin typeface="Times New Roman" panose="02020603050405020304" pitchFamily="18" charset="0"/>
              <a:ea typeface="Calibri" panose="020F0502020204030204" pitchFamily="34" charset="0"/>
            </a:endParaRPr>
          </a:p>
          <a:p>
            <a:pPr marL="0" indent="0" algn="just">
              <a:spcBef>
                <a:spcPts val="600"/>
              </a:spcBef>
              <a:buNone/>
            </a:pPr>
            <a:r>
              <a:rPr lang="fr-BE" sz="2000" dirty="0">
                <a:effectLst/>
                <a:latin typeface="Times New Roman" panose="02020603050405020304" pitchFamily="18" charset="0"/>
                <a:ea typeface="Calibri" panose="020F0502020204030204" pitchFamily="34" charset="0"/>
              </a:rPr>
              <a:t>Dans le cas de la fascination, la pensée d'un individu n'altère pas le corps de l'autre immédiatement, mais par l'intermédiaire du mouvement du cœur, elle modifie le corps conjoint à son âme ; cette altération va jusqu'à l'œil lequel pourra atteindre un être extérieur, surtout s'il est facilement influençable . </a:t>
            </a:r>
          </a:p>
          <a:p>
            <a:pPr marL="0" indent="0" algn="just">
              <a:buNone/>
            </a:pPr>
            <a:endParaRPr lang="en-US" sz="2000" dirty="0">
              <a:effectLst/>
              <a:latin typeface="Times New Roman" panose="02020603050405020304" pitchFamily="18" charset="0"/>
              <a:ea typeface="Calibri" panose="020F0502020204030204" pitchFamily="34" charset="0"/>
            </a:endParaRPr>
          </a:p>
          <a:p>
            <a:pPr marL="0" indent="0" algn="just">
              <a:buNone/>
            </a:pPr>
            <a:r>
              <a:rPr lang="en-US" sz="2000" dirty="0" err="1">
                <a:effectLst/>
                <a:latin typeface="Times New Roman" panose="02020603050405020304" pitchFamily="18" charset="0"/>
                <a:ea typeface="Calibri" panose="020F0502020204030204" pitchFamily="34" charset="0"/>
              </a:rPr>
              <a:t>Texte</a:t>
            </a:r>
            <a:r>
              <a:rPr lang="en-US" sz="2000" dirty="0">
                <a:effectLst/>
                <a:latin typeface="Times New Roman" panose="02020603050405020304" pitchFamily="18" charset="0"/>
                <a:ea typeface="Calibri" panose="020F0502020204030204" pitchFamily="34" charset="0"/>
              </a:rPr>
              <a:t> 14. </a:t>
            </a:r>
            <a:r>
              <a:rPr lang="en-US" sz="2000" b="1" dirty="0">
                <a:effectLst/>
                <a:latin typeface="Times New Roman" panose="02020603050405020304" pitchFamily="18" charset="0"/>
                <a:ea typeface="Calibri" panose="020F0502020204030204" pitchFamily="34" charset="0"/>
              </a:rPr>
              <a:t>Thomas </a:t>
            </a:r>
            <a:r>
              <a:rPr lang="en-US" sz="2000" b="1" dirty="0" err="1">
                <a:effectLst/>
                <a:latin typeface="Times New Roman" panose="02020603050405020304" pitchFamily="18" charset="0"/>
                <a:ea typeface="Calibri" panose="020F0502020204030204" pitchFamily="34" charset="0"/>
              </a:rPr>
              <a:t>d’Aquin</a:t>
            </a:r>
            <a:r>
              <a:rPr lang="en-US" sz="2000" dirty="0">
                <a:effectLst/>
                <a:latin typeface="Times New Roman" panose="02020603050405020304" pitchFamily="18" charset="0"/>
                <a:ea typeface="Calibri" panose="020F0502020204030204" pitchFamily="34" charset="0"/>
              </a:rPr>
              <a:t>, </a:t>
            </a:r>
            <a:r>
              <a:rPr lang="en-US" sz="2000" i="1" dirty="0">
                <a:effectLst/>
                <a:latin typeface="Times New Roman" panose="02020603050405020304" pitchFamily="18" charset="0"/>
                <a:ea typeface="Calibri" panose="020F0502020204030204" pitchFamily="34" charset="0"/>
              </a:rPr>
              <a:t>Summa </a:t>
            </a:r>
            <a:r>
              <a:rPr lang="en-US" sz="2000" i="1" dirty="0" err="1">
                <a:effectLst/>
                <a:latin typeface="Times New Roman" panose="02020603050405020304" pitchFamily="18" charset="0"/>
                <a:ea typeface="Calibri" panose="020F0502020204030204" pitchFamily="34" charset="0"/>
              </a:rPr>
              <a:t>theologiae</a:t>
            </a:r>
            <a:r>
              <a:rPr lang="en-US" sz="2000" dirty="0">
                <a:effectLst/>
                <a:latin typeface="Times New Roman" panose="02020603050405020304" pitchFamily="18" charset="0"/>
                <a:ea typeface="Calibri" panose="020F0502020204030204" pitchFamily="34" charset="0"/>
              </a:rPr>
              <a:t>, I, qu. 117, art. 3, ad 2  (</a:t>
            </a:r>
            <a:r>
              <a:rPr lang="en-GB" sz="2000" dirty="0">
                <a:effectLst/>
                <a:latin typeface="Times New Roman" panose="02020603050405020304" pitchFamily="18" charset="0"/>
                <a:ea typeface="Calibri" panose="020F0502020204030204" pitchFamily="34" charset="0"/>
              </a:rPr>
              <a:t>1265-68</a:t>
            </a:r>
            <a:r>
              <a:rPr lang="en-US" sz="2000" dirty="0">
                <a:effectLst/>
                <a:latin typeface="Times New Roman" panose="02020603050405020304" pitchFamily="18" charset="0"/>
                <a:ea typeface="Calibri" panose="020F0502020204030204" pitchFamily="34" charset="0"/>
              </a:rPr>
              <a:t>)</a:t>
            </a:r>
            <a:endParaRPr lang="fr-FR" sz="2000" dirty="0">
              <a:effectLst/>
              <a:latin typeface="Times New Roman" panose="02020603050405020304" pitchFamily="18" charset="0"/>
              <a:ea typeface="Calibri" panose="020F0502020204030204" pitchFamily="34" charset="0"/>
            </a:endParaRPr>
          </a:p>
          <a:p>
            <a:pPr marL="0" indent="0" algn="just">
              <a:spcAft>
                <a:spcPts val="0"/>
              </a:spcAft>
              <a:buNone/>
            </a:pPr>
            <a:r>
              <a:rPr lang="en-US" sz="2000" i="1" dirty="0">
                <a:effectLst/>
                <a:latin typeface="Times New Roman" panose="02020603050405020304" pitchFamily="18" charset="0"/>
                <a:ea typeface="Calibri" panose="020F0502020204030204" pitchFamily="34" charset="0"/>
              </a:rPr>
              <a:t>Oculi autem </a:t>
            </a:r>
            <a:r>
              <a:rPr lang="en-US" sz="2000" i="1" dirty="0" err="1">
                <a:effectLst/>
                <a:latin typeface="Times New Roman" panose="02020603050405020304" pitchFamily="18" charset="0"/>
                <a:ea typeface="Calibri" panose="020F0502020204030204" pitchFamily="34" charset="0"/>
              </a:rPr>
              <a:t>inficiunt</a:t>
            </a:r>
            <a:r>
              <a:rPr lang="en-US" sz="2000" i="1" dirty="0">
                <a:effectLst/>
                <a:latin typeface="Times New Roman" panose="02020603050405020304" pitchFamily="18" charset="0"/>
                <a:ea typeface="Calibri" panose="020F0502020204030204" pitchFamily="34" charset="0"/>
              </a:rPr>
              <a:t> </a:t>
            </a:r>
            <a:r>
              <a:rPr lang="en-US" sz="2000" i="1" u="sng" dirty="0" err="1">
                <a:effectLst/>
                <a:latin typeface="Times New Roman" panose="02020603050405020304" pitchFamily="18" charset="0"/>
                <a:ea typeface="Calibri" panose="020F0502020204030204" pitchFamily="34" charset="0"/>
              </a:rPr>
              <a:t>aerem</a:t>
            </a:r>
            <a:r>
              <a:rPr lang="en-US" sz="2000" i="1" dirty="0">
                <a:effectLst/>
                <a:latin typeface="Times New Roman" panose="02020603050405020304" pitchFamily="18" charset="0"/>
                <a:ea typeface="Calibri" panose="020F0502020204030204" pitchFamily="34" charset="0"/>
              </a:rPr>
              <a:t> </a:t>
            </a:r>
            <a:r>
              <a:rPr lang="en-US" sz="2000" i="1" u="sng" dirty="0">
                <a:effectLst/>
                <a:latin typeface="Times New Roman" panose="02020603050405020304" pitchFamily="18" charset="0"/>
                <a:ea typeface="Calibri" panose="020F0502020204030204" pitchFamily="34" charset="0"/>
              </a:rPr>
              <a:t>continuum</a:t>
            </a:r>
            <a:r>
              <a:rPr lang="en-US" sz="2000" i="1" dirty="0">
                <a:effectLst/>
                <a:latin typeface="Times New Roman" panose="02020603050405020304" pitchFamily="18" charset="0"/>
                <a:ea typeface="Calibri" panose="020F0502020204030204" pitchFamily="34" charset="0"/>
              </a:rPr>
              <a:t> </a:t>
            </a:r>
            <a:r>
              <a:rPr lang="en-US" sz="2000" i="1" dirty="0" err="1">
                <a:effectLst/>
                <a:latin typeface="Times New Roman" panose="02020603050405020304" pitchFamily="18" charset="0"/>
                <a:ea typeface="Calibri" panose="020F0502020204030204" pitchFamily="34" charset="0"/>
              </a:rPr>
              <a:t>usque</a:t>
            </a:r>
            <a:r>
              <a:rPr lang="en-US" sz="2000" i="1" dirty="0">
                <a:effectLst/>
                <a:latin typeface="Times New Roman" panose="02020603050405020304" pitchFamily="18" charset="0"/>
                <a:ea typeface="Calibri" panose="020F0502020204030204" pitchFamily="34" charset="0"/>
              </a:rPr>
              <a:t> ad </a:t>
            </a:r>
            <a:r>
              <a:rPr lang="en-US" sz="2000" i="1" dirty="0" err="1">
                <a:effectLst/>
                <a:latin typeface="Times New Roman" panose="02020603050405020304" pitchFamily="18" charset="0"/>
                <a:ea typeface="Calibri" panose="020F0502020204030204" pitchFamily="34" charset="0"/>
              </a:rPr>
              <a:t>determinatum</a:t>
            </a:r>
            <a:r>
              <a:rPr lang="en-US" sz="2000" i="1" dirty="0">
                <a:effectLst/>
                <a:latin typeface="Times New Roman" panose="02020603050405020304" pitchFamily="18" charset="0"/>
                <a:ea typeface="Calibri" panose="020F0502020204030204" pitchFamily="34" charset="0"/>
              </a:rPr>
              <a:t> </a:t>
            </a:r>
            <a:r>
              <a:rPr lang="en-US" sz="2000" i="1" u="sng" dirty="0" err="1">
                <a:effectLst/>
                <a:latin typeface="Times New Roman" panose="02020603050405020304" pitchFamily="18" charset="0"/>
                <a:ea typeface="Calibri" panose="020F0502020204030204" pitchFamily="34" charset="0"/>
              </a:rPr>
              <a:t>spatium</a:t>
            </a:r>
            <a:r>
              <a:rPr lang="en-US" sz="2000" dirty="0">
                <a:effectLst/>
                <a:latin typeface="Times New Roman" panose="02020603050405020304" pitchFamily="18" charset="0"/>
                <a:ea typeface="Calibri" panose="020F0502020204030204" pitchFamily="34" charset="0"/>
              </a:rPr>
              <a:t>.</a:t>
            </a:r>
            <a:endParaRPr lang="fr-FR" sz="2000" dirty="0">
              <a:effectLst/>
              <a:latin typeface="Times New Roman" panose="02020603050405020304" pitchFamily="18" charset="0"/>
              <a:ea typeface="Calibri" panose="020F0502020204030204" pitchFamily="34" charset="0"/>
            </a:endParaRPr>
          </a:p>
          <a:p>
            <a:pPr marL="0" indent="0">
              <a:buNone/>
            </a:pPr>
            <a:r>
              <a:rPr lang="fr-FR" sz="2000" dirty="0">
                <a:effectLst/>
                <a:latin typeface="Times New Roman" panose="02020603050405020304" pitchFamily="18" charset="0"/>
                <a:ea typeface="Calibri" panose="020F0502020204030204" pitchFamily="34" charset="0"/>
              </a:rPr>
              <a:t>Les regards infectent l'air de manière continue jusqu'à une distance déterminée</a:t>
            </a:r>
            <a:r>
              <a:rPr lang="fr-FR" sz="2000" dirty="0">
                <a:latin typeface="Times New Roman" panose="02020603050405020304" pitchFamily="18" charset="0"/>
                <a:ea typeface="Calibri" panose="020F0502020204030204" pitchFamily="34" charset="0"/>
              </a:rPr>
              <a:t>.</a:t>
            </a:r>
            <a:endParaRPr lang="fr-FR" sz="2000" dirty="0">
              <a:latin typeface="Times New Roman" panose="02020603050405020304" pitchFamily="18" charset="0"/>
              <a:cs typeface="Times New Roman" panose="02020603050405020304" pitchFamily="18" charset="0"/>
            </a:endParaRPr>
          </a:p>
          <a:p>
            <a:pPr marL="0" indent="0" algn="just">
              <a:spcBef>
                <a:spcPts val="600"/>
              </a:spcBef>
              <a:buNone/>
            </a:pPr>
            <a:endParaRPr lang="fr-FR" sz="1800" dirty="0">
              <a:effectLst/>
              <a:latin typeface="Times New Roman" panose="02020603050405020304" pitchFamily="18" charset="0"/>
              <a:ea typeface="Calibri" panose="020F0502020204030204" pitchFamily="34" charset="0"/>
            </a:endParaRPr>
          </a:p>
          <a:p>
            <a:pPr marL="0" indent="0" algn="just">
              <a:buNone/>
            </a:pPr>
            <a:endParaRPr lang="fr-FR" sz="18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8519738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8538D7A-A586-132D-BC14-C8F195223C4B}"/>
              </a:ext>
            </a:extLst>
          </p:cNvPr>
          <p:cNvSpPr>
            <a:spLocks noGrp="1"/>
          </p:cNvSpPr>
          <p:nvPr>
            <p:ph idx="1"/>
          </p:nvPr>
        </p:nvSpPr>
        <p:spPr>
          <a:xfrm>
            <a:off x="997591" y="830509"/>
            <a:ext cx="10515600" cy="5561902"/>
          </a:xfrm>
        </p:spPr>
        <p:txBody>
          <a:bodyPr/>
          <a:lstStyle/>
          <a:p>
            <a:pPr marL="0" indent="0" algn="just">
              <a:lnSpc>
                <a:spcPct val="100000"/>
              </a:lnSpc>
              <a:spcBef>
                <a:spcPts val="0"/>
              </a:spcBef>
              <a:buNone/>
            </a:pPr>
            <a:r>
              <a:rPr lang="fr-FR" sz="2000" dirty="0">
                <a:latin typeface="Times New Roman" panose="02020603050405020304" pitchFamily="18" charset="0"/>
                <a:cs typeface="Times New Roman" panose="02020603050405020304" pitchFamily="18" charset="0"/>
              </a:rPr>
              <a:t>Texte 15. </a:t>
            </a:r>
            <a:r>
              <a:rPr lang="fr-FR" sz="2000" b="1" dirty="0" err="1">
                <a:latin typeface="Times New Roman" panose="02020603050405020304" pitchFamily="18" charset="0"/>
                <a:cs typeface="Times New Roman" panose="02020603050405020304" pitchFamily="18" charset="0"/>
              </a:rPr>
              <a:t>Engelbert</a:t>
            </a:r>
            <a:r>
              <a:rPr lang="fr-FR" sz="2000" b="1" dirty="0">
                <a:latin typeface="Times New Roman" panose="02020603050405020304" pitchFamily="18" charset="0"/>
                <a:cs typeface="Times New Roman" panose="02020603050405020304" pitchFamily="18" charset="0"/>
              </a:rPr>
              <a:t> d'</a:t>
            </a:r>
            <a:r>
              <a:rPr lang="fr-FR" sz="2000" b="1" dirty="0" err="1">
                <a:latin typeface="Times New Roman" panose="02020603050405020304" pitchFamily="18" charset="0"/>
                <a:cs typeface="Times New Roman" panose="02020603050405020304" pitchFamily="18" charset="0"/>
              </a:rPr>
              <a:t>Admont</a:t>
            </a:r>
            <a:r>
              <a:rPr lang="fr-FR" sz="2000" dirty="0">
                <a:latin typeface="Times New Roman" panose="02020603050405020304" pitchFamily="18" charset="0"/>
                <a:cs typeface="Times New Roman" panose="02020603050405020304" pitchFamily="18" charset="0"/>
              </a:rPr>
              <a:t>, </a:t>
            </a:r>
            <a:r>
              <a:rPr lang="fr-FR" sz="2000" i="1" dirty="0">
                <a:latin typeface="Times New Roman" panose="02020603050405020304" pitchFamily="18" charset="0"/>
                <a:cs typeface="Times New Roman" panose="02020603050405020304" pitchFamily="18" charset="0"/>
              </a:rPr>
              <a:t>Tractatus de </a:t>
            </a:r>
            <a:r>
              <a:rPr lang="fr-FR" sz="2000" i="1" dirty="0" err="1">
                <a:latin typeface="Times New Roman" panose="02020603050405020304" pitchFamily="18" charset="0"/>
                <a:cs typeface="Times New Roman" panose="02020603050405020304" pitchFamily="18" charset="0"/>
              </a:rPr>
              <a:t>fascinatione</a:t>
            </a:r>
            <a:r>
              <a:rPr lang="fr-FR" sz="2000" dirty="0">
                <a:latin typeface="Times New Roman" panose="02020603050405020304" pitchFamily="18" charset="0"/>
                <a:cs typeface="Times New Roman" panose="02020603050405020304" pitchFamily="18" charset="0"/>
              </a:rPr>
              <a:t>, I, 15 (vers 1290)</a:t>
            </a:r>
          </a:p>
          <a:p>
            <a:pPr marL="0" indent="0" algn="just">
              <a:lnSpc>
                <a:spcPct val="100000"/>
              </a:lnSpc>
              <a:spcBef>
                <a:spcPts val="0"/>
              </a:spcBef>
              <a:buNone/>
            </a:pPr>
            <a:r>
              <a:rPr lang="fr-FR" sz="1400" dirty="0">
                <a:latin typeface="Times New Roman" panose="02020603050405020304" pitchFamily="18" charset="0"/>
                <a:cs typeface="Times New Roman" panose="02020603050405020304" pitchFamily="18" charset="0"/>
              </a:rPr>
              <a:t>éd. G. B. Fowler, « </a:t>
            </a:r>
            <a:r>
              <a:rPr lang="fr-FR" sz="1400" dirty="0" err="1">
                <a:latin typeface="Times New Roman" panose="02020603050405020304" pitchFamily="18" charset="0"/>
                <a:cs typeface="Times New Roman" panose="02020603050405020304" pitchFamily="18" charset="0"/>
              </a:rPr>
              <a:t>Engelberti</a:t>
            </a:r>
            <a:r>
              <a:rPr lang="fr-FR" sz="1400" dirty="0">
                <a:latin typeface="Times New Roman" panose="02020603050405020304" pitchFamily="18" charset="0"/>
                <a:cs typeface="Times New Roman" panose="02020603050405020304" pitchFamily="18" charset="0"/>
              </a:rPr>
              <a:t> </a:t>
            </a:r>
            <a:r>
              <a:rPr lang="fr-FR" sz="1400" dirty="0" err="1">
                <a:latin typeface="Times New Roman" panose="02020603050405020304" pitchFamily="18" charset="0"/>
                <a:cs typeface="Times New Roman" panose="02020603050405020304" pitchFamily="18" charset="0"/>
              </a:rPr>
              <a:t>Admontensis</a:t>
            </a:r>
            <a:r>
              <a:rPr lang="fr-FR" sz="1400" dirty="0">
                <a:latin typeface="Times New Roman" panose="02020603050405020304" pitchFamily="18" charset="0"/>
                <a:cs typeface="Times New Roman" panose="02020603050405020304" pitchFamily="18" charset="0"/>
              </a:rPr>
              <a:t> Tractatus </a:t>
            </a:r>
            <a:r>
              <a:rPr lang="fr-FR" sz="1400" i="1" dirty="0">
                <a:latin typeface="Times New Roman" panose="02020603050405020304" pitchFamily="18" charset="0"/>
                <a:cs typeface="Times New Roman" panose="02020603050405020304" pitchFamily="18" charset="0"/>
              </a:rPr>
              <a:t>De </a:t>
            </a:r>
            <a:r>
              <a:rPr lang="fr-FR" sz="1400" i="1" dirty="0" err="1">
                <a:latin typeface="Times New Roman" panose="02020603050405020304" pitchFamily="18" charset="0"/>
                <a:cs typeface="Times New Roman" panose="02020603050405020304" pitchFamily="18" charset="0"/>
              </a:rPr>
              <a:t>fascinatione</a:t>
            </a:r>
            <a:r>
              <a:rPr lang="fr-FR" sz="1400" dirty="0">
                <a:latin typeface="Times New Roman" panose="02020603050405020304" pitchFamily="18" charset="0"/>
                <a:cs typeface="Times New Roman" panose="02020603050405020304" pitchFamily="18" charset="0"/>
              </a:rPr>
              <a:t> », </a:t>
            </a:r>
            <a:r>
              <a:rPr lang="fr-FR" sz="1400" i="1" dirty="0">
                <a:latin typeface="Times New Roman" panose="02020603050405020304" pitchFamily="18" charset="0"/>
                <a:cs typeface="Times New Roman" panose="02020603050405020304" pitchFamily="18" charset="0"/>
              </a:rPr>
              <a:t>Recherches de théologie ancienne et médiévale</a:t>
            </a:r>
            <a:r>
              <a:rPr lang="fr-FR" sz="1400" dirty="0">
                <a:latin typeface="Times New Roman" panose="02020603050405020304" pitchFamily="18" charset="0"/>
                <a:cs typeface="Times New Roman" panose="02020603050405020304" pitchFamily="18" charset="0"/>
              </a:rPr>
              <a:t>, 37 (1970), p. 212-213</a:t>
            </a:r>
          </a:p>
          <a:p>
            <a:pPr marL="0" indent="0" algn="just">
              <a:lnSpc>
                <a:spcPct val="100000"/>
              </a:lnSpc>
              <a:spcBef>
                <a:spcPts val="0"/>
              </a:spcBef>
              <a:buNone/>
            </a:pPr>
            <a:endParaRPr lang="fr-FR" sz="2000" dirty="0">
              <a:latin typeface="Times New Roman" panose="02020603050405020304" pitchFamily="18" charset="0"/>
              <a:cs typeface="Times New Roman" panose="02020603050405020304" pitchFamily="18" charset="0"/>
            </a:endParaRPr>
          </a:p>
          <a:p>
            <a:pPr marL="0" indent="0" algn="just">
              <a:lnSpc>
                <a:spcPct val="100000"/>
              </a:lnSpc>
              <a:spcBef>
                <a:spcPts val="0"/>
              </a:spcBef>
              <a:buNone/>
            </a:pPr>
            <a:r>
              <a:rPr lang="fr-FR" sz="2000" i="1" dirty="0" err="1">
                <a:latin typeface="Times New Roman" panose="02020603050405020304" pitchFamily="18" charset="0"/>
                <a:cs typeface="Times New Roman" panose="02020603050405020304" pitchFamily="18" charset="0"/>
              </a:rPr>
              <a:t>Passio</a:t>
            </a:r>
            <a:r>
              <a:rPr lang="fr-FR" sz="2000" i="1" dirty="0">
                <a:latin typeface="Times New Roman" panose="02020603050405020304" pitchFamily="18" charset="0"/>
                <a:cs typeface="Times New Roman" panose="02020603050405020304" pitchFamily="18" charset="0"/>
              </a:rPr>
              <a:t> </a:t>
            </a:r>
            <a:r>
              <a:rPr lang="fr-FR" sz="2000" i="1" dirty="0" err="1">
                <a:latin typeface="Times New Roman" panose="02020603050405020304" pitchFamily="18" charset="0"/>
                <a:cs typeface="Times New Roman" panose="02020603050405020304" pitchFamily="18" charset="0"/>
              </a:rPr>
              <a:t>amoris</a:t>
            </a:r>
            <a:r>
              <a:rPr lang="fr-FR" sz="2000" i="1" dirty="0">
                <a:latin typeface="Times New Roman" panose="02020603050405020304" pitchFamily="18" charset="0"/>
                <a:cs typeface="Times New Roman" panose="02020603050405020304" pitchFamily="18" charset="0"/>
              </a:rPr>
              <a:t> </a:t>
            </a:r>
            <a:r>
              <a:rPr lang="fr-FR" sz="2000" i="1" dirty="0" err="1">
                <a:latin typeface="Times New Roman" panose="02020603050405020304" pitchFamily="18" charset="0"/>
                <a:cs typeface="Times New Roman" panose="02020603050405020304" pitchFamily="18" charset="0"/>
              </a:rPr>
              <a:t>hereos</a:t>
            </a:r>
            <a:r>
              <a:rPr lang="fr-FR" sz="2000" i="1" dirty="0">
                <a:latin typeface="Times New Roman" panose="02020603050405020304" pitchFamily="18" charset="0"/>
                <a:cs typeface="Times New Roman" panose="02020603050405020304" pitchFamily="18" charset="0"/>
              </a:rPr>
              <a:t>, et </a:t>
            </a:r>
            <a:r>
              <a:rPr lang="fr-FR" sz="2000" i="1" dirty="0" err="1">
                <a:latin typeface="Times New Roman" panose="02020603050405020304" pitchFamily="18" charset="0"/>
                <a:cs typeface="Times New Roman" panose="02020603050405020304" pitchFamily="18" charset="0"/>
              </a:rPr>
              <a:t>passio</a:t>
            </a:r>
            <a:r>
              <a:rPr lang="fr-FR" sz="2000" i="1" dirty="0">
                <a:latin typeface="Times New Roman" panose="02020603050405020304" pitchFamily="18" charset="0"/>
                <a:cs typeface="Times New Roman" panose="02020603050405020304" pitchFamily="18" charset="0"/>
              </a:rPr>
              <a:t> </a:t>
            </a:r>
            <a:r>
              <a:rPr lang="fr-FR" sz="2000" i="1" dirty="0" err="1">
                <a:latin typeface="Times New Roman" panose="02020603050405020304" pitchFamily="18" charset="0"/>
                <a:cs typeface="Times New Roman" panose="02020603050405020304" pitchFamily="18" charset="0"/>
              </a:rPr>
              <a:t>invidie</a:t>
            </a:r>
            <a:r>
              <a:rPr lang="fr-FR" sz="2000" i="1" dirty="0">
                <a:latin typeface="Times New Roman" panose="02020603050405020304" pitchFamily="18" charset="0"/>
                <a:cs typeface="Times New Roman" panose="02020603050405020304" pitchFamily="18" charset="0"/>
              </a:rPr>
              <a:t> et </a:t>
            </a:r>
            <a:r>
              <a:rPr lang="fr-FR" sz="2000" i="1" dirty="0" err="1">
                <a:latin typeface="Times New Roman" panose="02020603050405020304" pitchFamily="18" charset="0"/>
                <a:cs typeface="Times New Roman" panose="02020603050405020304" pitchFamily="18" charset="0"/>
              </a:rPr>
              <a:t>odii</a:t>
            </a:r>
            <a:r>
              <a:rPr lang="fr-FR" sz="2000" i="1" dirty="0">
                <a:latin typeface="Times New Roman" panose="02020603050405020304" pitchFamily="18" charset="0"/>
                <a:cs typeface="Times New Roman" panose="02020603050405020304" pitchFamily="18" charset="0"/>
              </a:rPr>
              <a:t> et </a:t>
            </a:r>
            <a:r>
              <a:rPr lang="fr-FR" sz="2000" i="1" dirty="0" err="1">
                <a:latin typeface="Times New Roman" panose="02020603050405020304" pitchFamily="18" charset="0"/>
                <a:cs typeface="Times New Roman" panose="02020603050405020304" pitchFamily="18" charset="0"/>
              </a:rPr>
              <a:t>malicie</a:t>
            </a:r>
            <a:r>
              <a:rPr lang="fr-FR" sz="2000" i="1" dirty="0">
                <a:latin typeface="Times New Roman" panose="02020603050405020304" pitchFamily="18" charset="0"/>
                <a:cs typeface="Times New Roman" panose="02020603050405020304" pitchFamily="18" charset="0"/>
              </a:rPr>
              <a:t> ad alios </a:t>
            </a:r>
            <a:r>
              <a:rPr lang="fr-FR" sz="2000" i="1" dirty="0" err="1">
                <a:latin typeface="Times New Roman" panose="02020603050405020304" pitchFamily="18" charset="0"/>
                <a:cs typeface="Times New Roman" panose="02020603050405020304" pitchFamily="18" charset="0"/>
              </a:rPr>
              <a:t>huiusmodi</a:t>
            </a:r>
            <a:r>
              <a:rPr lang="fr-FR" sz="2000" i="1" dirty="0">
                <a:latin typeface="Times New Roman" panose="02020603050405020304" pitchFamily="18" charset="0"/>
                <a:cs typeface="Times New Roman" panose="02020603050405020304" pitchFamily="18" charset="0"/>
              </a:rPr>
              <a:t> (…) </a:t>
            </a:r>
            <a:r>
              <a:rPr lang="fr-FR" sz="2000" i="1" dirty="0" err="1">
                <a:latin typeface="Times New Roman" panose="02020603050405020304" pitchFamily="18" charset="0"/>
                <a:cs typeface="Times New Roman" panose="02020603050405020304" pitchFamily="18" charset="0"/>
              </a:rPr>
              <a:t>faciunt</a:t>
            </a:r>
            <a:r>
              <a:rPr lang="fr-FR" sz="2000" i="1" dirty="0">
                <a:latin typeface="Times New Roman" panose="02020603050405020304" pitchFamily="18" charset="0"/>
                <a:cs typeface="Times New Roman" panose="02020603050405020304" pitchFamily="18" charset="0"/>
              </a:rPr>
              <a:t> et causant </a:t>
            </a:r>
            <a:r>
              <a:rPr lang="fr-FR" sz="2000" i="1" dirty="0" err="1">
                <a:latin typeface="Times New Roman" panose="02020603050405020304" pitchFamily="18" charset="0"/>
                <a:cs typeface="Times New Roman" panose="02020603050405020304" pitchFamily="18" charset="0"/>
              </a:rPr>
              <a:t>inpressiones</a:t>
            </a:r>
            <a:r>
              <a:rPr lang="fr-FR" sz="2000" i="1" dirty="0">
                <a:latin typeface="Times New Roman" panose="02020603050405020304" pitchFamily="18" charset="0"/>
                <a:cs typeface="Times New Roman" panose="02020603050405020304" pitchFamily="18" charset="0"/>
              </a:rPr>
              <a:t> </a:t>
            </a:r>
            <a:r>
              <a:rPr lang="fr-FR" sz="2000" i="1" dirty="0" err="1">
                <a:latin typeface="Times New Roman" panose="02020603050405020304" pitchFamily="18" charset="0"/>
                <a:cs typeface="Times New Roman" panose="02020603050405020304" pitchFamily="18" charset="0"/>
              </a:rPr>
              <a:t>forciores</a:t>
            </a:r>
            <a:r>
              <a:rPr lang="fr-FR" sz="2000" i="1" dirty="0">
                <a:latin typeface="Times New Roman" panose="02020603050405020304" pitchFamily="18" charset="0"/>
                <a:cs typeface="Times New Roman" panose="02020603050405020304" pitchFamily="18" charset="0"/>
              </a:rPr>
              <a:t> et </a:t>
            </a:r>
            <a:r>
              <a:rPr lang="fr-FR" sz="2000" i="1" dirty="0" err="1">
                <a:latin typeface="Times New Roman" panose="02020603050405020304" pitchFamily="18" charset="0"/>
                <a:cs typeface="Times New Roman" panose="02020603050405020304" pitchFamily="18" charset="0"/>
              </a:rPr>
              <a:t>profundiores</a:t>
            </a:r>
            <a:r>
              <a:rPr lang="fr-FR" sz="2000" i="1" dirty="0">
                <a:latin typeface="Times New Roman" panose="02020603050405020304" pitchFamily="18" charset="0"/>
                <a:cs typeface="Times New Roman" panose="02020603050405020304" pitchFamily="18" charset="0"/>
              </a:rPr>
              <a:t>, et per </a:t>
            </a:r>
            <a:r>
              <a:rPr lang="fr-FR" sz="2000" i="1" dirty="0" err="1">
                <a:latin typeface="Times New Roman" panose="02020603050405020304" pitchFamily="18" charset="0"/>
                <a:cs typeface="Times New Roman" panose="02020603050405020304" pitchFamily="18" charset="0"/>
              </a:rPr>
              <a:t>consequens</a:t>
            </a:r>
            <a:r>
              <a:rPr lang="fr-FR" sz="2000" i="1" dirty="0">
                <a:latin typeface="Times New Roman" panose="02020603050405020304" pitchFamily="18" charset="0"/>
                <a:cs typeface="Times New Roman" panose="02020603050405020304" pitchFamily="18" charset="0"/>
              </a:rPr>
              <a:t> </a:t>
            </a:r>
            <a:r>
              <a:rPr lang="fr-FR" sz="2000" i="1" dirty="0" err="1">
                <a:latin typeface="Times New Roman" panose="02020603050405020304" pitchFamily="18" charset="0"/>
                <a:cs typeface="Times New Roman" panose="02020603050405020304" pitchFamily="18" charset="0"/>
              </a:rPr>
              <a:t>durabiliores</a:t>
            </a:r>
            <a:r>
              <a:rPr lang="fr-FR" sz="2000" i="1" dirty="0">
                <a:latin typeface="Times New Roman" panose="02020603050405020304" pitchFamily="18" charset="0"/>
                <a:cs typeface="Times New Roman" panose="02020603050405020304" pitchFamily="18" charset="0"/>
              </a:rPr>
              <a:t> in </a:t>
            </a:r>
            <a:r>
              <a:rPr lang="fr-FR" sz="2000" i="1" dirty="0" err="1">
                <a:latin typeface="Times New Roman" panose="02020603050405020304" pitchFamily="18" charset="0"/>
                <a:cs typeface="Times New Roman" panose="02020603050405020304" pitchFamily="18" charset="0"/>
              </a:rPr>
              <a:t>corporibus</a:t>
            </a:r>
            <a:r>
              <a:rPr lang="fr-FR" sz="2000" i="1" dirty="0">
                <a:latin typeface="Times New Roman" panose="02020603050405020304" pitchFamily="18" charset="0"/>
                <a:cs typeface="Times New Roman" panose="02020603050405020304" pitchFamily="18" charset="0"/>
              </a:rPr>
              <a:t> </a:t>
            </a:r>
            <a:r>
              <a:rPr lang="fr-FR" sz="2000" i="1" dirty="0" err="1">
                <a:latin typeface="Times New Roman" panose="02020603050405020304" pitchFamily="18" charset="0"/>
                <a:cs typeface="Times New Roman" panose="02020603050405020304" pitchFamily="18" charset="0"/>
              </a:rPr>
              <a:t>propriis</a:t>
            </a:r>
            <a:r>
              <a:rPr lang="fr-FR" sz="2000" i="1" dirty="0">
                <a:latin typeface="Times New Roman" panose="02020603050405020304" pitchFamily="18" charset="0"/>
                <a:cs typeface="Times New Roman" panose="02020603050405020304" pitchFamily="18" charset="0"/>
              </a:rPr>
              <a:t>, </a:t>
            </a:r>
            <a:r>
              <a:rPr lang="fr-FR" sz="2000" i="1" dirty="0" err="1">
                <a:latin typeface="Times New Roman" panose="02020603050405020304" pitchFamily="18" charset="0"/>
                <a:cs typeface="Times New Roman" panose="02020603050405020304" pitchFamily="18" charset="0"/>
              </a:rPr>
              <a:t>conturbantes</a:t>
            </a:r>
            <a:r>
              <a:rPr lang="fr-FR" sz="2000" i="1" dirty="0">
                <a:latin typeface="Times New Roman" panose="02020603050405020304" pitchFamily="18" charset="0"/>
                <a:cs typeface="Times New Roman" panose="02020603050405020304" pitchFamily="18" charset="0"/>
              </a:rPr>
              <a:t> et </a:t>
            </a:r>
            <a:r>
              <a:rPr lang="fr-FR" sz="2000" i="1" dirty="0" err="1">
                <a:latin typeface="Times New Roman" panose="02020603050405020304" pitchFamily="18" charset="0"/>
                <a:cs typeface="Times New Roman" panose="02020603050405020304" pitchFamily="18" charset="0"/>
              </a:rPr>
              <a:t>commoventes</a:t>
            </a:r>
            <a:r>
              <a:rPr lang="fr-FR" sz="2000" i="1" dirty="0">
                <a:latin typeface="Times New Roman" panose="02020603050405020304" pitchFamily="18" charset="0"/>
                <a:cs typeface="Times New Roman" panose="02020603050405020304" pitchFamily="18" charset="0"/>
              </a:rPr>
              <a:t> </a:t>
            </a:r>
            <a:r>
              <a:rPr lang="fr-FR" sz="2000" i="1" dirty="0" err="1">
                <a:latin typeface="Times New Roman" panose="02020603050405020304" pitchFamily="18" charset="0"/>
                <a:cs typeface="Times New Roman" panose="02020603050405020304" pitchFamily="18" charset="0"/>
              </a:rPr>
              <a:t>spiritus</a:t>
            </a:r>
            <a:r>
              <a:rPr lang="fr-FR" sz="2000" i="1" dirty="0">
                <a:latin typeface="Times New Roman" panose="02020603050405020304" pitchFamily="18" charset="0"/>
                <a:cs typeface="Times New Roman" panose="02020603050405020304" pitchFamily="18" charset="0"/>
              </a:rPr>
              <a:t> </a:t>
            </a:r>
            <a:r>
              <a:rPr lang="fr-FR" sz="2000" i="1" dirty="0" err="1">
                <a:latin typeface="Times New Roman" panose="02020603050405020304" pitchFamily="18" charset="0"/>
                <a:cs typeface="Times New Roman" panose="02020603050405020304" pitchFamily="18" charset="0"/>
              </a:rPr>
              <a:t>ipsos</a:t>
            </a:r>
            <a:r>
              <a:rPr lang="fr-FR" sz="2000" i="1" dirty="0">
                <a:latin typeface="Times New Roman" panose="02020603050405020304" pitchFamily="18" charset="0"/>
                <a:cs typeface="Times New Roman" panose="02020603050405020304" pitchFamily="18" charset="0"/>
              </a:rPr>
              <a:t> </a:t>
            </a:r>
            <a:r>
              <a:rPr lang="fr-FR" sz="2000" i="1" dirty="0" err="1">
                <a:latin typeface="Times New Roman" panose="02020603050405020304" pitchFamily="18" charset="0"/>
                <a:cs typeface="Times New Roman" panose="02020603050405020304" pitchFamily="18" charset="0"/>
              </a:rPr>
              <a:t>usque</a:t>
            </a:r>
            <a:r>
              <a:rPr lang="fr-FR" sz="2000" i="1" dirty="0">
                <a:latin typeface="Times New Roman" panose="02020603050405020304" pitchFamily="18" charset="0"/>
                <a:cs typeface="Times New Roman" panose="02020603050405020304" pitchFamily="18" charset="0"/>
              </a:rPr>
              <a:t> ad hoc quod, </a:t>
            </a:r>
            <a:r>
              <a:rPr lang="fr-FR" sz="2000" i="1" dirty="0" err="1">
                <a:latin typeface="Times New Roman" panose="02020603050405020304" pitchFamily="18" charset="0"/>
                <a:cs typeface="Times New Roman" panose="02020603050405020304" pitchFamily="18" charset="0"/>
              </a:rPr>
              <a:t>eius</a:t>
            </a:r>
            <a:r>
              <a:rPr lang="fr-FR" sz="2000" i="1" dirty="0">
                <a:latin typeface="Times New Roman" panose="02020603050405020304" pitchFamily="18" charset="0"/>
                <a:cs typeface="Times New Roman" panose="02020603050405020304" pitchFamily="18" charset="0"/>
              </a:rPr>
              <a:t> </a:t>
            </a:r>
            <a:r>
              <a:rPr lang="fr-FR" sz="2000" i="1" dirty="0" err="1">
                <a:latin typeface="Times New Roman" panose="02020603050405020304" pitchFamily="18" charset="0"/>
                <a:cs typeface="Times New Roman" panose="02020603050405020304" pitchFamily="18" charset="0"/>
              </a:rPr>
              <a:t>mediantibus</a:t>
            </a:r>
            <a:r>
              <a:rPr lang="fr-FR" sz="2000" i="1" dirty="0">
                <a:latin typeface="Times New Roman" panose="02020603050405020304" pitchFamily="18" charset="0"/>
                <a:cs typeface="Times New Roman" panose="02020603050405020304" pitchFamily="18" charset="0"/>
              </a:rPr>
              <a:t>, fit </a:t>
            </a:r>
            <a:r>
              <a:rPr lang="fr-FR" sz="2000" i="1" dirty="0" err="1">
                <a:latin typeface="Times New Roman" panose="02020603050405020304" pitchFamily="18" charset="0"/>
                <a:cs typeface="Times New Roman" panose="02020603050405020304" pitchFamily="18" charset="0"/>
              </a:rPr>
              <a:t>consimilis</a:t>
            </a:r>
            <a:r>
              <a:rPr lang="fr-FR" sz="2000" i="1" dirty="0">
                <a:latin typeface="Times New Roman" panose="02020603050405020304" pitchFamily="18" charset="0"/>
                <a:cs typeface="Times New Roman" panose="02020603050405020304" pitchFamily="18" charset="0"/>
              </a:rPr>
              <a:t> </a:t>
            </a:r>
            <a:r>
              <a:rPr lang="fr-FR" sz="2000" i="1" dirty="0" err="1">
                <a:latin typeface="Times New Roman" panose="02020603050405020304" pitchFamily="18" charset="0"/>
                <a:cs typeface="Times New Roman" panose="02020603050405020304" pitchFamily="18" charset="0"/>
              </a:rPr>
              <a:t>inpressio</a:t>
            </a:r>
            <a:r>
              <a:rPr lang="fr-FR" sz="2000" i="1" dirty="0">
                <a:latin typeface="Times New Roman" panose="02020603050405020304" pitchFamily="18" charset="0"/>
                <a:cs typeface="Times New Roman" panose="02020603050405020304" pitchFamily="18" charset="0"/>
              </a:rPr>
              <a:t> in </a:t>
            </a:r>
            <a:r>
              <a:rPr lang="fr-FR" sz="2000" i="1" dirty="0" err="1">
                <a:latin typeface="Times New Roman" panose="02020603050405020304" pitchFamily="18" charset="0"/>
                <a:cs typeface="Times New Roman" panose="02020603050405020304" pitchFamily="18" charset="0"/>
              </a:rPr>
              <a:t>corporibus</a:t>
            </a:r>
            <a:r>
              <a:rPr lang="fr-FR" sz="2000" i="1" dirty="0">
                <a:latin typeface="Times New Roman" panose="02020603050405020304" pitchFamily="18" charset="0"/>
                <a:cs typeface="Times New Roman" panose="02020603050405020304" pitchFamily="18" charset="0"/>
              </a:rPr>
              <a:t> </a:t>
            </a:r>
            <a:r>
              <a:rPr lang="fr-FR" sz="2000" i="1" dirty="0" err="1">
                <a:latin typeface="Times New Roman" panose="02020603050405020304" pitchFamily="18" charset="0"/>
                <a:cs typeface="Times New Roman" panose="02020603050405020304" pitchFamily="18" charset="0"/>
              </a:rPr>
              <a:t>alienis</a:t>
            </a:r>
            <a:r>
              <a:rPr lang="fr-FR" sz="2000" i="1" dirty="0">
                <a:latin typeface="Times New Roman" panose="02020603050405020304" pitchFamily="18" charset="0"/>
                <a:cs typeface="Times New Roman" panose="02020603050405020304" pitchFamily="18" charset="0"/>
              </a:rPr>
              <a:t>. (…) Ex omnibus </a:t>
            </a:r>
            <a:r>
              <a:rPr lang="fr-FR" sz="2000" i="1" dirty="0" err="1">
                <a:latin typeface="Times New Roman" panose="02020603050405020304" pitchFamily="18" charset="0"/>
                <a:cs typeface="Times New Roman" panose="02020603050405020304" pitchFamily="18" charset="0"/>
              </a:rPr>
              <a:t>itaque</a:t>
            </a:r>
            <a:r>
              <a:rPr lang="fr-FR" sz="2000" i="1" dirty="0">
                <a:latin typeface="Times New Roman" panose="02020603050405020304" pitchFamily="18" charset="0"/>
                <a:cs typeface="Times New Roman" panose="02020603050405020304" pitchFamily="18" charset="0"/>
              </a:rPr>
              <a:t> </a:t>
            </a:r>
            <a:r>
              <a:rPr lang="fr-FR" sz="2000" i="1" dirty="0" err="1">
                <a:latin typeface="Times New Roman" panose="02020603050405020304" pitchFamily="18" charset="0"/>
                <a:cs typeface="Times New Roman" panose="02020603050405020304" pitchFamily="18" charset="0"/>
              </a:rPr>
              <a:t>predictis</a:t>
            </a:r>
            <a:r>
              <a:rPr lang="fr-FR" sz="2000" i="1" dirty="0">
                <a:latin typeface="Times New Roman" panose="02020603050405020304" pitchFamily="18" charset="0"/>
                <a:cs typeface="Times New Roman" panose="02020603050405020304" pitchFamily="18" charset="0"/>
              </a:rPr>
              <a:t> </a:t>
            </a:r>
            <a:r>
              <a:rPr lang="fr-FR" sz="2000" i="1" dirty="0" err="1">
                <a:latin typeface="Times New Roman" panose="02020603050405020304" pitchFamily="18" charset="0"/>
                <a:cs typeface="Times New Roman" panose="02020603050405020304" pitchFamily="18" charset="0"/>
              </a:rPr>
              <a:t>potest</a:t>
            </a:r>
            <a:r>
              <a:rPr lang="fr-FR" sz="2000" i="1" dirty="0">
                <a:latin typeface="Times New Roman" panose="02020603050405020304" pitchFamily="18" charset="0"/>
                <a:cs typeface="Times New Roman" panose="02020603050405020304" pitchFamily="18" charset="0"/>
              </a:rPr>
              <a:t> </a:t>
            </a:r>
            <a:r>
              <a:rPr lang="fr-FR" sz="2000" i="1" dirty="0" err="1">
                <a:latin typeface="Times New Roman" panose="02020603050405020304" pitchFamily="18" charset="0"/>
                <a:cs typeface="Times New Roman" panose="02020603050405020304" pitchFamily="18" charset="0"/>
              </a:rPr>
              <a:t>colligi</a:t>
            </a:r>
            <a:r>
              <a:rPr lang="fr-FR" sz="2000" i="1" dirty="0">
                <a:latin typeface="Times New Roman" panose="02020603050405020304" pitchFamily="18" charset="0"/>
                <a:cs typeface="Times New Roman" panose="02020603050405020304" pitchFamily="18" charset="0"/>
              </a:rPr>
              <a:t> et </a:t>
            </a:r>
            <a:r>
              <a:rPr lang="fr-FR" sz="2000" i="1" dirty="0" err="1">
                <a:latin typeface="Times New Roman" panose="02020603050405020304" pitchFamily="18" charset="0"/>
                <a:cs typeface="Times New Roman" panose="02020603050405020304" pitchFamily="18" charset="0"/>
              </a:rPr>
              <a:t>haberi</a:t>
            </a:r>
            <a:r>
              <a:rPr lang="fr-FR" sz="2000" i="1" dirty="0">
                <a:latin typeface="Times New Roman" panose="02020603050405020304" pitchFamily="18" charset="0"/>
                <a:cs typeface="Times New Roman" panose="02020603050405020304" pitchFamily="18" charset="0"/>
              </a:rPr>
              <a:t> quod </a:t>
            </a:r>
            <a:r>
              <a:rPr lang="fr-FR" sz="2000" i="1" dirty="0" err="1">
                <a:latin typeface="Times New Roman" panose="02020603050405020304" pitchFamily="18" charset="0"/>
                <a:cs typeface="Times New Roman" panose="02020603050405020304" pitchFamily="18" charset="0"/>
              </a:rPr>
              <a:t>fascinacio</a:t>
            </a:r>
            <a:r>
              <a:rPr lang="fr-FR" sz="2000" i="1" dirty="0">
                <a:latin typeface="Times New Roman" panose="02020603050405020304" pitchFamily="18" charset="0"/>
                <a:cs typeface="Times New Roman" panose="02020603050405020304" pitchFamily="18" charset="0"/>
              </a:rPr>
              <a:t> est </a:t>
            </a:r>
            <a:r>
              <a:rPr lang="fr-FR" sz="2000" i="1" dirty="0" err="1">
                <a:latin typeface="Times New Roman" panose="02020603050405020304" pitchFamily="18" charset="0"/>
                <a:cs typeface="Times New Roman" panose="02020603050405020304" pitchFamily="18" charset="0"/>
              </a:rPr>
              <a:t>infectionis</a:t>
            </a:r>
            <a:r>
              <a:rPr lang="fr-FR" sz="2000" i="1" dirty="0">
                <a:latin typeface="Times New Roman" panose="02020603050405020304" pitchFamily="18" charset="0"/>
                <a:cs typeface="Times New Roman" panose="02020603050405020304" pitchFamily="18" charset="0"/>
              </a:rPr>
              <a:t> </a:t>
            </a:r>
            <a:r>
              <a:rPr lang="fr-FR" sz="2000" i="1" dirty="0" err="1">
                <a:latin typeface="Times New Roman" panose="02020603050405020304" pitchFamily="18" charset="0"/>
                <a:cs typeface="Times New Roman" panose="02020603050405020304" pitchFamily="18" charset="0"/>
              </a:rPr>
              <a:t>proprii</a:t>
            </a:r>
            <a:r>
              <a:rPr lang="fr-FR" sz="2000" i="1" dirty="0">
                <a:latin typeface="Times New Roman" panose="02020603050405020304" pitchFamily="18" charset="0"/>
                <a:cs typeface="Times New Roman" panose="02020603050405020304" pitchFamily="18" charset="0"/>
              </a:rPr>
              <a:t> </a:t>
            </a:r>
            <a:r>
              <a:rPr lang="fr-FR" sz="2000" i="1" dirty="0" err="1">
                <a:latin typeface="Times New Roman" panose="02020603050405020304" pitchFamily="18" charset="0"/>
                <a:cs typeface="Times New Roman" panose="02020603050405020304" pitchFamily="18" charset="0"/>
              </a:rPr>
              <a:t>specie</a:t>
            </a:r>
            <a:r>
              <a:rPr lang="fr-FR" sz="2000" i="1" dirty="0">
                <a:latin typeface="Times New Roman" panose="02020603050405020304" pitchFamily="18" charset="0"/>
                <a:cs typeface="Times New Roman" panose="02020603050405020304" pitchFamily="18" charset="0"/>
              </a:rPr>
              <a:t> et sanguinis, </a:t>
            </a:r>
            <a:r>
              <a:rPr lang="fr-FR" sz="2000" i="1" dirty="0" err="1">
                <a:latin typeface="Times New Roman" panose="02020603050405020304" pitchFamily="18" charset="0"/>
                <a:cs typeface="Times New Roman" panose="02020603050405020304" pitchFamily="18" charset="0"/>
              </a:rPr>
              <a:t>mediante</a:t>
            </a:r>
            <a:r>
              <a:rPr lang="fr-FR" sz="2000" i="1" dirty="0">
                <a:latin typeface="Times New Roman" panose="02020603050405020304" pitchFamily="18" charset="0"/>
                <a:cs typeface="Times New Roman" panose="02020603050405020304" pitchFamily="18" charset="0"/>
              </a:rPr>
              <a:t> ipso </a:t>
            </a:r>
            <a:r>
              <a:rPr lang="fr-FR" sz="2000" i="1" dirty="0" err="1">
                <a:latin typeface="Times New Roman" panose="02020603050405020304" pitchFamily="18" charset="0"/>
                <a:cs typeface="Times New Roman" panose="02020603050405020304" pitchFamily="18" charset="0"/>
              </a:rPr>
              <a:t>spiritu</a:t>
            </a:r>
            <a:r>
              <a:rPr lang="fr-FR" sz="2000" i="1" dirty="0">
                <a:latin typeface="Times New Roman" panose="02020603050405020304" pitchFamily="18" charset="0"/>
                <a:cs typeface="Times New Roman" panose="02020603050405020304" pitchFamily="18" charset="0"/>
              </a:rPr>
              <a:t> </a:t>
            </a:r>
            <a:r>
              <a:rPr lang="fr-FR" sz="2000" i="1" dirty="0" err="1">
                <a:latin typeface="Times New Roman" panose="02020603050405020304" pitchFamily="18" charset="0"/>
                <a:cs typeface="Times New Roman" panose="02020603050405020304" pitchFamily="18" charset="0"/>
              </a:rPr>
              <a:t>visuali</a:t>
            </a:r>
            <a:r>
              <a:rPr lang="fr-FR" sz="2000" i="1" dirty="0">
                <a:latin typeface="Times New Roman" panose="02020603050405020304" pitchFamily="18" charset="0"/>
                <a:cs typeface="Times New Roman" panose="02020603050405020304" pitchFamily="18" charset="0"/>
              </a:rPr>
              <a:t> radio </a:t>
            </a:r>
            <a:r>
              <a:rPr lang="fr-FR" sz="2000" i="1" dirty="0" err="1">
                <a:latin typeface="Times New Roman" panose="02020603050405020304" pitchFamily="18" charset="0"/>
                <a:cs typeface="Times New Roman" panose="02020603050405020304" pitchFamily="18" charset="0"/>
              </a:rPr>
              <a:t>commixto</a:t>
            </a:r>
            <a:r>
              <a:rPr lang="fr-FR" sz="2000" i="1" dirty="0">
                <a:latin typeface="Times New Roman" panose="02020603050405020304" pitchFamily="18" charset="0"/>
                <a:cs typeface="Times New Roman" panose="02020603050405020304" pitchFamily="18" charset="0"/>
              </a:rPr>
              <a:t>, ad corpus et </a:t>
            </a:r>
            <a:r>
              <a:rPr lang="fr-FR" sz="2000" i="1" dirty="0" err="1">
                <a:latin typeface="Times New Roman" panose="02020603050405020304" pitchFamily="18" charset="0"/>
                <a:cs typeface="Times New Roman" panose="02020603050405020304" pitchFamily="18" charset="0"/>
              </a:rPr>
              <a:t>visum</a:t>
            </a:r>
            <a:r>
              <a:rPr lang="fr-FR" sz="2000" i="1" dirty="0">
                <a:latin typeface="Times New Roman" panose="02020603050405020304" pitchFamily="18" charset="0"/>
                <a:cs typeface="Times New Roman" panose="02020603050405020304" pitchFamily="18" charset="0"/>
              </a:rPr>
              <a:t> </a:t>
            </a:r>
            <a:r>
              <a:rPr lang="fr-FR" sz="2000" i="1" dirty="0" err="1">
                <a:latin typeface="Times New Roman" panose="02020603050405020304" pitchFamily="18" charset="0"/>
                <a:cs typeface="Times New Roman" panose="02020603050405020304" pitchFamily="18" charset="0"/>
              </a:rPr>
              <a:t>alieni</a:t>
            </a:r>
            <a:r>
              <a:rPr lang="fr-FR" sz="2000" i="1" dirty="0">
                <a:latin typeface="Times New Roman" panose="02020603050405020304" pitchFamily="18" charset="0"/>
                <a:cs typeface="Times New Roman" panose="02020603050405020304" pitchFamily="18" charset="0"/>
              </a:rPr>
              <a:t> corporis </a:t>
            </a:r>
            <a:r>
              <a:rPr lang="fr-FR" sz="2000" i="1" dirty="0" err="1">
                <a:latin typeface="Times New Roman" panose="02020603050405020304" pitchFamily="18" charset="0"/>
                <a:cs typeface="Times New Roman" panose="02020603050405020304" pitchFamily="18" charset="0"/>
              </a:rPr>
              <a:t>delacio</a:t>
            </a:r>
            <a:r>
              <a:rPr lang="fr-FR" sz="2000" i="1" dirty="0">
                <a:latin typeface="Times New Roman" panose="02020603050405020304" pitchFamily="18" charset="0"/>
                <a:cs typeface="Times New Roman" panose="02020603050405020304" pitchFamily="18" charset="0"/>
              </a:rPr>
              <a:t> et </a:t>
            </a:r>
            <a:r>
              <a:rPr lang="fr-FR" sz="2000" i="1" dirty="0" err="1">
                <a:latin typeface="Times New Roman" panose="02020603050405020304" pitchFamily="18" charset="0"/>
                <a:cs typeface="Times New Roman" panose="02020603050405020304" pitchFamily="18" charset="0"/>
              </a:rPr>
              <a:t>inpressio</a:t>
            </a:r>
            <a:r>
              <a:rPr lang="fr-FR" sz="2000" i="1" dirty="0">
                <a:latin typeface="Times New Roman" panose="02020603050405020304" pitchFamily="18" charset="0"/>
                <a:cs typeface="Times New Roman" panose="02020603050405020304" pitchFamily="18" charset="0"/>
              </a:rPr>
              <a:t>.</a:t>
            </a:r>
          </a:p>
          <a:p>
            <a:pPr marL="0" indent="0" algn="just">
              <a:lnSpc>
                <a:spcPct val="100000"/>
              </a:lnSpc>
              <a:spcBef>
                <a:spcPts val="0"/>
              </a:spcBef>
              <a:buNone/>
            </a:pPr>
            <a:endParaRPr lang="fr-FR" sz="2000" dirty="0">
              <a:latin typeface="Times New Roman" panose="02020603050405020304" pitchFamily="18" charset="0"/>
              <a:cs typeface="Times New Roman" panose="02020603050405020304" pitchFamily="18" charset="0"/>
            </a:endParaRPr>
          </a:p>
          <a:p>
            <a:pPr marL="0" indent="0" algn="just">
              <a:lnSpc>
                <a:spcPct val="100000"/>
              </a:lnSpc>
              <a:spcBef>
                <a:spcPts val="0"/>
              </a:spcBef>
              <a:buNone/>
            </a:pPr>
            <a:r>
              <a:rPr lang="fr-FR" sz="2000" dirty="0">
                <a:latin typeface="Times New Roman" panose="02020603050405020304" pitchFamily="18" charset="0"/>
                <a:cs typeface="Times New Roman" panose="02020603050405020304" pitchFamily="18" charset="0"/>
              </a:rPr>
              <a:t>La passion d’amour héroïque et la passion d’envie, de haine et de malice envers les autres (…) font et causent des impressions plus fortes et plus profonde, et par conséquent plus durables dans les corps propres, troublant et mettant en mouvement les esprits eux-mêmes jusqu’à ce que, par leur médiation, une impression semblable se produise dans les corps étrangers. (…) À partir de cela, on peut dire que </a:t>
            </a:r>
            <a:r>
              <a:rPr lang="fr-FR" sz="2000" u="sng" dirty="0">
                <a:latin typeface="Times New Roman" panose="02020603050405020304" pitchFamily="18" charset="0"/>
                <a:cs typeface="Times New Roman" panose="02020603050405020304" pitchFamily="18" charset="0"/>
              </a:rPr>
              <a:t>la fascination survient par contamination de sa propre impression et de son sang, par la médiation de l’esprit visuel mêlé au rayon, dans le but d’atteindre et d’imprimer un corps et ce qui est vu d’un corps étranger</a:t>
            </a:r>
            <a:r>
              <a:rPr lang="fr-FR" sz="2400" dirty="0">
                <a:latin typeface="Times New Roman" panose="02020603050405020304" pitchFamily="18" charset="0"/>
                <a:cs typeface="Times New Roman" panose="02020603050405020304" pitchFamily="18" charset="0"/>
              </a:rPr>
              <a:t>.</a:t>
            </a:r>
            <a:endParaRPr lang="fr-FR"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5249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62BADEFF-4767-1378-19A3-5DD74C758319}"/>
              </a:ext>
            </a:extLst>
          </p:cNvPr>
          <p:cNvSpPr>
            <a:spLocks noGrp="1"/>
          </p:cNvSpPr>
          <p:nvPr>
            <p:ph idx="1"/>
          </p:nvPr>
        </p:nvSpPr>
        <p:spPr>
          <a:xfrm>
            <a:off x="855327" y="1359017"/>
            <a:ext cx="10481345" cy="3036815"/>
          </a:xfrm>
        </p:spPr>
        <p:txBody>
          <a:bodyPr/>
          <a:lstStyle/>
          <a:p>
            <a:pPr marL="0" indent="0">
              <a:lnSpc>
                <a:spcPct val="100000"/>
              </a:lnSpc>
              <a:spcBef>
                <a:spcPts val="0"/>
              </a:spcBef>
              <a:spcAft>
                <a:spcPts val="0"/>
              </a:spcAft>
              <a:buNone/>
            </a:pPr>
            <a:r>
              <a:rPr lang="fr-FR" sz="2000" b="1" i="1" dirty="0" err="1">
                <a:effectLst/>
                <a:latin typeface="Times New Roman" panose="02020603050405020304" pitchFamily="18" charset="0"/>
                <a:ea typeface="Calibri" panose="020F0502020204030204" pitchFamily="34" charset="0"/>
              </a:rPr>
              <a:t>Evil</a:t>
            </a:r>
            <a:r>
              <a:rPr lang="fr-FR" sz="2000" b="1" i="1" dirty="0">
                <a:effectLst/>
                <a:latin typeface="Times New Roman" panose="02020603050405020304" pitchFamily="18" charset="0"/>
                <a:ea typeface="Calibri" panose="020F0502020204030204" pitchFamily="34" charset="0"/>
              </a:rPr>
              <a:t> Eye </a:t>
            </a:r>
            <a:r>
              <a:rPr lang="fr-FR" sz="2000" b="1" i="1" dirty="0" err="1">
                <a:effectLst/>
                <a:latin typeface="Times New Roman" panose="02020603050405020304" pitchFamily="18" charset="0"/>
                <a:ea typeface="Calibri" panose="020F0502020204030204" pitchFamily="34" charset="0"/>
              </a:rPr>
              <a:t>belief</a:t>
            </a:r>
            <a:r>
              <a:rPr lang="fr-FR" sz="2000" b="1" i="1" dirty="0">
                <a:effectLst/>
                <a:latin typeface="Times New Roman" panose="02020603050405020304" pitchFamily="18" charset="0"/>
                <a:ea typeface="Calibri" panose="020F0502020204030204" pitchFamily="34" charset="0"/>
              </a:rPr>
              <a:t> </a:t>
            </a:r>
            <a:r>
              <a:rPr lang="fr-FR" sz="2000" b="1" i="1" dirty="0" err="1">
                <a:effectLst/>
                <a:latin typeface="Times New Roman" panose="02020603050405020304" pitchFamily="18" charset="0"/>
                <a:ea typeface="Calibri" panose="020F0502020204030204" pitchFamily="34" charset="0"/>
              </a:rPr>
              <a:t>Complex</a:t>
            </a:r>
            <a:r>
              <a:rPr lang="fr-FR" sz="2000" dirty="0">
                <a:latin typeface="Times New Roman" panose="02020603050405020304" pitchFamily="18" charset="0"/>
                <a:ea typeface="Calibri" panose="020F0502020204030204" pitchFamily="34" charset="0"/>
              </a:rPr>
              <a:t> </a:t>
            </a:r>
          </a:p>
          <a:p>
            <a:pPr marL="0" indent="0">
              <a:lnSpc>
                <a:spcPct val="100000"/>
              </a:lnSpc>
              <a:spcBef>
                <a:spcPts val="0"/>
              </a:spcBef>
              <a:spcAft>
                <a:spcPts val="0"/>
              </a:spcAft>
              <a:buNone/>
            </a:pPr>
            <a:endParaRPr lang="fr-FR" sz="2000" dirty="0">
              <a:latin typeface="Times New Roman" panose="02020603050405020304" pitchFamily="18" charset="0"/>
              <a:ea typeface="Times New Roman" panose="02020603050405020304" pitchFamily="18" charset="0"/>
            </a:endParaRPr>
          </a:p>
          <a:p>
            <a:pPr marL="0" indent="0">
              <a:lnSpc>
                <a:spcPct val="100000"/>
              </a:lnSpc>
              <a:spcBef>
                <a:spcPts val="0"/>
              </a:spcBef>
              <a:spcAft>
                <a:spcPts val="0"/>
              </a:spcAft>
              <a:buNone/>
            </a:pPr>
            <a:r>
              <a:rPr lang="fr-FR" sz="2000" dirty="0">
                <a:latin typeface="Times New Roman" panose="02020603050405020304" pitchFamily="18" charset="0"/>
                <a:ea typeface="Times New Roman" panose="02020603050405020304" pitchFamily="18" charset="0"/>
              </a:rPr>
              <a:t>Sept traits invariants de la croyance dans le mauvais œil, parmi lesquels : </a:t>
            </a:r>
          </a:p>
          <a:p>
            <a:pPr marL="0" indent="0">
              <a:lnSpc>
                <a:spcPct val="100000"/>
              </a:lnSpc>
              <a:spcBef>
                <a:spcPts val="0"/>
              </a:spcBef>
              <a:spcAft>
                <a:spcPts val="0"/>
              </a:spcAft>
              <a:buNone/>
            </a:pPr>
            <a:r>
              <a:rPr lang="fr-FR" sz="2000" dirty="0">
                <a:latin typeface="Times New Roman" panose="02020603050405020304" pitchFamily="18" charset="0"/>
                <a:ea typeface="Times New Roman" panose="02020603050405020304" pitchFamily="18" charset="0"/>
              </a:rPr>
              <a:t>-    </a:t>
            </a:r>
            <a:r>
              <a:rPr lang="fr-FR" sz="2000" dirty="0">
                <a:effectLst/>
                <a:latin typeface="Times New Roman" panose="02020603050405020304" pitchFamily="18" charset="0"/>
                <a:ea typeface="Calibri" panose="020F0502020204030204" pitchFamily="34" charset="0"/>
              </a:rPr>
              <a:t>Pouvoir émanant des yeux</a:t>
            </a:r>
          </a:p>
          <a:p>
            <a:pPr marL="342900" lvl="0" indent="-342900" algn="just">
              <a:lnSpc>
                <a:spcPct val="100000"/>
              </a:lnSpc>
              <a:spcBef>
                <a:spcPts val="0"/>
              </a:spcBef>
              <a:spcAft>
                <a:spcPts val="0"/>
              </a:spcAft>
              <a:buFont typeface="Times New Roman" panose="02020603050405020304" pitchFamily="18" charset="0"/>
              <a:buChar char="-"/>
            </a:pPr>
            <a:r>
              <a:rPr lang="fr-FR" sz="2000" dirty="0">
                <a:effectLst/>
                <a:latin typeface="Times New Roman" panose="02020603050405020304" pitchFamily="18" charset="0"/>
                <a:ea typeface="Calibri" panose="020F0502020204030204" pitchFamily="34" charset="0"/>
              </a:rPr>
              <a:t>Visant la destruction de biens ou de personnes</a:t>
            </a:r>
          </a:p>
          <a:p>
            <a:pPr marL="342900" lvl="0" indent="-342900" algn="just">
              <a:lnSpc>
                <a:spcPct val="100000"/>
              </a:lnSpc>
              <a:spcBef>
                <a:spcPts val="0"/>
              </a:spcBef>
              <a:spcAft>
                <a:spcPts val="0"/>
              </a:spcAft>
              <a:buFont typeface="Times New Roman" panose="02020603050405020304" pitchFamily="18" charset="0"/>
              <a:buChar char="-"/>
            </a:pPr>
            <a:r>
              <a:rPr lang="fr-FR" sz="2000" dirty="0">
                <a:latin typeface="Times New Roman" panose="02020603050405020304" pitchFamily="18" charset="0"/>
                <a:ea typeface="Calibri" panose="020F0502020204030204" pitchFamily="34" charset="0"/>
              </a:rPr>
              <a:t>Mis</a:t>
            </a:r>
            <a:r>
              <a:rPr lang="fr-FR" sz="2000" dirty="0">
                <a:effectLst/>
                <a:latin typeface="Times New Roman" panose="02020603050405020304" pitchFamily="18" charset="0"/>
                <a:ea typeface="Calibri" panose="020F0502020204030204" pitchFamily="34" charset="0"/>
              </a:rPr>
              <a:t> en relation avec une émotion particulière</a:t>
            </a:r>
            <a:r>
              <a:rPr lang="fr-FR" sz="2000" dirty="0">
                <a:latin typeface="Times New Roman" panose="02020603050405020304" pitchFamily="18" charset="0"/>
                <a:ea typeface="Calibri" panose="020F0502020204030204" pitchFamily="34" charset="0"/>
              </a:rPr>
              <a:t>,</a:t>
            </a:r>
            <a:r>
              <a:rPr lang="fr-FR" sz="2000" dirty="0">
                <a:effectLst/>
                <a:latin typeface="Times New Roman" panose="02020603050405020304" pitchFamily="18" charset="0"/>
                <a:ea typeface="Calibri" panose="020F0502020204030204" pitchFamily="34" charset="0"/>
              </a:rPr>
              <a:t> l’envie. </a:t>
            </a:r>
          </a:p>
          <a:p>
            <a:pPr marL="342900" lvl="0" indent="-342900" algn="just">
              <a:lnSpc>
                <a:spcPct val="100000"/>
              </a:lnSpc>
              <a:spcBef>
                <a:spcPts val="0"/>
              </a:spcBef>
              <a:spcAft>
                <a:spcPts val="0"/>
              </a:spcAft>
              <a:buFont typeface="Times New Roman" panose="02020603050405020304" pitchFamily="18" charset="0"/>
              <a:buChar char="-"/>
            </a:pPr>
            <a:r>
              <a:rPr lang="fr-FR" sz="2000" dirty="0">
                <a:effectLst/>
                <a:latin typeface="Times New Roman" panose="02020603050405020304" pitchFamily="18" charset="0"/>
                <a:ea typeface="Calibri" panose="020F0502020204030204" pitchFamily="34" charset="0"/>
              </a:rPr>
              <a:t>Les jeunes enfants, cible privilégiée</a:t>
            </a:r>
          </a:p>
          <a:p>
            <a:pPr marL="0" indent="0" algn="just">
              <a:lnSpc>
                <a:spcPct val="100000"/>
              </a:lnSpc>
              <a:spcBef>
                <a:spcPts val="0"/>
              </a:spcBef>
              <a:spcAft>
                <a:spcPts val="0"/>
              </a:spcAft>
              <a:buNone/>
            </a:pPr>
            <a:endParaRPr lang="fr-FR" sz="1600" dirty="0">
              <a:latin typeface="Times New Roman" panose="02020603050405020304" pitchFamily="18" charset="0"/>
              <a:ea typeface="Calibri" panose="020F0502020204030204" pitchFamily="34" charset="0"/>
            </a:endParaRPr>
          </a:p>
          <a:p>
            <a:pPr marL="0" indent="0" algn="just">
              <a:lnSpc>
                <a:spcPct val="100000"/>
              </a:lnSpc>
              <a:spcBef>
                <a:spcPts val="0"/>
              </a:spcBef>
              <a:spcAft>
                <a:spcPts val="0"/>
              </a:spcAft>
              <a:buNone/>
            </a:pPr>
            <a:r>
              <a:rPr lang="fr-FR" sz="1800" dirty="0">
                <a:latin typeface="Times New Roman" panose="02020603050405020304" pitchFamily="18" charset="0"/>
                <a:ea typeface="Calibri" panose="020F0502020204030204" pitchFamily="34" charset="0"/>
              </a:rPr>
              <a:t>Cf. </a:t>
            </a:r>
            <a:r>
              <a:rPr lang="fr-FR" sz="1800" dirty="0">
                <a:latin typeface="Times New Roman" panose="02020603050405020304" pitchFamily="18" charset="0"/>
                <a:ea typeface="Times New Roman" panose="02020603050405020304" pitchFamily="18" charset="0"/>
              </a:rPr>
              <a:t>C. </a:t>
            </a:r>
            <a:r>
              <a:rPr lang="fr-FR" sz="1800" dirty="0" err="1">
                <a:latin typeface="Times New Roman" panose="02020603050405020304" pitchFamily="18" charset="0"/>
                <a:ea typeface="Times New Roman" panose="02020603050405020304" pitchFamily="18" charset="0"/>
              </a:rPr>
              <a:t>Maloney</a:t>
            </a:r>
            <a:r>
              <a:rPr lang="fr-FR" sz="1800" dirty="0">
                <a:latin typeface="Times New Roman" panose="02020603050405020304" pitchFamily="18" charset="0"/>
                <a:ea typeface="Times New Roman" panose="02020603050405020304" pitchFamily="18" charset="0"/>
              </a:rPr>
              <a:t>, </a:t>
            </a:r>
            <a:r>
              <a:rPr lang="fr-FR" sz="1800" dirty="0">
                <a:effectLst/>
                <a:latin typeface="Times New Roman" panose="02020603050405020304" pitchFamily="18" charset="0"/>
                <a:ea typeface="Times New Roman" panose="02020603050405020304" pitchFamily="18" charset="0"/>
              </a:rPr>
              <a:t>« Introduction », dans C. </a:t>
            </a:r>
            <a:r>
              <a:rPr lang="fr-FR" sz="1800" dirty="0" err="1">
                <a:effectLst/>
                <a:latin typeface="Times New Roman" panose="02020603050405020304" pitchFamily="18" charset="0"/>
                <a:ea typeface="Times New Roman" panose="02020603050405020304" pitchFamily="18" charset="0"/>
              </a:rPr>
              <a:t>Maloney</a:t>
            </a:r>
            <a:r>
              <a:rPr lang="fr-FR" sz="1800" dirty="0">
                <a:effectLst/>
                <a:latin typeface="Times New Roman" panose="02020603050405020304" pitchFamily="18" charset="0"/>
                <a:ea typeface="Times New Roman" panose="02020603050405020304" pitchFamily="18" charset="0"/>
              </a:rPr>
              <a:t> (</a:t>
            </a:r>
            <a:r>
              <a:rPr lang="fr-FR" sz="1800" dirty="0" err="1">
                <a:effectLst/>
                <a:latin typeface="Times New Roman" panose="02020603050405020304" pitchFamily="18" charset="0"/>
                <a:ea typeface="Times New Roman" panose="02020603050405020304" pitchFamily="18" charset="0"/>
              </a:rPr>
              <a:t>dir</a:t>
            </a:r>
            <a:r>
              <a:rPr lang="fr-FR" sz="1800" dirty="0">
                <a:effectLst/>
                <a:latin typeface="Times New Roman" panose="02020603050405020304" pitchFamily="18" charset="0"/>
                <a:ea typeface="Times New Roman" panose="02020603050405020304" pitchFamily="18" charset="0"/>
              </a:rPr>
              <a:t>.), </a:t>
            </a:r>
            <a:r>
              <a:rPr lang="fr-FR" sz="1800" i="1" dirty="0">
                <a:effectLst/>
                <a:latin typeface="Times New Roman" panose="02020603050405020304" pitchFamily="18" charset="0"/>
                <a:ea typeface="Times New Roman" panose="02020603050405020304" pitchFamily="18" charset="0"/>
              </a:rPr>
              <a:t>The </a:t>
            </a:r>
            <a:r>
              <a:rPr lang="fr-FR" sz="1800" i="1" dirty="0" err="1">
                <a:effectLst/>
                <a:latin typeface="Times New Roman" panose="02020603050405020304" pitchFamily="18" charset="0"/>
                <a:ea typeface="Times New Roman" panose="02020603050405020304" pitchFamily="18" charset="0"/>
              </a:rPr>
              <a:t>Evil</a:t>
            </a:r>
            <a:r>
              <a:rPr lang="fr-FR" sz="1800" i="1" dirty="0">
                <a:effectLst/>
                <a:latin typeface="Times New Roman" panose="02020603050405020304" pitchFamily="18" charset="0"/>
                <a:ea typeface="Times New Roman" panose="02020603050405020304" pitchFamily="18" charset="0"/>
              </a:rPr>
              <a:t> Eye</a:t>
            </a:r>
            <a:r>
              <a:rPr lang="fr-FR" sz="1800" dirty="0">
                <a:effectLst/>
                <a:latin typeface="Times New Roman" panose="02020603050405020304" pitchFamily="18" charset="0"/>
                <a:ea typeface="Times New Roman" panose="02020603050405020304" pitchFamily="18" charset="0"/>
              </a:rPr>
              <a:t>, </a:t>
            </a:r>
            <a:r>
              <a:rPr lang="en-GB" sz="1800" dirty="0">
                <a:effectLst/>
                <a:latin typeface="Times New Roman" panose="02020603050405020304" pitchFamily="18" charset="0"/>
                <a:ea typeface="Times New Roman" panose="02020603050405020304" pitchFamily="18" charset="0"/>
              </a:rPr>
              <a:t>New-York : Columbia University Press, 1976, </a:t>
            </a:r>
            <a:r>
              <a:rPr lang="fr-FR" sz="1800" dirty="0">
                <a:effectLst/>
                <a:latin typeface="Times New Roman" panose="02020603050405020304" pitchFamily="18" charset="0"/>
                <a:ea typeface="Times New Roman" panose="02020603050405020304" pitchFamily="18" charset="0"/>
              </a:rPr>
              <a:t>p. vi-vii</a:t>
            </a:r>
            <a:endParaRPr lang="fr-FR" sz="2400" b="1" dirty="0">
              <a:effectLst/>
              <a:latin typeface="Times New Roman" panose="02020603050405020304" pitchFamily="18" charset="0"/>
              <a:ea typeface="Calibri" panose="020F0502020204030204" pitchFamily="34" charset="0"/>
            </a:endParaRPr>
          </a:p>
          <a:p>
            <a:pPr marL="0" lvl="0" indent="0" algn="just">
              <a:lnSpc>
                <a:spcPct val="100000"/>
              </a:lnSpc>
              <a:spcBef>
                <a:spcPts val="0"/>
              </a:spcBef>
              <a:spcAft>
                <a:spcPts val="0"/>
              </a:spcAft>
              <a:buNone/>
            </a:pPr>
            <a:endParaRPr lang="fr-FR" sz="20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5635316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re 3"/>
          <p:cNvSpPr>
            <a:spLocks noGrp="1"/>
          </p:cNvSpPr>
          <p:nvPr>
            <p:ph type="title"/>
          </p:nvPr>
        </p:nvSpPr>
        <p:spPr/>
        <p:txBody>
          <a:bodyPr/>
          <a:lstStyle/>
          <a:p>
            <a:pPr eaLnBrk="1" hangingPunct="1"/>
            <a:r>
              <a:rPr lang="fr-FR" sz="4000" b="1" dirty="0">
                <a:latin typeface="Times New Roman" pitchFamily="18" charset="0"/>
                <a:cs typeface="Times New Roman" pitchFamily="18" charset="0"/>
              </a:rPr>
              <a:t> </a:t>
            </a:r>
          </a:p>
        </p:txBody>
      </p:sp>
      <p:sp>
        <p:nvSpPr>
          <p:cNvPr id="3" name="Sous-titre 2"/>
          <p:cNvSpPr>
            <a:spLocks noGrp="1"/>
          </p:cNvSpPr>
          <p:nvPr>
            <p:ph idx="1"/>
          </p:nvPr>
        </p:nvSpPr>
        <p:spPr>
          <a:xfrm>
            <a:off x="838200" y="1690688"/>
            <a:ext cx="10515600" cy="3898900"/>
          </a:xfrm>
        </p:spPr>
        <p:txBody>
          <a:bodyPr>
            <a:normAutofit/>
          </a:bodyPr>
          <a:lstStyle/>
          <a:p>
            <a:pPr marL="0" indent="0" algn="just" eaLnBrk="1" hangingPunct="1">
              <a:lnSpc>
                <a:spcPct val="100000"/>
              </a:lnSpc>
              <a:spcBef>
                <a:spcPct val="0"/>
              </a:spcBef>
              <a:buNone/>
            </a:pPr>
            <a:r>
              <a:rPr lang="fr-FR" sz="2400" dirty="0">
                <a:latin typeface="Times New Roman" pitchFamily="18" charset="0"/>
                <a:cs typeface="Times New Roman" pitchFamily="18" charset="0"/>
              </a:rPr>
              <a:t>I. Le mauvais œil dans les sources doctrinales médiévales, un état des lieux</a:t>
            </a:r>
          </a:p>
          <a:p>
            <a:pPr marL="0" indent="0" algn="just" eaLnBrk="1" hangingPunct="1">
              <a:lnSpc>
                <a:spcPct val="100000"/>
              </a:lnSpc>
              <a:spcBef>
                <a:spcPct val="0"/>
              </a:spcBef>
              <a:buNone/>
            </a:pPr>
            <a:endParaRPr lang="fr-FR" sz="2400" dirty="0">
              <a:latin typeface="Times New Roman" pitchFamily="18" charset="0"/>
              <a:cs typeface="Times New Roman" pitchFamily="18" charset="0"/>
            </a:endParaRPr>
          </a:p>
          <a:p>
            <a:pPr marL="0" indent="0" algn="just" eaLnBrk="1" hangingPunct="1">
              <a:lnSpc>
                <a:spcPct val="100000"/>
              </a:lnSpc>
              <a:spcBef>
                <a:spcPct val="0"/>
              </a:spcBef>
              <a:buNone/>
            </a:pPr>
            <a:r>
              <a:rPr lang="fr-FR" sz="2400" dirty="0">
                <a:latin typeface="Times New Roman" pitchFamily="18" charset="0"/>
                <a:cs typeface="Calibri" pitchFamily="34" charset="0"/>
              </a:rPr>
              <a:t>II. Le matériel textuel des savants médiévaux pour expliquer le mauvais œil</a:t>
            </a:r>
          </a:p>
          <a:p>
            <a:pPr marL="0" indent="0" algn="just" eaLnBrk="1" hangingPunct="1">
              <a:lnSpc>
                <a:spcPct val="100000"/>
              </a:lnSpc>
              <a:spcBef>
                <a:spcPct val="0"/>
              </a:spcBef>
              <a:buNone/>
            </a:pPr>
            <a:endParaRPr lang="fr-FR" sz="2400" dirty="0">
              <a:latin typeface="Times New Roman" pitchFamily="18" charset="0"/>
              <a:cs typeface="Calibri" pitchFamily="34" charset="0"/>
            </a:endParaRPr>
          </a:p>
          <a:p>
            <a:pPr marL="0" indent="0" algn="just" eaLnBrk="1" hangingPunct="1">
              <a:lnSpc>
                <a:spcPct val="100000"/>
              </a:lnSpc>
              <a:spcBef>
                <a:spcPct val="0"/>
              </a:spcBef>
              <a:buNone/>
            </a:pPr>
            <a:r>
              <a:rPr lang="fr-FR" altLang="fr-FR" sz="2400" dirty="0">
                <a:latin typeface="Times New Roman" pitchFamily="18" charset="0"/>
                <a:ea typeface="Calibri" pitchFamily="34" charset="0"/>
                <a:cs typeface="Times New Roman" pitchFamily="18" charset="0"/>
              </a:rPr>
              <a:t>III. Les voies d’explication du phénomène de mauvais œil </a:t>
            </a:r>
          </a:p>
          <a:p>
            <a:pPr marL="0" indent="0" algn="just" eaLnBrk="1" hangingPunct="1">
              <a:lnSpc>
                <a:spcPct val="100000"/>
              </a:lnSpc>
              <a:spcBef>
                <a:spcPct val="0"/>
              </a:spcBef>
              <a:buNone/>
            </a:pPr>
            <a:r>
              <a:rPr lang="fr-FR" altLang="fr-FR" dirty="0">
                <a:latin typeface="Times New Roman" pitchFamily="18" charset="0"/>
                <a:ea typeface="Calibri" pitchFamily="34" charset="0"/>
                <a:cs typeface="Times New Roman" pitchFamily="18" charset="0"/>
              </a:rPr>
              <a:t/>
            </a:r>
            <a:br>
              <a:rPr lang="fr-FR" altLang="fr-FR" dirty="0">
                <a:latin typeface="Times New Roman" pitchFamily="18" charset="0"/>
                <a:ea typeface="Calibri" pitchFamily="34" charset="0"/>
                <a:cs typeface="Times New Roman" pitchFamily="18" charset="0"/>
              </a:rPr>
            </a:br>
            <a:endParaRPr lang="fr-FR" dirty="0">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re 3"/>
          <p:cNvSpPr>
            <a:spLocks noGrp="1"/>
          </p:cNvSpPr>
          <p:nvPr>
            <p:ph type="title"/>
          </p:nvPr>
        </p:nvSpPr>
        <p:spPr/>
        <p:txBody>
          <a:bodyPr/>
          <a:lstStyle/>
          <a:p>
            <a:pPr eaLnBrk="1" hangingPunct="1"/>
            <a:r>
              <a:rPr lang="fr-FR" sz="3200" b="1" dirty="0">
                <a:latin typeface="Times New Roman" pitchFamily="18" charset="0"/>
                <a:cs typeface="Times New Roman" pitchFamily="18" charset="0"/>
              </a:rPr>
              <a:t>I. Le mauvais œil dans les sources doctrinales médiévales : état des lieux</a:t>
            </a:r>
          </a:p>
        </p:txBody>
      </p:sp>
      <p:sp>
        <p:nvSpPr>
          <p:cNvPr id="3" name="Sous-titre 2"/>
          <p:cNvSpPr>
            <a:spLocks noGrp="1"/>
          </p:cNvSpPr>
          <p:nvPr>
            <p:ph idx="1"/>
          </p:nvPr>
        </p:nvSpPr>
        <p:spPr>
          <a:xfrm>
            <a:off x="779228" y="2185557"/>
            <a:ext cx="10836027" cy="3809726"/>
          </a:xfrm>
        </p:spPr>
        <p:txBody>
          <a:bodyPr>
            <a:normAutofit fontScale="92500"/>
          </a:bodyPr>
          <a:lstStyle/>
          <a:p>
            <a:pPr marL="0" indent="0" algn="just" eaLnBrk="1" hangingPunct="1">
              <a:lnSpc>
                <a:spcPct val="100000"/>
              </a:lnSpc>
              <a:spcBef>
                <a:spcPct val="0"/>
              </a:spcBef>
              <a:buFont typeface="Wingdings 2" pitchFamily="18" charset="2"/>
              <a:buNone/>
            </a:pPr>
            <a:r>
              <a:rPr lang="fr-FR" sz="2600" dirty="0">
                <a:latin typeface="Times New Roman" pitchFamily="18" charset="0"/>
                <a:cs typeface="Times New Roman" pitchFamily="18" charset="0"/>
              </a:rPr>
              <a:t>Bornes chronologiques de l’enquête : 1140 – 1440</a:t>
            </a:r>
          </a:p>
          <a:p>
            <a:pPr marL="0" indent="0" algn="just" eaLnBrk="1" hangingPunct="1">
              <a:lnSpc>
                <a:spcPct val="100000"/>
              </a:lnSpc>
              <a:spcBef>
                <a:spcPct val="0"/>
              </a:spcBef>
              <a:buFont typeface="Wingdings 2" pitchFamily="18" charset="2"/>
              <a:buNone/>
            </a:pPr>
            <a:endParaRPr lang="fr-FR" sz="2600" dirty="0">
              <a:latin typeface="Times New Roman" pitchFamily="18" charset="0"/>
              <a:cs typeface="Times New Roman" pitchFamily="18" charset="0"/>
            </a:endParaRPr>
          </a:p>
          <a:p>
            <a:pPr marL="0" indent="0" algn="just" eaLnBrk="1" hangingPunct="1">
              <a:lnSpc>
                <a:spcPct val="100000"/>
              </a:lnSpc>
              <a:spcBef>
                <a:spcPct val="0"/>
              </a:spcBef>
              <a:buNone/>
            </a:pPr>
            <a:r>
              <a:rPr lang="fr-FR" sz="2600" dirty="0">
                <a:latin typeface="Times New Roman" pitchFamily="18" charset="0"/>
                <a:cs typeface="Times New Roman" pitchFamily="18" charset="0"/>
              </a:rPr>
              <a:t>Corpus de sources doctrinales en latin : </a:t>
            </a:r>
          </a:p>
          <a:p>
            <a:pPr marL="0" indent="0" algn="just" eaLnBrk="1" hangingPunct="1">
              <a:lnSpc>
                <a:spcPct val="100000"/>
              </a:lnSpc>
              <a:spcBef>
                <a:spcPct val="0"/>
              </a:spcBef>
              <a:buNone/>
            </a:pPr>
            <a:r>
              <a:rPr lang="fr-FR" sz="2600" dirty="0">
                <a:latin typeface="Times New Roman" pitchFamily="18" charset="0"/>
                <a:cs typeface="Times New Roman" pitchFamily="18" charset="0"/>
              </a:rPr>
              <a:t>51 auteurs (environ 70 textes) mentionnent le mauvais œil</a:t>
            </a:r>
          </a:p>
          <a:p>
            <a:pPr marL="0" indent="0" algn="just" eaLnBrk="1" hangingPunct="1">
              <a:lnSpc>
                <a:spcPct val="100000"/>
              </a:lnSpc>
              <a:spcBef>
                <a:spcPct val="0"/>
              </a:spcBef>
              <a:buNone/>
            </a:pPr>
            <a:r>
              <a:rPr lang="fr-FR" sz="2600" dirty="0">
                <a:latin typeface="Times New Roman" pitchFamily="18" charset="0"/>
                <a:cs typeface="Times New Roman" pitchFamily="18" charset="0"/>
              </a:rPr>
              <a:t>70 auteurs (une centaine de textes) </a:t>
            </a:r>
            <a:r>
              <a:rPr lang="fr-FR" sz="2600" dirty="0">
                <a:latin typeface="Times New Roman" panose="02020603050405020304" pitchFamily="18" charset="0"/>
                <a:ea typeface="Calibri" panose="020F0502020204030204" pitchFamily="34" charset="0"/>
              </a:rPr>
              <a:t>discutent du pouvoir de l’âme en dehors du corps</a:t>
            </a:r>
            <a:endParaRPr lang="fr-FR" sz="2600" dirty="0">
              <a:latin typeface="Times New Roman" pitchFamily="18" charset="0"/>
              <a:cs typeface="Times New Roman" pitchFamily="18" charset="0"/>
            </a:endParaRPr>
          </a:p>
          <a:p>
            <a:pPr marL="0" indent="0" algn="just" eaLnBrk="1" hangingPunct="1">
              <a:lnSpc>
                <a:spcPct val="100000"/>
              </a:lnSpc>
              <a:spcBef>
                <a:spcPct val="0"/>
              </a:spcBef>
              <a:buNone/>
            </a:pPr>
            <a:endParaRPr lang="fr-FR" sz="2600" dirty="0">
              <a:latin typeface="Times New Roman" pitchFamily="18" charset="0"/>
              <a:cs typeface="Times New Roman" pitchFamily="18" charset="0"/>
            </a:endParaRPr>
          </a:p>
          <a:p>
            <a:pPr marL="0" indent="0" algn="just" eaLnBrk="1" hangingPunct="1">
              <a:lnSpc>
                <a:spcPct val="100000"/>
              </a:lnSpc>
              <a:spcBef>
                <a:spcPct val="0"/>
              </a:spcBef>
              <a:buNone/>
            </a:pPr>
            <a:r>
              <a:rPr lang="fr-FR" sz="2600" dirty="0">
                <a:latin typeface="Times New Roman" pitchFamily="18" charset="0"/>
                <a:cs typeface="Times New Roman" pitchFamily="18" charset="0"/>
              </a:rPr>
              <a:t>Les trois sens du mot </a:t>
            </a:r>
            <a:r>
              <a:rPr lang="fr-FR" sz="2600" i="1" dirty="0" err="1">
                <a:latin typeface="Times New Roman" pitchFamily="18" charset="0"/>
                <a:cs typeface="Times New Roman" pitchFamily="18" charset="0"/>
              </a:rPr>
              <a:t>fascinatio</a:t>
            </a:r>
            <a:r>
              <a:rPr lang="fr-FR" sz="2600" dirty="0">
                <a:latin typeface="Times New Roman" pitchFamily="18" charset="0"/>
                <a:cs typeface="Times New Roman" pitchFamily="18" charset="0"/>
              </a:rPr>
              <a:t> :</a:t>
            </a:r>
          </a:p>
          <a:p>
            <a:pPr marL="457200" lvl="1" indent="0" algn="just" eaLnBrk="1" hangingPunct="1">
              <a:lnSpc>
                <a:spcPct val="100000"/>
              </a:lnSpc>
              <a:spcBef>
                <a:spcPct val="0"/>
              </a:spcBef>
              <a:buNone/>
            </a:pPr>
            <a:r>
              <a:rPr lang="fr-FR" sz="2600" dirty="0">
                <a:latin typeface="Times New Roman" pitchFamily="18" charset="0"/>
                <a:cs typeface="Times New Roman" pitchFamily="18" charset="0"/>
              </a:rPr>
              <a:t>Enchantement</a:t>
            </a:r>
          </a:p>
          <a:p>
            <a:pPr marL="457200" lvl="1" indent="0" algn="just" eaLnBrk="1" hangingPunct="1">
              <a:lnSpc>
                <a:spcPct val="100000"/>
              </a:lnSpc>
              <a:spcBef>
                <a:spcPct val="0"/>
              </a:spcBef>
              <a:buNone/>
            </a:pPr>
            <a:r>
              <a:rPr lang="fr-FR" sz="2600" dirty="0">
                <a:latin typeface="Times New Roman" pitchFamily="18" charset="0"/>
                <a:cs typeface="Times New Roman" pitchFamily="18" charset="0"/>
              </a:rPr>
              <a:t>Mauvais œil </a:t>
            </a:r>
          </a:p>
          <a:p>
            <a:pPr marL="457200" lvl="1" indent="0" algn="just" eaLnBrk="1" hangingPunct="1">
              <a:lnSpc>
                <a:spcPct val="100000"/>
              </a:lnSpc>
              <a:spcBef>
                <a:spcPct val="0"/>
              </a:spcBef>
              <a:buNone/>
            </a:pPr>
            <a:r>
              <a:rPr lang="fr-FR" sz="2600" dirty="0">
                <a:latin typeface="Times New Roman" pitchFamily="18" charset="0"/>
                <a:cs typeface="Times New Roman" pitchFamily="18" charset="0"/>
              </a:rPr>
              <a:t>Sorcellerie (après 1430)</a:t>
            </a:r>
          </a:p>
          <a:p>
            <a:pPr marL="0" indent="0" algn="just" eaLnBrk="1" hangingPunct="1">
              <a:lnSpc>
                <a:spcPct val="100000"/>
              </a:lnSpc>
              <a:spcBef>
                <a:spcPct val="0"/>
              </a:spcBef>
              <a:buNone/>
            </a:pPr>
            <a:endParaRPr lang="fr-FR" dirty="0">
              <a:latin typeface="Times New Roman" pitchFamily="18" charset="0"/>
              <a:cs typeface="Times New Roman" pitchFamily="18" charset="0"/>
            </a:endParaRPr>
          </a:p>
        </p:txBody>
      </p:sp>
    </p:spTree>
    <p:extLst>
      <p:ext uri="{BB962C8B-B14F-4D97-AF65-F5344CB8AC3E}">
        <p14:creationId xmlns:p14="http://schemas.microsoft.com/office/powerpoint/2010/main" val="1871158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54341" y="687897"/>
            <a:ext cx="10621919" cy="5821960"/>
          </a:xfrm>
        </p:spPr>
        <p:txBody>
          <a:bodyPr/>
          <a:lstStyle/>
          <a:p>
            <a:pPr marL="0" indent="0">
              <a:buNone/>
            </a:pPr>
            <a:r>
              <a:rPr lang="fr-FR" sz="2400" b="1" dirty="0">
                <a:latin typeface="Times New Roman" panose="02020603050405020304" pitchFamily="18" charset="0"/>
                <a:cs typeface="Times New Roman" panose="02020603050405020304" pitchFamily="18" charset="0"/>
              </a:rPr>
              <a:t>Exemples récurrents de fascination</a:t>
            </a:r>
          </a:p>
          <a:p>
            <a:r>
              <a:rPr lang="fr-FR" sz="2000" b="1" dirty="0">
                <a:latin typeface="Times New Roman" panose="02020603050405020304" pitchFamily="18" charset="0"/>
                <a:cs typeface="Times New Roman" panose="02020603050405020304" pitchFamily="18" charset="0"/>
              </a:rPr>
              <a:t>Le basilic</a:t>
            </a:r>
          </a:p>
          <a:p>
            <a:pPr marL="0" indent="0">
              <a:buNone/>
            </a:pPr>
            <a:r>
              <a:rPr lang="fr-FR" sz="2000" dirty="0" smtClean="0">
                <a:latin typeface="Times New Roman" panose="02020603050405020304" pitchFamily="18" charset="0"/>
                <a:cs typeface="Times New Roman" panose="02020603050405020304" pitchFamily="18" charset="0"/>
              </a:rPr>
              <a:t>Texte 1. </a:t>
            </a:r>
            <a:r>
              <a:rPr lang="fr-FR" sz="2000" b="1" dirty="0" smtClean="0">
                <a:latin typeface="Times New Roman" panose="02020603050405020304" pitchFamily="18" charset="0"/>
                <a:cs typeface="Times New Roman" panose="02020603050405020304" pitchFamily="18" charset="0"/>
              </a:rPr>
              <a:t>Pline </a:t>
            </a:r>
            <a:r>
              <a:rPr lang="fr-FR" sz="2000" b="1" dirty="0">
                <a:latin typeface="Times New Roman" panose="02020603050405020304" pitchFamily="18" charset="0"/>
                <a:cs typeface="Times New Roman" panose="02020603050405020304" pitchFamily="18" charset="0"/>
              </a:rPr>
              <a:t>l’Ancien</a:t>
            </a:r>
            <a:r>
              <a:rPr lang="fr-FR" sz="2000" dirty="0">
                <a:latin typeface="Times New Roman" panose="02020603050405020304" pitchFamily="18" charset="0"/>
                <a:cs typeface="Times New Roman" panose="02020603050405020304" pitchFamily="18" charset="0"/>
              </a:rPr>
              <a:t>, </a:t>
            </a:r>
            <a:r>
              <a:rPr lang="fr-FR" sz="2000" i="1" dirty="0">
                <a:latin typeface="Times New Roman" panose="02020603050405020304" pitchFamily="18" charset="0"/>
                <a:cs typeface="Times New Roman" panose="02020603050405020304" pitchFamily="18" charset="0"/>
              </a:rPr>
              <a:t>Histoires naturelles, </a:t>
            </a:r>
            <a:r>
              <a:rPr lang="fr-FR" sz="2000" dirty="0">
                <a:latin typeface="Times New Roman" panose="02020603050405020304" pitchFamily="18" charset="0"/>
                <a:cs typeface="Times New Roman" panose="02020603050405020304" pitchFamily="18" charset="0"/>
              </a:rPr>
              <a:t>XXIX, 19, §66 (I</a:t>
            </a:r>
            <a:r>
              <a:rPr lang="fr-FR" sz="2000" baseline="30000" dirty="0">
                <a:latin typeface="Times New Roman" panose="02020603050405020304" pitchFamily="18" charset="0"/>
                <a:cs typeface="Times New Roman" panose="02020603050405020304" pitchFamily="18" charset="0"/>
              </a:rPr>
              <a:t>er</a:t>
            </a:r>
            <a:r>
              <a:rPr lang="fr-FR" sz="2000" dirty="0">
                <a:latin typeface="Times New Roman" panose="02020603050405020304" pitchFamily="18" charset="0"/>
                <a:cs typeface="Times New Roman" panose="02020603050405020304" pitchFamily="18" charset="0"/>
              </a:rPr>
              <a:t> s. </a:t>
            </a:r>
            <a:r>
              <a:rPr lang="fr-FR" sz="2000" dirty="0" err="1">
                <a:latin typeface="Times New Roman" panose="02020603050405020304" pitchFamily="18" charset="0"/>
                <a:cs typeface="Times New Roman" panose="02020603050405020304" pitchFamily="18" charset="0"/>
              </a:rPr>
              <a:t>ap</a:t>
            </a:r>
            <a:r>
              <a:rPr lang="fr-FR" sz="2000" dirty="0">
                <a:latin typeface="Times New Roman" panose="02020603050405020304" pitchFamily="18" charset="0"/>
                <a:cs typeface="Times New Roman" panose="02020603050405020304" pitchFamily="18" charset="0"/>
              </a:rPr>
              <a:t> JC) :</a:t>
            </a:r>
          </a:p>
          <a:p>
            <a:pPr marL="0" indent="0">
              <a:spcBef>
                <a:spcPts val="0"/>
              </a:spcBef>
              <a:buNone/>
            </a:pPr>
            <a:r>
              <a:rPr lang="fr-FR" sz="1400" dirty="0">
                <a:effectLst/>
                <a:latin typeface="Times New Roman" panose="02020603050405020304" pitchFamily="18" charset="0"/>
                <a:ea typeface="Calibri" panose="020F0502020204030204" pitchFamily="34" charset="0"/>
              </a:rPr>
              <a:t>éd. A. Ernout, Belles Lettres, 1952</a:t>
            </a:r>
          </a:p>
          <a:p>
            <a:pPr marL="0" indent="0">
              <a:buNone/>
            </a:pPr>
            <a:r>
              <a:rPr lang="fr-FR" sz="2000" i="1" dirty="0" err="1">
                <a:effectLst/>
                <a:latin typeface="Times New Roman" panose="02020603050405020304" pitchFamily="18" charset="0"/>
                <a:ea typeface="Calibri" panose="020F0502020204030204" pitchFamily="34" charset="0"/>
              </a:rPr>
              <a:t>Basilisci</a:t>
            </a:r>
            <a:r>
              <a:rPr lang="fr-FR" sz="2000" i="1" dirty="0">
                <a:effectLst/>
                <a:latin typeface="Times New Roman" panose="02020603050405020304" pitchFamily="18" charset="0"/>
                <a:ea typeface="Calibri" panose="020F0502020204030204" pitchFamily="34" charset="0"/>
              </a:rPr>
              <a:t>, quem </a:t>
            </a:r>
            <a:r>
              <a:rPr lang="fr-FR" sz="2000" i="1" dirty="0" err="1">
                <a:effectLst/>
                <a:latin typeface="Times New Roman" panose="02020603050405020304" pitchFamily="18" charset="0"/>
                <a:ea typeface="Calibri" panose="020F0502020204030204" pitchFamily="34" charset="0"/>
              </a:rPr>
              <a:t>etiam</a:t>
            </a:r>
            <a:r>
              <a:rPr lang="fr-FR" sz="2000" i="1" dirty="0">
                <a:effectLst/>
                <a:latin typeface="Times New Roman" panose="02020603050405020304" pitchFamily="18" charset="0"/>
                <a:ea typeface="Calibri" panose="020F0502020204030204" pitchFamily="34" charset="0"/>
              </a:rPr>
              <a:t> serpentes </a:t>
            </a:r>
            <a:r>
              <a:rPr lang="fr-FR" sz="2000" i="1" dirty="0" err="1">
                <a:effectLst/>
                <a:latin typeface="Times New Roman" panose="02020603050405020304" pitchFamily="18" charset="0"/>
                <a:ea typeface="Calibri" panose="020F0502020204030204" pitchFamily="34" charset="0"/>
              </a:rPr>
              <a:t>ipsae</a:t>
            </a:r>
            <a:r>
              <a:rPr lang="fr-FR" sz="2000" i="1" dirty="0">
                <a:effectLst/>
                <a:latin typeface="Times New Roman" panose="02020603050405020304" pitchFamily="18" charset="0"/>
                <a:ea typeface="Calibri" panose="020F0502020204030204" pitchFamily="34" charset="0"/>
              </a:rPr>
              <a:t> </a:t>
            </a:r>
            <a:r>
              <a:rPr lang="fr-FR" sz="2000" i="1" dirty="0" err="1">
                <a:effectLst/>
                <a:latin typeface="Times New Roman" panose="02020603050405020304" pitchFamily="18" charset="0"/>
                <a:ea typeface="Calibri" panose="020F0502020204030204" pitchFamily="34" charset="0"/>
              </a:rPr>
              <a:t>fugiunt</a:t>
            </a:r>
            <a:r>
              <a:rPr lang="fr-FR" sz="2000" i="1" dirty="0">
                <a:effectLst/>
                <a:latin typeface="Times New Roman" panose="02020603050405020304" pitchFamily="18" charset="0"/>
                <a:ea typeface="Calibri" panose="020F0502020204030204" pitchFamily="34" charset="0"/>
              </a:rPr>
              <a:t> alias </a:t>
            </a:r>
            <a:r>
              <a:rPr lang="fr-FR" sz="2000" i="1" dirty="0" err="1">
                <a:effectLst/>
                <a:latin typeface="Times New Roman" panose="02020603050405020304" pitchFamily="18" charset="0"/>
                <a:ea typeface="Calibri" panose="020F0502020204030204" pitchFamily="34" charset="0"/>
              </a:rPr>
              <a:t>olfactu</a:t>
            </a:r>
            <a:r>
              <a:rPr lang="fr-FR" sz="2000" i="1" dirty="0">
                <a:effectLst/>
                <a:latin typeface="Times New Roman" panose="02020603050405020304" pitchFamily="18" charset="0"/>
                <a:ea typeface="Calibri" panose="020F0502020204030204" pitchFamily="34" charset="0"/>
              </a:rPr>
              <a:t> </a:t>
            </a:r>
            <a:r>
              <a:rPr lang="fr-FR" sz="2000" i="1" dirty="0" err="1">
                <a:effectLst/>
                <a:latin typeface="Times New Roman" panose="02020603050405020304" pitchFamily="18" charset="0"/>
                <a:ea typeface="Calibri" panose="020F0502020204030204" pitchFamily="34" charset="0"/>
              </a:rPr>
              <a:t>necantem</a:t>
            </a:r>
            <a:r>
              <a:rPr lang="fr-FR" sz="2000" i="1" dirty="0">
                <a:effectLst/>
                <a:latin typeface="Times New Roman" panose="02020603050405020304" pitchFamily="18" charset="0"/>
                <a:ea typeface="Calibri" panose="020F0502020204030204" pitchFamily="34" charset="0"/>
              </a:rPr>
              <a:t>, qui hominem, </a:t>
            </a:r>
            <a:r>
              <a:rPr lang="fr-FR" sz="2000" i="1" dirty="0" err="1">
                <a:effectLst/>
                <a:latin typeface="Times New Roman" panose="02020603050405020304" pitchFamily="18" charset="0"/>
                <a:ea typeface="Calibri" panose="020F0502020204030204" pitchFamily="34" charset="0"/>
              </a:rPr>
              <a:t>uel</a:t>
            </a:r>
            <a:r>
              <a:rPr lang="fr-FR" sz="2000" i="1" dirty="0">
                <a:effectLst/>
                <a:latin typeface="Times New Roman" panose="02020603050405020304" pitchFamily="18" charset="0"/>
                <a:ea typeface="Calibri" panose="020F0502020204030204" pitchFamily="34" charset="0"/>
              </a:rPr>
              <a:t> si </a:t>
            </a:r>
            <a:r>
              <a:rPr lang="fr-FR" sz="2000" i="1" dirty="0" err="1">
                <a:effectLst/>
                <a:latin typeface="Times New Roman" panose="02020603050405020304" pitchFamily="18" charset="0"/>
                <a:ea typeface="Calibri" panose="020F0502020204030204" pitchFamily="34" charset="0"/>
              </a:rPr>
              <a:t>aspiciat</a:t>
            </a:r>
            <a:r>
              <a:rPr lang="fr-FR" sz="2000" i="1" dirty="0">
                <a:effectLst/>
                <a:latin typeface="Times New Roman" panose="02020603050405020304" pitchFamily="18" charset="0"/>
                <a:ea typeface="Calibri" panose="020F0502020204030204" pitchFamily="34" charset="0"/>
              </a:rPr>
              <a:t> </a:t>
            </a:r>
            <a:r>
              <a:rPr lang="fr-FR" sz="2000" i="1" dirty="0" err="1">
                <a:effectLst/>
                <a:latin typeface="Times New Roman" panose="02020603050405020304" pitchFamily="18" charset="0"/>
                <a:ea typeface="Calibri" panose="020F0502020204030204" pitchFamily="34" charset="0"/>
              </a:rPr>
              <a:t>tantum</a:t>
            </a:r>
            <a:r>
              <a:rPr lang="fr-FR" sz="2000" i="1" dirty="0">
                <a:effectLst/>
                <a:latin typeface="Times New Roman" panose="02020603050405020304" pitchFamily="18" charset="0"/>
                <a:ea typeface="Calibri" panose="020F0502020204030204" pitchFamily="34" charset="0"/>
              </a:rPr>
              <a:t>, </a:t>
            </a:r>
            <a:r>
              <a:rPr lang="fr-FR" sz="2000" i="1" dirty="0" err="1">
                <a:effectLst/>
                <a:latin typeface="Times New Roman" panose="02020603050405020304" pitchFamily="18" charset="0"/>
                <a:ea typeface="Calibri" panose="020F0502020204030204" pitchFamily="34" charset="0"/>
              </a:rPr>
              <a:t>dicitur</a:t>
            </a:r>
            <a:r>
              <a:rPr lang="fr-FR" sz="2000" i="1" dirty="0">
                <a:effectLst/>
                <a:latin typeface="Times New Roman" panose="02020603050405020304" pitchFamily="18" charset="0"/>
                <a:ea typeface="Calibri" panose="020F0502020204030204" pitchFamily="34" charset="0"/>
              </a:rPr>
              <a:t> </a:t>
            </a:r>
            <a:r>
              <a:rPr lang="fr-FR" sz="2000" i="1" dirty="0" err="1">
                <a:effectLst/>
                <a:latin typeface="Times New Roman" panose="02020603050405020304" pitchFamily="18" charset="0"/>
                <a:ea typeface="Calibri" panose="020F0502020204030204" pitchFamily="34" charset="0"/>
              </a:rPr>
              <a:t>interemere</a:t>
            </a:r>
            <a:r>
              <a:rPr lang="fr-FR" sz="2000" i="1" dirty="0">
                <a:effectLst/>
                <a:latin typeface="Times New Roman" panose="02020603050405020304" pitchFamily="18" charset="0"/>
                <a:ea typeface="Calibri" panose="020F0502020204030204" pitchFamily="34" charset="0"/>
              </a:rPr>
              <a:t>, </a:t>
            </a:r>
            <a:r>
              <a:rPr lang="fr-FR" sz="2000" i="1" dirty="0" err="1">
                <a:effectLst/>
                <a:latin typeface="Times New Roman" panose="02020603050405020304" pitchFamily="18" charset="0"/>
                <a:ea typeface="Calibri" panose="020F0502020204030204" pitchFamily="34" charset="0"/>
              </a:rPr>
              <a:t>sanguinem</a:t>
            </a:r>
            <a:r>
              <a:rPr lang="fr-FR" sz="2000" i="1" dirty="0">
                <a:effectLst/>
                <a:latin typeface="Times New Roman" panose="02020603050405020304" pitchFamily="18" charset="0"/>
                <a:ea typeface="Calibri" panose="020F0502020204030204" pitchFamily="34" charset="0"/>
              </a:rPr>
              <a:t> </a:t>
            </a:r>
            <a:r>
              <a:rPr lang="fr-FR" sz="2000" i="1" dirty="0" err="1">
                <a:effectLst/>
                <a:latin typeface="Times New Roman" panose="02020603050405020304" pitchFamily="18" charset="0"/>
                <a:ea typeface="Calibri" panose="020F0502020204030204" pitchFamily="34" charset="0"/>
              </a:rPr>
              <a:t>Magi</a:t>
            </a:r>
            <a:r>
              <a:rPr lang="fr-FR" sz="2000" i="1" dirty="0">
                <a:effectLst/>
                <a:latin typeface="Times New Roman" panose="02020603050405020304" pitchFamily="18" charset="0"/>
                <a:ea typeface="Calibri" panose="020F0502020204030204" pitchFamily="34" charset="0"/>
              </a:rPr>
              <a:t> </a:t>
            </a:r>
            <a:r>
              <a:rPr lang="fr-FR" sz="2000" i="1" dirty="0" err="1">
                <a:effectLst/>
                <a:latin typeface="Times New Roman" panose="02020603050405020304" pitchFamily="18" charset="0"/>
                <a:ea typeface="Calibri" panose="020F0502020204030204" pitchFamily="34" charset="0"/>
              </a:rPr>
              <a:t>miris</a:t>
            </a:r>
            <a:r>
              <a:rPr lang="fr-FR" sz="2000" i="1" dirty="0">
                <a:effectLst/>
                <a:latin typeface="Times New Roman" panose="02020603050405020304" pitchFamily="18" charset="0"/>
                <a:ea typeface="Calibri" panose="020F0502020204030204" pitchFamily="34" charset="0"/>
              </a:rPr>
              <a:t> </a:t>
            </a:r>
            <a:r>
              <a:rPr lang="fr-FR" sz="2000" i="1" dirty="0" err="1">
                <a:effectLst/>
                <a:latin typeface="Times New Roman" panose="02020603050405020304" pitchFamily="18" charset="0"/>
                <a:ea typeface="Calibri" panose="020F0502020204030204" pitchFamily="34" charset="0"/>
              </a:rPr>
              <a:t>laudibus</a:t>
            </a:r>
            <a:r>
              <a:rPr lang="fr-FR" sz="2000" i="1" dirty="0">
                <a:effectLst/>
                <a:latin typeface="Times New Roman" panose="02020603050405020304" pitchFamily="18" charset="0"/>
                <a:ea typeface="Calibri" panose="020F0502020204030204" pitchFamily="34" charset="0"/>
              </a:rPr>
              <a:t> </a:t>
            </a:r>
            <a:r>
              <a:rPr lang="fr-FR" sz="2000" i="1" dirty="0" err="1">
                <a:effectLst/>
                <a:latin typeface="Times New Roman" panose="02020603050405020304" pitchFamily="18" charset="0"/>
                <a:ea typeface="Calibri" panose="020F0502020204030204" pitchFamily="34" charset="0"/>
              </a:rPr>
              <a:t>celebrant</a:t>
            </a:r>
            <a:r>
              <a:rPr lang="fr-FR" sz="2000" i="1" dirty="0">
                <a:effectLst/>
                <a:latin typeface="Times New Roman" panose="02020603050405020304" pitchFamily="18" charset="0"/>
                <a:ea typeface="Calibri" panose="020F0502020204030204" pitchFamily="34" charset="0"/>
              </a:rPr>
              <a:t>,</a:t>
            </a:r>
            <a:endParaRPr lang="fr-FR" sz="2000" i="1" dirty="0">
              <a:latin typeface="Times New Roman" panose="02020603050405020304" pitchFamily="18" charset="0"/>
              <a:cs typeface="Times New Roman" panose="02020603050405020304" pitchFamily="18" charset="0"/>
            </a:endParaRPr>
          </a:p>
          <a:p>
            <a:pPr marL="0" indent="0">
              <a:buNone/>
            </a:pPr>
            <a:r>
              <a:rPr lang="fr-FR" sz="2000" dirty="0">
                <a:effectLst/>
                <a:latin typeface="Times New Roman" panose="02020603050405020304" pitchFamily="18" charset="0"/>
                <a:ea typeface="Calibri" panose="020F0502020204030204" pitchFamily="34" charset="0"/>
              </a:rPr>
              <a:t>Quant au basilic, que fuient même les serpents qu’autrement il tue par son odeur, et dont on dit qu’il donne la mort à l’homme seulement en le regardant, les Mages font les louanges les plus merveilleuses de son sang.</a:t>
            </a:r>
          </a:p>
          <a:p>
            <a:pPr marL="0" indent="0">
              <a:buNone/>
            </a:pPr>
            <a:endParaRPr lang="fr-FR" sz="2000" dirty="0">
              <a:effectLst/>
              <a:latin typeface="Times New Roman" panose="02020603050405020304" pitchFamily="18" charset="0"/>
              <a:ea typeface="Calibri" panose="020F0502020204030204" pitchFamily="34" charset="0"/>
            </a:endParaRPr>
          </a:p>
          <a:p>
            <a:r>
              <a:rPr lang="fr-FR" sz="2000" b="1" dirty="0">
                <a:latin typeface="Times New Roman" panose="02020603050405020304" pitchFamily="18" charset="0"/>
                <a:cs typeface="Times New Roman" panose="02020603050405020304" pitchFamily="18" charset="0"/>
              </a:rPr>
              <a:t>Le loup</a:t>
            </a:r>
          </a:p>
          <a:p>
            <a:pPr marL="0" lvl="0" indent="0">
              <a:buNone/>
            </a:pPr>
            <a:r>
              <a:rPr lang="fr-FR" sz="2000" dirty="0" smtClean="0">
                <a:latin typeface="Times New Roman" panose="02020603050405020304" pitchFamily="18" charset="0"/>
                <a:cs typeface="Times New Roman" panose="02020603050405020304" pitchFamily="18" charset="0"/>
              </a:rPr>
              <a:t>Texte 2. </a:t>
            </a:r>
            <a:r>
              <a:rPr lang="fr-FR" sz="2000" b="1" dirty="0" smtClean="0">
                <a:latin typeface="Times New Roman" panose="02020603050405020304" pitchFamily="18" charset="0"/>
                <a:cs typeface="Times New Roman" panose="02020603050405020304" pitchFamily="18" charset="0"/>
              </a:rPr>
              <a:t>Pline </a:t>
            </a:r>
            <a:r>
              <a:rPr lang="fr-FR" sz="2000" b="1" dirty="0">
                <a:latin typeface="Times New Roman" panose="02020603050405020304" pitchFamily="18" charset="0"/>
                <a:cs typeface="Times New Roman" panose="02020603050405020304" pitchFamily="18" charset="0"/>
              </a:rPr>
              <a:t>l’Ancien</a:t>
            </a:r>
            <a:r>
              <a:rPr lang="fr-FR" sz="2000" dirty="0">
                <a:latin typeface="Times New Roman" panose="02020603050405020304" pitchFamily="18" charset="0"/>
                <a:cs typeface="Times New Roman" panose="02020603050405020304" pitchFamily="18" charset="0"/>
              </a:rPr>
              <a:t>, </a:t>
            </a:r>
            <a:r>
              <a:rPr lang="fr-FR" sz="2000" i="1" dirty="0">
                <a:latin typeface="Times New Roman" panose="02020603050405020304" pitchFamily="18" charset="0"/>
                <a:cs typeface="Times New Roman" panose="02020603050405020304" pitchFamily="18" charset="0"/>
              </a:rPr>
              <a:t>Histoires naturelles, </a:t>
            </a:r>
            <a:r>
              <a:rPr lang="fr-FR" sz="2000" dirty="0">
                <a:latin typeface="Times New Roman" panose="02020603050405020304" pitchFamily="18" charset="0"/>
                <a:cs typeface="Times New Roman" panose="02020603050405020304" pitchFamily="18" charset="0"/>
              </a:rPr>
              <a:t>VIII, 34, §80 : </a:t>
            </a:r>
          </a:p>
          <a:p>
            <a:pPr marL="0" indent="0">
              <a:spcBef>
                <a:spcPts val="0"/>
              </a:spcBef>
              <a:buNone/>
            </a:pPr>
            <a:r>
              <a:rPr lang="fr-FR" sz="1400" dirty="0">
                <a:effectLst/>
                <a:latin typeface="Times New Roman" panose="02020603050405020304" pitchFamily="18" charset="0"/>
                <a:ea typeface="Calibri" panose="020F0502020204030204" pitchFamily="34" charset="0"/>
              </a:rPr>
              <a:t>éd. A. Ernout, Belles Lettres, 1962</a:t>
            </a:r>
          </a:p>
          <a:p>
            <a:pPr marL="0" indent="0">
              <a:buNone/>
            </a:pPr>
            <a:r>
              <a:rPr lang="fr-FR" sz="2000" i="1" dirty="0">
                <a:effectLst/>
                <a:latin typeface="Times New Roman" panose="02020603050405020304" pitchFamily="18" charset="0"/>
                <a:ea typeface="Calibri" panose="020F0502020204030204" pitchFamily="34" charset="0"/>
              </a:rPr>
              <a:t>Sed in Italia </a:t>
            </a:r>
            <a:r>
              <a:rPr lang="fr-FR" sz="2000" i="1" dirty="0" err="1">
                <a:effectLst/>
                <a:latin typeface="Times New Roman" panose="02020603050405020304" pitchFamily="18" charset="0"/>
                <a:ea typeface="Calibri" panose="020F0502020204030204" pitchFamily="34" charset="0"/>
              </a:rPr>
              <a:t>quoque</a:t>
            </a:r>
            <a:r>
              <a:rPr lang="fr-FR" sz="2000" i="1" dirty="0">
                <a:effectLst/>
                <a:latin typeface="Times New Roman" panose="02020603050405020304" pitchFamily="18" charset="0"/>
                <a:ea typeface="Calibri" panose="020F0502020204030204" pitchFamily="34" charset="0"/>
              </a:rPr>
              <a:t> </a:t>
            </a:r>
            <a:r>
              <a:rPr lang="fr-FR" sz="2000" i="1" dirty="0" err="1">
                <a:effectLst/>
                <a:latin typeface="Times New Roman" panose="02020603050405020304" pitchFamily="18" charset="0"/>
                <a:ea typeface="Calibri" panose="020F0502020204030204" pitchFamily="34" charset="0"/>
              </a:rPr>
              <a:t>creditur</a:t>
            </a:r>
            <a:r>
              <a:rPr lang="fr-FR" sz="2000" i="1" dirty="0">
                <a:effectLst/>
                <a:latin typeface="Times New Roman" panose="02020603050405020304" pitchFamily="18" charset="0"/>
                <a:ea typeface="Calibri" panose="020F0502020204030204" pitchFamily="34" charset="0"/>
              </a:rPr>
              <a:t> </a:t>
            </a:r>
            <a:r>
              <a:rPr lang="fr-FR" sz="2000" i="1" dirty="0" err="1">
                <a:effectLst/>
                <a:latin typeface="Times New Roman" panose="02020603050405020304" pitchFamily="18" charset="0"/>
                <a:ea typeface="Calibri" panose="020F0502020204030204" pitchFamily="34" charset="0"/>
              </a:rPr>
              <a:t>luporum</a:t>
            </a:r>
            <a:r>
              <a:rPr lang="fr-FR" sz="2000" i="1" dirty="0">
                <a:effectLst/>
                <a:latin typeface="Times New Roman" panose="02020603050405020304" pitchFamily="18" charset="0"/>
                <a:ea typeface="Calibri" panose="020F0502020204030204" pitchFamily="34" charset="0"/>
              </a:rPr>
              <a:t> </a:t>
            </a:r>
            <a:r>
              <a:rPr lang="fr-FR" sz="2000" i="1" dirty="0" err="1">
                <a:effectLst/>
                <a:latin typeface="Times New Roman" panose="02020603050405020304" pitchFamily="18" charset="0"/>
                <a:ea typeface="Calibri" panose="020F0502020204030204" pitchFamily="34" charset="0"/>
              </a:rPr>
              <a:t>uisus</a:t>
            </a:r>
            <a:r>
              <a:rPr lang="fr-FR" sz="2000" i="1" dirty="0">
                <a:effectLst/>
                <a:latin typeface="Times New Roman" panose="02020603050405020304" pitchFamily="18" charset="0"/>
                <a:ea typeface="Calibri" panose="020F0502020204030204" pitchFamily="34" charset="0"/>
              </a:rPr>
              <a:t> esse </a:t>
            </a:r>
            <a:r>
              <a:rPr lang="fr-FR" sz="2000" i="1" dirty="0" err="1">
                <a:effectLst/>
                <a:latin typeface="Times New Roman" panose="02020603050405020304" pitchFamily="18" charset="0"/>
                <a:ea typeface="Calibri" panose="020F0502020204030204" pitchFamily="34" charset="0"/>
              </a:rPr>
              <a:t>noxius</a:t>
            </a:r>
            <a:r>
              <a:rPr lang="fr-FR" sz="2000" i="1" dirty="0">
                <a:effectLst/>
                <a:latin typeface="Times New Roman" panose="02020603050405020304" pitchFamily="18" charset="0"/>
                <a:ea typeface="Calibri" panose="020F0502020204030204" pitchFamily="34" charset="0"/>
              </a:rPr>
              <a:t>, </a:t>
            </a:r>
            <a:r>
              <a:rPr lang="fr-FR" sz="2000" i="1" dirty="0" err="1">
                <a:effectLst/>
                <a:latin typeface="Times New Roman" panose="02020603050405020304" pitchFamily="18" charset="0"/>
                <a:ea typeface="Calibri" panose="020F0502020204030204" pitchFamily="34" charset="0"/>
              </a:rPr>
              <a:t>uocemque</a:t>
            </a:r>
            <a:r>
              <a:rPr lang="fr-FR" sz="2000" i="1" dirty="0">
                <a:effectLst/>
                <a:latin typeface="Times New Roman" panose="02020603050405020304" pitchFamily="18" charset="0"/>
                <a:ea typeface="Calibri" panose="020F0502020204030204" pitchFamily="34" charset="0"/>
              </a:rPr>
              <a:t> </a:t>
            </a:r>
            <a:r>
              <a:rPr lang="fr-FR" sz="2000" i="1" dirty="0" err="1">
                <a:effectLst/>
                <a:latin typeface="Times New Roman" panose="02020603050405020304" pitchFamily="18" charset="0"/>
                <a:ea typeface="Calibri" panose="020F0502020204030204" pitchFamily="34" charset="0"/>
              </a:rPr>
              <a:t>homini</a:t>
            </a:r>
            <a:r>
              <a:rPr lang="fr-FR" sz="2000" i="1" dirty="0">
                <a:effectLst/>
                <a:latin typeface="Times New Roman" panose="02020603050405020304" pitchFamily="18" charset="0"/>
                <a:ea typeface="Calibri" panose="020F0502020204030204" pitchFamily="34" charset="0"/>
              </a:rPr>
              <a:t> quem </a:t>
            </a:r>
            <a:r>
              <a:rPr lang="fr-FR" sz="2000" i="1" dirty="0" err="1">
                <a:effectLst/>
                <a:latin typeface="Times New Roman" panose="02020603050405020304" pitchFamily="18" charset="0"/>
                <a:ea typeface="Calibri" panose="020F0502020204030204" pitchFamily="34" charset="0"/>
              </a:rPr>
              <a:t>priores</a:t>
            </a:r>
            <a:r>
              <a:rPr lang="fr-FR" sz="2000" i="1" dirty="0">
                <a:effectLst/>
                <a:latin typeface="Times New Roman" panose="02020603050405020304" pitchFamily="18" charset="0"/>
                <a:ea typeface="Calibri" panose="020F0502020204030204" pitchFamily="34" charset="0"/>
              </a:rPr>
              <a:t> </a:t>
            </a:r>
            <a:r>
              <a:rPr lang="fr-FR" sz="2000" i="1" dirty="0" err="1">
                <a:effectLst/>
                <a:latin typeface="Times New Roman" panose="02020603050405020304" pitchFamily="18" charset="0"/>
                <a:ea typeface="Calibri" panose="020F0502020204030204" pitchFamily="34" charset="0"/>
              </a:rPr>
              <a:t>contemplentur</a:t>
            </a:r>
            <a:r>
              <a:rPr lang="fr-FR" sz="2000" i="1" dirty="0">
                <a:effectLst/>
                <a:latin typeface="Times New Roman" panose="02020603050405020304" pitchFamily="18" charset="0"/>
                <a:ea typeface="Calibri" panose="020F0502020204030204" pitchFamily="34" charset="0"/>
              </a:rPr>
              <a:t> </a:t>
            </a:r>
            <a:r>
              <a:rPr lang="fr-FR" sz="2000" i="1" dirty="0" err="1">
                <a:effectLst/>
                <a:latin typeface="Times New Roman" panose="02020603050405020304" pitchFamily="18" charset="0"/>
                <a:ea typeface="Calibri" panose="020F0502020204030204" pitchFamily="34" charset="0"/>
              </a:rPr>
              <a:t>adimere</a:t>
            </a:r>
            <a:r>
              <a:rPr lang="fr-FR" sz="2000" i="1" dirty="0">
                <a:effectLst/>
                <a:latin typeface="Times New Roman" panose="02020603050405020304" pitchFamily="18" charset="0"/>
                <a:ea typeface="Calibri" panose="020F0502020204030204" pitchFamily="34" charset="0"/>
              </a:rPr>
              <a:t> ad </a:t>
            </a:r>
            <a:r>
              <a:rPr lang="fr-FR" sz="2000" i="1" dirty="0" err="1">
                <a:effectLst/>
                <a:latin typeface="Times New Roman" panose="02020603050405020304" pitchFamily="18" charset="0"/>
                <a:ea typeface="Calibri" panose="020F0502020204030204" pitchFamily="34" charset="0"/>
              </a:rPr>
              <a:t>praesens</a:t>
            </a:r>
            <a:r>
              <a:rPr lang="fr-FR" sz="2000" dirty="0">
                <a:effectLst/>
                <a:latin typeface="Times New Roman" panose="02020603050405020304" pitchFamily="18" charset="0"/>
                <a:ea typeface="Calibri" panose="020F0502020204030204" pitchFamily="34" charset="0"/>
              </a:rPr>
              <a:t>.</a:t>
            </a:r>
          </a:p>
          <a:p>
            <a:pPr marL="0" lvl="0" indent="0">
              <a:buNone/>
            </a:pPr>
            <a:r>
              <a:rPr lang="fr-FR" sz="2000" dirty="0">
                <a:latin typeface="Times New Roman" panose="02020603050405020304" pitchFamily="18" charset="0"/>
                <a:cs typeface="Times New Roman" panose="02020603050405020304" pitchFamily="18" charset="0"/>
              </a:rPr>
              <a:t>En Italie on croit que le regard des loups est nuisible, et que s’ils fixent un homme avant d’en être vus, ils lui enlèvent momentanément l’usage de la voix. </a:t>
            </a:r>
          </a:p>
          <a:p>
            <a:pPr marL="0" indent="0">
              <a:buNone/>
            </a:pPr>
            <a:endParaRPr lang="fr-FR" sz="3200" dirty="0"/>
          </a:p>
        </p:txBody>
      </p:sp>
    </p:spTree>
    <p:extLst>
      <p:ext uri="{BB962C8B-B14F-4D97-AF65-F5344CB8AC3E}">
        <p14:creationId xmlns:p14="http://schemas.microsoft.com/office/powerpoint/2010/main" val="13253498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95130" y="985962"/>
            <a:ext cx="10565020" cy="5194176"/>
          </a:xfrm>
        </p:spPr>
        <p:txBody>
          <a:bodyPr/>
          <a:lstStyle/>
          <a:p>
            <a:r>
              <a:rPr lang="fr-FR" sz="2000" b="1" dirty="0">
                <a:latin typeface="Times New Roman" panose="02020603050405020304" pitchFamily="18" charset="0"/>
                <a:cs typeface="Times New Roman" panose="02020603050405020304" pitchFamily="18" charset="0"/>
              </a:rPr>
              <a:t>La femme</a:t>
            </a:r>
          </a:p>
          <a:p>
            <a:pPr marL="0" indent="0">
              <a:buNone/>
            </a:pPr>
            <a:r>
              <a:rPr lang="fr-FR" sz="2000" dirty="0">
                <a:latin typeface="Times New Roman" panose="02020603050405020304" pitchFamily="18" charset="0"/>
                <a:cs typeface="Times New Roman" panose="02020603050405020304" pitchFamily="18" charset="0"/>
              </a:rPr>
              <a:t>Texte 3. </a:t>
            </a:r>
            <a:r>
              <a:rPr lang="fr-FR" sz="2000" b="1" dirty="0">
                <a:latin typeface="Times New Roman" panose="02020603050405020304" pitchFamily="18" charset="0"/>
                <a:cs typeface="Times New Roman" panose="02020603050405020304" pitchFamily="18" charset="0"/>
              </a:rPr>
              <a:t>Ovide</a:t>
            </a:r>
            <a:r>
              <a:rPr lang="fr-FR" sz="2000" dirty="0">
                <a:latin typeface="Times New Roman" panose="02020603050405020304" pitchFamily="18" charset="0"/>
                <a:cs typeface="Times New Roman" panose="02020603050405020304" pitchFamily="18" charset="0"/>
              </a:rPr>
              <a:t>, </a:t>
            </a:r>
            <a:r>
              <a:rPr lang="fr-FR" sz="2000" i="1" dirty="0">
                <a:latin typeface="Times New Roman" panose="02020603050405020304" pitchFamily="18" charset="0"/>
                <a:cs typeface="Times New Roman" panose="02020603050405020304" pitchFamily="18" charset="0"/>
              </a:rPr>
              <a:t>Les amours</a:t>
            </a:r>
            <a:r>
              <a:rPr lang="fr-FR" sz="2000" dirty="0">
                <a:latin typeface="Times New Roman" panose="02020603050405020304" pitchFamily="18" charset="0"/>
                <a:cs typeface="Times New Roman" panose="02020603050405020304" pitchFamily="18" charset="0"/>
              </a:rPr>
              <a:t>, I, §8, l. 15-18 (I</a:t>
            </a:r>
            <a:r>
              <a:rPr lang="fr-FR" sz="2000" baseline="30000" dirty="0">
                <a:latin typeface="Times New Roman" panose="02020603050405020304" pitchFamily="18" charset="0"/>
                <a:cs typeface="Times New Roman" panose="02020603050405020304" pitchFamily="18" charset="0"/>
              </a:rPr>
              <a:t>er</a:t>
            </a:r>
            <a:r>
              <a:rPr lang="fr-FR" sz="2000" dirty="0">
                <a:latin typeface="Times New Roman" panose="02020603050405020304" pitchFamily="18" charset="0"/>
                <a:cs typeface="Times New Roman" panose="02020603050405020304" pitchFamily="18" charset="0"/>
              </a:rPr>
              <a:t> s. </a:t>
            </a:r>
            <a:r>
              <a:rPr lang="fr-FR" sz="2000" dirty="0" err="1">
                <a:latin typeface="Times New Roman" panose="02020603050405020304" pitchFamily="18" charset="0"/>
                <a:cs typeface="Times New Roman" panose="02020603050405020304" pitchFamily="18" charset="0"/>
              </a:rPr>
              <a:t>ap</a:t>
            </a:r>
            <a:r>
              <a:rPr lang="fr-FR" sz="2000" dirty="0">
                <a:latin typeface="Times New Roman" panose="02020603050405020304" pitchFamily="18" charset="0"/>
                <a:cs typeface="Times New Roman" panose="02020603050405020304" pitchFamily="18" charset="0"/>
              </a:rPr>
              <a:t> JC) </a:t>
            </a:r>
          </a:p>
          <a:p>
            <a:pPr marL="0" indent="0">
              <a:spcBef>
                <a:spcPts val="0"/>
              </a:spcBef>
              <a:buNone/>
            </a:pPr>
            <a:r>
              <a:rPr lang="fr-FR" sz="1400" dirty="0">
                <a:effectLst/>
                <a:latin typeface="Times New Roman" panose="02020603050405020304" pitchFamily="18" charset="0"/>
                <a:ea typeface="Calibri" panose="020F0502020204030204" pitchFamily="34" charset="0"/>
              </a:rPr>
              <a:t>éd. H. </a:t>
            </a:r>
            <a:r>
              <a:rPr lang="fr-FR" sz="1400" dirty="0" err="1">
                <a:effectLst/>
                <a:latin typeface="Times New Roman" panose="02020603050405020304" pitchFamily="18" charset="0"/>
                <a:ea typeface="Calibri" panose="020F0502020204030204" pitchFamily="34" charset="0"/>
              </a:rPr>
              <a:t>Bornecque</a:t>
            </a:r>
            <a:r>
              <a:rPr lang="fr-FR" sz="1400" dirty="0">
                <a:effectLst/>
                <a:latin typeface="Times New Roman" panose="02020603050405020304" pitchFamily="18" charset="0"/>
                <a:ea typeface="Calibri" panose="020F0502020204030204" pitchFamily="34" charset="0"/>
              </a:rPr>
              <a:t>, Paris : Belles Lettres, 1989</a:t>
            </a:r>
            <a:endParaRPr lang="fr-FR" sz="1400" dirty="0">
              <a:latin typeface="Times New Roman" panose="02020603050405020304" pitchFamily="18" charset="0"/>
              <a:cs typeface="Times New Roman" panose="02020603050405020304" pitchFamily="18" charset="0"/>
            </a:endParaRPr>
          </a:p>
          <a:p>
            <a:pPr marL="0" indent="0" algn="just">
              <a:buNone/>
            </a:pPr>
            <a:r>
              <a:rPr lang="fr-FR" sz="2000" i="1" dirty="0" err="1">
                <a:effectLst/>
                <a:latin typeface="Times New Roman" panose="02020603050405020304" pitchFamily="18" charset="0"/>
                <a:ea typeface="Calibri" panose="020F0502020204030204" pitchFamily="34" charset="0"/>
              </a:rPr>
              <a:t>Suspicor</a:t>
            </a:r>
            <a:r>
              <a:rPr lang="fr-FR" sz="2000" i="1" dirty="0">
                <a:effectLst/>
                <a:latin typeface="Times New Roman" panose="02020603050405020304" pitchFamily="18" charset="0"/>
                <a:ea typeface="Calibri" panose="020F0502020204030204" pitchFamily="34" charset="0"/>
              </a:rPr>
              <a:t> et </a:t>
            </a:r>
            <a:r>
              <a:rPr lang="fr-FR" sz="2000" i="1" dirty="0" err="1">
                <a:effectLst/>
                <a:latin typeface="Times New Roman" panose="02020603050405020304" pitchFamily="18" charset="0"/>
                <a:ea typeface="Calibri" panose="020F0502020204030204" pitchFamily="34" charset="0"/>
              </a:rPr>
              <a:t>fama</a:t>
            </a:r>
            <a:r>
              <a:rPr lang="fr-FR" sz="2000" i="1" dirty="0">
                <a:effectLst/>
                <a:latin typeface="Times New Roman" panose="02020603050405020304" pitchFamily="18" charset="0"/>
                <a:ea typeface="Calibri" panose="020F0502020204030204" pitchFamily="34" charset="0"/>
              </a:rPr>
              <a:t> est ; </a:t>
            </a:r>
            <a:r>
              <a:rPr lang="fr-FR" sz="2000" i="1" dirty="0" err="1">
                <a:effectLst/>
                <a:latin typeface="Times New Roman" panose="02020603050405020304" pitchFamily="18" charset="0"/>
                <a:ea typeface="Calibri" panose="020F0502020204030204" pitchFamily="34" charset="0"/>
              </a:rPr>
              <a:t>oculis</a:t>
            </a:r>
            <a:r>
              <a:rPr lang="fr-FR" sz="2000" i="1" dirty="0">
                <a:effectLst/>
                <a:latin typeface="Times New Roman" panose="02020603050405020304" pitchFamily="18" charset="0"/>
                <a:ea typeface="Calibri" panose="020F0502020204030204" pitchFamily="34" charset="0"/>
              </a:rPr>
              <a:t> </a:t>
            </a:r>
            <a:r>
              <a:rPr lang="fr-FR" sz="2000" i="1" dirty="0" err="1">
                <a:effectLst/>
                <a:latin typeface="Times New Roman" panose="02020603050405020304" pitchFamily="18" charset="0"/>
                <a:ea typeface="Calibri" panose="020F0502020204030204" pitchFamily="34" charset="0"/>
              </a:rPr>
              <a:t>quoque</a:t>
            </a:r>
            <a:r>
              <a:rPr lang="fr-FR" sz="2000" i="1" dirty="0">
                <a:effectLst/>
                <a:latin typeface="Times New Roman" panose="02020603050405020304" pitchFamily="18" charset="0"/>
                <a:ea typeface="Calibri" panose="020F0502020204030204" pitchFamily="34" charset="0"/>
              </a:rPr>
              <a:t> pupula duplex / </a:t>
            </a:r>
            <a:r>
              <a:rPr lang="fr-FR" sz="2000" i="1" dirty="0" err="1">
                <a:effectLst/>
                <a:latin typeface="Times New Roman" panose="02020603050405020304" pitchFamily="18" charset="0"/>
                <a:ea typeface="Calibri" panose="020F0502020204030204" pitchFamily="34" charset="0"/>
              </a:rPr>
              <a:t>Fulminat</a:t>
            </a:r>
            <a:r>
              <a:rPr lang="fr-FR" sz="2000" i="1" dirty="0">
                <a:effectLst/>
                <a:latin typeface="Times New Roman" panose="02020603050405020304" pitchFamily="18" charset="0"/>
                <a:ea typeface="Calibri" panose="020F0502020204030204" pitchFamily="34" charset="0"/>
              </a:rPr>
              <a:t> et </a:t>
            </a:r>
            <a:r>
              <a:rPr lang="fr-FR" sz="2000" i="1" dirty="0" err="1">
                <a:effectLst/>
                <a:latin typeface="Times New Roman" panose="02020603050405020304" pitchFamily="18" charset="0"/>
                <a:ea typeface="Calibri" panose="020F0502020204030204" pitchFamily="34" charset="0"/>
              </a:rPr>
              <a:t>gemino</a:t>
            </a:r>
            <a:r>
              <a:rPr lang="fr-FR" sz="2000" i="1" dirty="0">
                <a:effectLst/>
                <a:latin typeface="Times New Roman" panose="02020603050405020304" pitchFamily="18" charset="0"/>
                <a:ea typeface="Calibri" panose="020F0502020204030204" pitchFamily="34" charset="0"/>
              </a:rPr>
              <a:t> lumen ab orbe </a:t>
            </a:r>
            <a:r>
              <a:rPr lang="fr-FR" sz="2000" i="1" dirty="0" err="1">
                <a:effectLst/>
                <a:latin typeface="Times New Roman" panose="02020603050405020304" pitchFamily="18" charset="0"/>
                <a:ea typeface="Calibri" panose="020F0502020204030204" pitchFamily="34" charset="0"/>
              </a:rPr>
              <a:t>micat</a:t>
            </a:r>
            <a:r>
              <a:rPr lang="fr-FR" sz="2000" dirty="0">
                <a:effectLst/>
                <a:latin typeface="Times New Roman" panose="02020603050405020304" pitchFamily="18" charset="0"/>
                <a:ea typeface="Calibri" panose="020F0502020204030204" pitchFamily="34" charset="0"/>
              </a:rPr>
              <a:t>.</a:t>
            </a:r>
          </a:p>
          <a:p>
            <a:pPr marL="0" indent="0" algn="just">
              <a:buNone/>
            </a:pPr>
            <a:r>
              <a:rPr lang="fr-FR" sz="2000" dirty="0">
                <a:effectLst/>
                <a:latin typeface="Times New Roman" panose="02020603050405020304" pitchFamily="18" charset="0"/>
                <a:ea typeface="Calibri" panose="020F0502020204030204" pitchFamily="34" charset="0"/>
              </a:rPr>
              <a:t>Je la soupçonne et c'est le bruit qui court. Dans chacun de ses yeux brille une double pupille /</a:t>
            </a:r>
            <a:r>
              <a:rPr lang="fr-FR" sz="2000" dirty="0">
                <a:latin typeface="Times New Roman" panose="02020603050405020304" pitchFamily="18" charset="0"/>
                <a:cs typeface="Times New Roman" panose="02020603050405020304" pitchFamily="18" charset="0"/>
              </a:rPr>
              <a:t> Et une lumière brille dans cette double pupille</a:t>
            </a:r>
          </a:p>
          <a:p>
            <a:pPr marL="0" indent="0">
              <a:buNone/>
            </a:pPr>
            <a:endParaRPr lang="fr-FR" sz="2000" dirty="0">
              <a:latin typeface="Times New Roman" panose="02020603050405020304" pitchFamily="18" charset="0"/>
              <a:cs typeface="Times New Roman" panose="02020603050405020304" pitchFamily="18" charset="0"/>
            </a:endParaRPr>
          </a:p>
          <a:p>
            <a:pPr marL="0" indent="0">
              <a:buNone/>
            </a:pPr>
            <a:r>
              <a:rPr lang="fr-FR" sz="2000" dirty="0">
                <a:latin typeface="Times New Roman" panose="02020603050405020304" pitchFamily="18" charset="0"/>
                <a:cs typeface="Times New Roman" panose="02020603050405020304" pitchFamily="18" charset="0"/>
              </a:rPr>
              <a:t>Texte 4. </a:t>
            </a:r>
            <a:r>
              <a:rPr lang="fr-FR" sz="2000" b="1" dirty="0">
                <a:latin typeface="Times New Roman" panose="02020603050405020304" pitchFamily="18" charset="0"/>
                <a:cs typeface="Times New Roman" panose="02020603050405020304" pitchFamily="18" charset="0"/>
              </a:rPr>
              <a:t>Aristote</a:t>
            </a:r>
            <a:r>
              <a:rPr lang="fr-FR" sz="2000" dirty="0">
                <a:latin typeface="Times New Roman" panose="02020603050405020304" pitchFamily="18" charset="0"/>
                <a:cs typeface="Times New Roman" panose="02020603050405020304" pitchFamily="18" charset="0"/>
              </a:rPr>
              <a:t>, </a:t>
            </a:r>
            <a:r>
              <a:rPr lang="fr-FR" sz="2000" i="1" dirty="0">
                <a:latin typeface="Times New Roman" panose="02020603050405020304" pitchFamily="18" charset="0"/>
                <a:cs typeface="Times New Roman" panose="02020603050405020304" pitchFamily="18" charset="0"/>
              </a:rPr>
              <a:t>De </a:t>
            </a:r>
            <a:r>
              <a:rPr lang="fr-FR" sz="2000" i="1" dirty="0" err="1">
                <a:latin typeface="Times New Roman" panose="02020603050405020304" pitchFamily="18" charset="0"/>
                <a:cs typeface="Times New Roman" panose="02020603050405020304" pitchFamily="18" charset="0"/>
              </a:rPr>
              <a:t>insomniis</a:t>
            </a:r>
            <a:r>
              <a:rPr lang="fr-FR" sz="2000" dirty="0">
                <a:latin typeface="Times New Roman" panose="02020603050405020304" pitchFamily="18" charset="0"/>
                <a:cs typeface="Times New Roman" panose="02020603050405020304" pitchFamily="18" charset="0"/>
              </a:rPr>
              <a:t>, 459b 27-460a 3 (IV</a:t>
            </a:r>
            <a:r>
              <a:rPr lang="fr-FR" sz="2000" baseline="30000" dirty="0">
                <a:latin typeface="Times New Roman" panose="02020603050405020304" pitchFamily="18" charset="0"/>
                <a:cs typeface="Times New Roman" panose="02020603050405020304" pitchFamily="18" charset="0"/>
              </a:rPr>
              <a:t>e</a:t>
            </a:r>
            <a:r>
              <a:rPr lang="fr-FR" sz="2000" dirty="0">
                <a:latin typeface="Times New Roman" panose="02020603050405020304" pitchFamily="18" charset="0"/>
                <a:cs typeface="Times New Roman" panose="02020603050405020304" pitchFamily="18" charset="0"/>
              </a:rPr>
              <a:t> s. av JC) </a:t>
            </a:r>
          </a:p>
          <a:p>
            <a:pPr marL="0" indent="0">
              <a:spcBef>
                <a:spcPts val="0"/>
              </a:spcBef>
              <a:buNone/>
            </a:pPr>
            <a:r>
              <a:rPr lang="en-GB" altLang="fr-FR" sz="1400" dirty="0" err="1">
                <a:latin typeface="Times New Roman" panose="02020603050405020304" pitchFamily="18" charset="0"/>
                <a:ea typeface="Calibri" panose="020F0502020204030204" pitchFamily="34" charset="0"/>
                <a:cs typeface="Times New Roman" panose="02020603050405020304" pitchFamily="18" charset="0"/>
              </a:rPr>
              <a:t>Anonymus</a:t>
            </a:r>
            <a:r>
              <a:rPr lang="en-GB" altLang="fr-FR" sz="1400" dirty="0">
                <a:latin typeface="Times New Roman" panose="02020603050405020304" pitchFamily="18" charset="0"/>
                <a:ea typeface="Calibri" panose="020F0502020204030204" pitchFamily="34" charset="0"/>
                <a:cs typeface="Times New Roman" panose="02020603050405020304" pitchFamily="18" charset="0"/>
              </a:rPr>
              <a:t> </a:t>
            </a:r>
            <a:r>
              <a:rPr lang="en-GB" altLang="fr-FR" sz="1400" dirty="0" err="1">
                <a:latin typeface="Times New Roman" panose="02020603050405020304" pitchFamily="18" charset="0"/>
                <a:ea typeface="Calibri" panose="020F0502020204030204" pitchFamily="34" charset="0"/>
                <a:cs typeface="Times New Roman" panose="02020603050405020304" pitchFamily="18" charset="0"/>
              </a:rPr>
              <a:t>saec</a:t>
            </a:r>
            <a:r>
              <a:rPr lang="en-GB" altLang="fr-FR" sz="1400" dirty="0">
                <a:latin typeface="Times New Roman" panose="02020603050405020304" pitchFamily="18" charset="0"/>
                <a:ea typeface="Calibri" panose="020F0502020204030204" pitchFamily="34" charset="0"/>
                <a:cs typeface="Times New Roman" panose="02020603050405020304" pitchFamily="18" charset="0"/>
              </a:rPr>
              <a:t>. XII translator </a:t>
            </a:r>
            <a:r>
              <a:rPr lang="en-GB" altLang="fr-FR" sz="1400" dirty="0" err="1">
                <a:latin typeface="Times New Roman" panose="02020603050405020304" pitchFamily="18" charset="0"/>
                <a:ea typeface="Calibri" panose="020F0502020204030204" pitchFamily="34" charset="0"/>
                <a:cs typeface="Times New Roman" panose="02020603050405020304" pitchFamily="18" charset="0"/>
              </a:rPr>
              <a:t>Aristotelis</a:t>
            </a:r>
            <a:r>
              <a:rPr lang="en-GB" altLang="fr-FR" sz="1400" dirty="0">
                <a:latin typeface="Times New Roman" panose="02020603050405020304" pitchFamily="18" charset="0"/>
                <a:ea typeface="Calibri" panose="020F0502020204030204" pitchFamily="34" charset="0"/>
                <a:cs typeface="Times New Roman" panose="02020603050405020304" pitchFamily="18" charset="0"/>
              </a:rPr>
              <a:t> (</a:t>
            </a:r>
            <a:r>
              <a:rPr lang="en-GB" altLang="fr-FR" sz="1400" dirty="0" err="1">
                <a:latin typeface="Times New Roman" panose="02020603050405020304" pitchFamily="18" charset="0"/>
                <a:ea typeface="Calibri" panose="020F0502020204030204" pitchFamily="34" charset="0"/>
                <a:cs typeface="Times New Roman" panose="02020603050405020304" pitchFamily="18" charset="0"/>
              </a:rPr>
              <a:t>Translatio</a:t>
            </a:r>
            <a:r>
              <a:rPr lang="en-GB" altLang="fr-FR" sz="1400" dirty="0">
                <a:latin typeface="Times New Roman" panose="02020603050405020304" pitchFamily="18" charset="0"/>
                <a:ea typeface="Calibri" panose="020F0502020204030204" pitchFamily="34" charset="0"/>
                <a:cs typeface="Times New Roman" panose="02020603050405020304" pitchFamily="18" charset="0"/>
              </a:rPr>
              <a:t> '</a:t>
            </a:r>
            <a:r>
              <a:rPr lang="en-GB" altLang="fr-FR" sz="1400" dirty="0" err="1">
                <a:latin typeface="Times New Roman" panose="02020603050405020304" pitchFamily="18" charset="0"/>
                <a:ea typeface="Calibri" panose="020F0502020204030204" pitchFamily="34" charset="0"/>
                <a:cs typeface="Times New Roman" panose="02020603050405020304" pitchFamily="18" charset="0"/>
              </a:rPr>
              <a:t>uetus</a:t>
            </a:r>
            <a:r>
              <a:rPr lang="en-GB" altLang="fr-FR" sz="1400" dirty="0">
                <a:latin typeface="Times New Roman" panose="02020603050405020304" pitchFamily="18" charset="0"/>
                <a:ea typeface="Calibri" panose="020F0502020204030204" pitchFamily="34" charset="0"/>
                <a:cs typeface="Times New Roman" panose="02020603050405020304" pitchFamily="18" charset="0"/>
              </a:rPr>
              <a:t>'), </a:t>
            </a:r>
            <a:r>
              <a:rPr lang="en-GB" altLang="fr-FR" sz="1400" dirty="0" err="1">
                <a:latin typeface="Times New Roman" panose="02020603050405020304" pitchFamily="18" charset="0"/>
                <a:ea typeface="Calibri" panose="020F0502020204030204" pitchFamily="34" charset="0"/>
                <a:cs typeface="Times New Roman" panose="02020603050405020304" pitchFamily="18" charset="0"/>
              </a:rPr>
              <a:t>éd</a:t>
            </a:r>
            <a:r>
              <a:rPr lang="en-GB" altLang="fr-FR" sz="1400" dirty="0">
                <a:latin typeface="Times New Roman" panose="02020603050405020304" pitchFamily="18" charset="0"/>
                <a:ea typeface="Calibri" panose="020F0502020204030204" pitchFamily="34" charset="0"/>
                <a:cs typeface="Times New Roman" panose="02020603050405020304" pitchFamily="18" charset="0"/>
              </a:rPr>
              <a:t>. </a:t>
            </a:r>
            <a:r>
              <a:rPr lang="fr-FR" altLang="fr-FR" sz="1400" dirty="0">
                <a:latin typeface="Times New Roman" panose="02020603050405020304" pitchFamily="18" charset="0"/>
                <a:ea typeface="Calibri" panose="020F0502020204030204" pitchFamily="34" charset="0"/>
                <a:cs typeface="Times New Roman" panose="02020603050405020304" pitchFamily="18" charset="0"/>
              </a:rPr>
              <a:t>H. J. </a:t>
            </a:r>
            <a:r>
              <a:rPr lang="fr-FR" altLang="fr-FR" sz="1400" dirty="0" err="1">
                <a:latin typeface="Times New Roman" panose="02020603050405020304" pitchFamily="18" charset="0"/>
                <a:ea typeface="Calibri" panose="020F0502020204030204" pitchFamily="34" charset="0"/>
                <a:cs typeface="Times New Roman" panose="02020603050405020304" pitchFamily="18" charset="0"/>
              </a:rPr>
              <a:t>Drossaart</a:t>
            </a:r>
            <a:r>
              <a:rPr lang="fr-FR" altLang="fr-FR" sz="1400" dirty="0">
                <a:latin typeface="Times New Roman" panose="02020603050405020304" pitchFamily="18" charset="0"/>
                <a:ea typeface="Calibri" panose="020F0502020204030204" pitchFamily="34" charset="0"/>
                <a:cs typeface="Times New Roman" panose="02020603050405020304" pitchFamily="18" charset="0"/>
              </a:rPr>
              <a:t> </a:t>
            </a:r>
            <a:r>
              <a:rPr lang="fr-FR" altLang="fr-FR" sz="1400" dirty="0" err="1">
                <a:latin typeface="Times New Roman" panose="02020603050405020304" pitchFamily="18" charset="0"/>
                <a:ea typeface="Calibri" panose="020F0502020204030204" pitchFamily="34" charset="0"/>
                <a:cs typeface="Times New Roman" panose="02020603050405020304" pitchFamily="18" charset="0"/>
              </a:rPr>
              <a:t>Lulofs</a:t>
            </a:r>
            <a:r>
              <a:rPr lang="fr-FR" altLang="fr-FR" sz="1400" dirty="0">
                <a:latin typeface="Times New Roman" panose="02020603050405020304" pitchFamily="18" charset="0"/>
                <a:ea typeface="Calibri" panose="020F0502020204030204" pitchFamily="34" charset="0"/>
                <a:cs typeface="Times New Roman" panose="02020603050405020304" pitchFamily="18" charset="0"/>
              </a:rPr>
              <a:t>, vol. 2, Leiden (</a:t>
            </a:r>
            <a:r>
              <a:rPr lang="fr-FR" altLang="fr-FR" sz="1400" dirty="0" err="1">
                <a:latin typeface="Times New Roman" panose="02020603050405020304" pitchFamily="18" charset="0"/>
                <a:ea typeface="Calibri" panose="020F0502020204030204" pitchFamily="34" charset="0"/>
                <a:cs typeface="Times New Roman" panose="02020603050405020304" pitchFamily="18" charset="0"/>
              </a:rPr>
              <a:t>Aristoteles</a:t>
            </a:r>
            <a:r>
              <a:rPr lang="fr-FR" altLang="fr-FR" sz="1400" dirty="0">
                <a:latin typeface="Times New Roman" panose="02020603050405020304" pitchFamily="18" charset="0"/>
                <a:ea typeface="Calibri" panose="020F0502020204030204" pitchFamily="34" charset="0"/>
                <a:cs typeface="Times New Roman" panose="02020603050405020304" pitchFamily="18" charset="0"/>
              </a:rPr>
              <a:t> Latinus XV.1), 1947, p. 12 l. 9. Trad. à partir du grec de R. Mugnier, Paris, Belles Lettres, 1965 (1</a:t>
            </a:r>
            <a:r>
              <a:rPr lang="fr-FR" altLang="fr-FR" sz="1400" baseline="30000" dirty="0">
                <a:latin typeface="Times New Roman" panose="02020603050405020304" pitchFamily="18" charset="0"/>
                <a:ea typeface="Calibri" panose="020F0502020204030204" pitchFamily="34" charset="0"/>
                <a:cs typeface="Times New Roman" panose="02020603050405020304" pitchFamily="18" charset="0"/>
              </a:rPr>
              <a:t>ère</a:t>
            </a:r>
            <a:r>
              <a:rPr lang="fr-FR" altLang="fr-FR" sz="1400" dirty="0">
                <a:latin typeface="Times New Roman" panose="02020603050405020304" pitchFamily="18" charset="0"/>
                <a:ea typeface="Calibri" panose="020F0502020204030204" pitchFamily="34" charset="0"/>
                <a:cs typeface="Times New Roman" panose="02020603050405020304" pitchFamily="18" charset="0"/>
              </a:rPr>
              <a:t> éd. 1953), p. 80-81</a:t>
            </a:r>
            <a:r>
              <a:rPr lang="fr-FR" altLang="fr-FR" sz="1400" dirty="0"/>
              <a:t> </a:t>
            </a:r>
            <a:endParaRPr lang="fr-FR" altLang="fr-FR" sz="1400" dirty="0">
              <a:latin typeface="Arial" panose="020B0604020202020204" pitchFamily="34" charset="0"/>
            </a:endParaRPr>
          </a:p>
          <a:p>
            <a:pPr marL="0" indent="0">
              <a:buNone/>
            </a:pPr>
            <a:r>
              <a:rPr lang="fr-FR" sz="2000" i="1" dirty="0">
                <a:effectLst/>
                <a:latin typeface="Times New Roman" panose="02020603050405020304" pitchFamily="18" charset="0"/>
                <a:ea typeface="Calibri" panose="020F0502020204030204" pitchFamily="34" charset="0"/>
              </a:rPr>
              <a:t>In </a:t>
            </a:r>
            <a:r>
              <a:rPr lang="fr-FR" sz="2000" i="1" dirty="0" err="1">
                <a:effectLst/>
                <a:latin typeface="Times New Roman" panose="02020603050405020304" pitchFamily="18" charset="0"/>
                <a:ea typeface="Calibri" panose="020F0502020204030204" pitchFamily="34" charset="0"/>
              </a:rPr>
              <a:t>speculis</a:t>
            </a:r>
            <a:r>
              <a:rPr lang="fr-FR" sz="2000" i="1" dirty="0">
                <a:effectLst/>
                <a:latin typeface="Times New Roman" panose="02020603050405020304" pitchFamily="18" charset="0"/>
                <a:ea typeface="Calibri" panose="020F0502020204030204" pitchFamily="34" charset="0"/>
              </a:rPr>
              <a:t> </a:t>
            </a:r>
            <a:r>
              <a:rPr lang="fr-FR" sz="2000" i="1" dirty="0" err="1">
                <a:effectLst/>
                <a:latin typeface="Times New Roman" panose="02020603050405020304" pitchFamily="18" charset="0"/>
                <a:ea typeface="Calibri" panose="020F0502020204030204" pitchFamily="34" charset="0"/>
              </a:rPr>
              <a:t>enim</a:t>
            </a:r>
            <a:r>
              <a:rPr lang="fr-FR" sz="2000" i="1" dirty="0">
                <a:effectLst/>
                <a:latin typeface="Times New Roman" panose="02020603050405020304" pitchFamily="18" charset="0"/>
                <a:ea typeface="Calibri" panose="020F0502020204030204" pitchFamily="34" charset="0"/>
              </a:rPr>
              <a:t> </a:t>
            </a:r>
            <a:r>
              <a:rPr lang="fr-FR" sz="2000" i="1" dirty="0" err="1">
                <a:effectLst/>
                <a:latin typeface="Times New Roman" panose="02020603050405020304" pitchFamily="18" charset="0"/>
                <a:ea typeface="Calibri" panose="020F0502020204030204" pitchFamily="34" charset="0"/>
              </a:rPr>
              <a:t>valde</a:t>
            </a:r>
            <a:r>
              <a:rPr lang="fr-FR" sz="2000" i="1" dirty="0">
                <a:effectLst/>
                <a:latin typeface="Times New Roman" panose="02020603050405020304" pitchFamily="18" charset="0"/>
                <a:ea typeface="Calibri" panose="020F0502020204030204" pitchFamily="34" charset="0"/>
              </a:rPr>
              <a:t> </a:t>
            </a:r>
            <a:r>
              <a:rPr lang="fr-FR" sz="2000" i="1" dirty="0" err="1">
                <a:effectLst/>
                <a:latin typeface="Times New Roman" panose="02020603050405020304" pitchFamily="18" charset="0"/>
                <a:ea typeface="Calibri" panose="020F0502020204030204" pitchFamily="34" charset="0"/>
              </a:rPr>
              <a:t>puris</a:t>
            </a:r>
            <a:r>
              <a:rPr lang="fr-FR" sz="2000" i="1" dirty="0">
                <a:effectLst/>
                <a:latin typeface="Times New Roman" panose="02020603050405020304" pitchFamily="18" charset="0"/>
                <a:ea typeface="Calibri" panose="020F0502020204030204" pitchFamily="34" charset="0"/>
              </a:rPr>
              <a:t>, cum </a:t>
            </a:r>
            <a:r>
              <a:rPr lang="fr-FR" sz="2000" i="1" dirty="0" err="1">
                <a:effectLst/>
                <a:latin typeface="Times New Roman" panose="02020603050405020304" pitchFamily="18" charset="0"/>
                <a:ea typeface="Calibri" panose="020F0502020204030204" pitchFamily="34" charset="0"/>
              </a:rPr>
              <a:t>menstruis</a:t>
            </a:r>
            <a:r>
              <a:rPr lang="fr-FR" sz="2000" i="1" dirty="0">
                <a:effectLst/>
                <a:latin typeface="Times New Roman" panose="02020603050405020304" pitchFamily="18" charset="0"/>
                <a:ea typeface="Calibri" panose="020F0502020204030204" pitchFamily="34" charset="0"/>
              </a:rPr>
              <a:t> </a:t>
            </a:r>
            <a:r>
              <a:rPr lang="fr-FR" sz="2000" i="1" dirty="0" err="1">
                <a:effectLst/>
                <a:latin typeface="Times New Roman" panose="02020603050405020304" pitchFamily="18" charset="0"/>
                <a:ea typeface="Calibri" panose="020F0502020204030204" pitchFamily="34" charset="0"/>
              </a:rPr>
              <a:t>supervenientibus</a:t>
            </a:r>
            <a:r>
              <a:rPr lang="fr-FR" sz="2000" i="1" dirty="0">
                <a:effectLst/>
                <a:latin typeface="Times New Roman" panose="02020603050405020304" pitchFamily="18" charset="0"/>
                <a:ea typeface="Calibri" panose="020F0502020204030204" pitchFamily="34" charset="0"/>
              </a:rPr>
              <a:t> </a:t>
            </a:r>
            <a:r>
              <a:rPr lang="fr-FR" sz="2000" i="1" dirty="0" err="1">
                <a:effectLst/>
                <a:latin typeface="Times New Roman" panose="02020603050405020304" pitchFamily="18" charset="0"/>
                <a:ea typeface="Calibri" panose="020F0502020204030204" pitchFamily="34" charset="0"/>
              </a:rPr>
              <a:t>mulieres</a:t>
            </a:r>
            <a:r>
              <a:rPr lang="fr-FR" sz="2000" i="1" dirty="0">
                <a:effectLst/>
                <a:latin typeface="Times New Roman" panose="02020603050405020304" pitchFamily="18" charset="0"/>
                <a:ea typeface="Calibri" panose="020F0502020204030204" pitchFamily="34" charset="0"/>
              </a:rPr>
              <a:t> </a:t>
            </a:r>
            <a:r>
              <a:rPr lang="fr-FR" sz="2000" i="1" dirty="0" err="1">
                <a:effectLst/>
                <a:latin typeface="Times New Roman" panose="02020603050405020304" pitchFamily="18" charset="0"/>
                <a:ea typeface="Calibri" panose="020F0502020204030204" pitchFamily="34" charset="0"/>
              </a:rPr>
              <a:t>inspiciant</a:t>
            </a:r>
            <a:r>
              <a:rPr lang="fr-FR" sz="2000" i="1" dirty="0">
                <a:effectLst/>
                <a:latin typeface="Times New Roman" panose="02020603050405020304" pitchFamily="18" charset="0"/>
                <a:ea typeface="Calibri" panose="020F0502020204030204" pitchFamily="34" charset="0"/>
              </a:rPr>
              <a:t> in </a:t>
            </a:r>
            <a:r>
              <a:rPr lang="fr-FR" sz="2000" i="1" dirty="0" err="1">
                <a:effectLst/>
                <a:latin typeface="Times New Roman" panose="02020603050405020304" pitchFamily="18" charset="0"/>
                <a:ea typeface="Calibri" panose="020F0502020204030204" pitchFamily="34" charset="0"/>
              </a:rPr>
              <a:t>speculo</a:t>
            </a:r>
            <a:r>
              <a:rPr lang="fr-FR" sz="2000" i="1" dirty="0">
                <a:effectLst/>
                <a:latin typeface="Times New Roman" panose="02020603050405020304" pitchFamily="18" charset="0"/>
                <a:ea typeface="Calibri" panose="020F0502020204030204" pitchFamily="34" charset="0"/>
              </a:rPr>
              <a:t>, fit superficies </a:t>
            </a:r>
            <a:r>
              <a:rPr lang="fr-FR" sz="2000" i="1" dirty="0" err="1">
                <a:effectLst/>
                <a:latin typeface="Times New Roman" panose="02020603050405020304" pitchFamily="18" charset="0"/>
                <a:ea typeface="Calibri" panose="020F0502020204030204" pitchFamily="34" charset="0"/>
              </a:rPr>
              <a:t>speculi</a:t>
            </a:r>
            <a:r>
              <a:rPr lang="fr-FR" sz="2000" i="1" dirty="0">
                <a:effectLst/>
                <a:latin typeface="Times New Roman" panose="02020603050405020304" pitchFamily="18" charset="0"/>
                <a:ea typeface="Calibri" panose="020F0502020204030204" pitchFamily="34" charset="0"/>
              </a:rPr>
              <a:t> </a:t>
            </a:r>
            <a:r>
              <a:rPr lang="fr-FR" sz="2000" i="1" dirty="0" err="1">
                <a:effectLst/>
                <a:latin typeface="Times New Roman" panose="02020603050405020304" pitchFamily="18" charset="0"/>
                <a:ea typeface="Calibri" panose="020F0502020204030204" pitchFamily="34" charset="0"/>
              </a:rPr>
              <a:t>velud</a:t>
            </a:r>
            <a:r>
              <a:rPr lang="fr-FR" sz="2000" i="1" dirty="0">
                <a:effectLst/>
                <a:latin typeface="Times New Roman" panose="02020603050405020304" pitchFamily="18" charset="0"/>
                <a:ea typeface="Calibri" panose="020F0502020204030204" pitchFamily="34" charset="0"/>
              </a:rPr>
              <a:t> </a:t>
            </a:r>
            <a:r>
              <a:rPr lang="fr-FR" sz="2000" i="1" dirty="0" err="1">
                <a:effectLst/>
                <a:latin typeface="Times New Roman" panose="02020603050405020304" pitchFamily="18" charset="0"/>
                <a:ea typeface="Calibri" panose="020F0502020204030204" pitchFamily="34" charset="0"/>
              </a:rPr>
              <a:t>nubes</a:t>
            </a:r>
            <a:r>
              <a:rPr lang="fr-FR" sz="2000" i="1" dirty="0">
                <a:effectLst/>
                <a:latin typeface="Times New Roman" panose="02020603050405020304" pitchFamily="18" charset="0"/>
                <a:ea typeface="Calibri" panose="020F0502020204030204" pitchFamily="34" charset="0"/>
              </a:rPr>
              <a:t> </a:t>
            </a:r>
            <a:r>
              <a:rPr lang="fr-FR" sz="2000" i="1" dirty="0" err="1">
                <a:effectLst/>
                <a:latin typeface="Times New Roman" panose="02020603050405020304" pitchFamily="18" charset="0"/>
                <a:ea typeface="Calibri" panose="020F0502020204030204" pitchFamily="34" charset="0"/>
              </a:rPr>
              <a:t>sanguinea</a:t>
            </a:r>
            <a:r>
              <a:rPr lang="fr-FR" sz="2000" i="1" dirty="0">
                <a:effectLst/>
                <a:latin typeface="Times New Roman" panose="02020603050405020304" pitchFamily="18" charset="0"/>
                <a:ea typeface="Calibri" panose="020F0502020204030204" pitchFamily="34" charset="0"/>
              </a:rPr>
              <a:t>; et si </a:t>
            </a:r>
            <a:r>
              <a:rPr lang="fr-FR" sz="2000" i="1" dirty="0" err="1">
                <a:effectLst/>
                <a:latin typeface="Times New Roman" panose="02020603050405020304" pitchFamily="18" charset="0"/>
                <a:ea typeface="Calibri" panose="020F0502020204030204" pitchFamily="34" charset="0"/>
              </a:rPr>
              <a:t>quidem</a:t>
            </a:r>
            <a:r>
              <a:rPr lang="fr-FR" sz="2000" i="1" dirty="0">
                <a:effectLst/>
                <a:latin typeface="Times New Roman" panose="02020603050405020304" pitchFamily="18" charset="0"/>
                <a:ea typeface="Calibri" panose="020F0502020204030204" pitchFamily="34" charset="0"/>
              </a:rPr>
              <a:t> </a:t>
            </a:r>
            <a:r>
              <a:rPr lang="fr-FR" sz="2000" i="1" dirty="0" err="1">
                <a:effectLst/>
                <a:latin typeface="Times New Roman" panose="02020603050405020304" pitchFamily="18" charset="0"/>
                <a:ea typeface="Calibri" panose="020F0502020204030204" pitchFamily="34" charset="0"/>
              </a:rPr>
              <a:t>novum</a:t>
            </a:r>
            <a:r>
              <a:rPr lang="fr-FR" sz="2000" i="1" dirty="0">
                <a:effectLst/>
                <a:latin typeface="Times New Roman" panose="02020603050405020304" pitchFamily="18" charset="0"/>
                <a:ea typeface="Calibri" panose="020F0502020204030204" pitchFamily="34" charset="0"/>
              </a:rPr>
              <a:t> </a:t>
            </a:r>
            <a:r>
              <a:rPr lang="fr-FR" sz="2000" i="1" dirty="0" err="1">
                <a:effectLst/>
                <a:latin typeface="Times New Roman" panose="02020603050405020304" pitchFamily="18" charset="0"/>
                <a:ea typeface="Calibri" panose="020F0502020204030204" pitchFamily="34" charset="0"/>
              </a:rPr>
              <a:t>sit</a:t>
            </a:r>
            <a:r>
              <a:rPr lang="fr-FR" sz="2000" i="1" dirty="0">
                <a:effectLst/>
                <a:latin typeface="Times New Roman" panose="02020603050405020304" pitchFamily="18" charset="0"/>
                <a:ea typeface="Calibri" panose="020F0502020204030204" pitchFamily="34" charset="0"/>
              </a:rPr>
              <a:t> speculum, non facile est </a:t>
            </a:r>
            <a:r>
              <a:rPr lang="fr-FR" sz="2000" i="1" dirty="0" err="1">
                <a:effectLst/>
                <a:latin typeface="Times New Roman" panose="02020603050405020304" pitchFamily="18" charset="0"/>
                <a:ea typeface="Calibri" panose="020F0502020204030204" pitchFamily="34" charset="0"/>
              </a:rPr>
              <a:t>abstergere</a:t>
            </a:r>
            <a:r>
              <a:rPr lang="fr-FR" sz="2000" i="1" dirty="0">
                <a:effectLst/>
                <a:latin typeface="Times New Roman" panose="02020603050405020304" pitchFamily="18" charset="0"/>
                <a:ea typeface="Calibri" panose="020F0502020204030204" pitchFamily="34" charset="0"/>
              </a:rPr>
              <a:t> </a:t>
            </a:r>
            <a:r>
              <a:rPr lang="fr-FR" sz="2000" i="1" dirty="0" err="1">
                <a:effectLst/>
                <a:latin typeface="Times New Roman" panose="02020603050405020304" pitchFamily="18" charset="0"/>
                <a:ea typeface="Calibri" panose="020F0502020204030204" pitchFamily="34" charset="0"/>
              </a:rPr>
              <a:t>huiusmodi</a:t>
            </a:r>
            <a:r>
              <a:rPr lang="fr-FR" sz="2000" i="1" dirty="0">
                <a:effectLst/>
                <a:latin typeface="Times New Roman" panose="02020603050405020304" pitchFamily="18" charset="0"/>
                <a:ea typeface="Calibri" panose="020F0502020204030204" pitchFamily="34" charset="0"/>
              </a:rPr>
              <a:t> </a:t>
            </a:r>
            <a:r>
              <a:rPr lang="fr-FR" sz="2000" i="1" dirty="0" err="1">
                <a:effectLst/>
                <a:latin typeface="Times New Roman" panose="02020603050405020304" pitchFamily="18" charset="0"/>
                <a:ea typeface="Calibri" panose="020F0502020204030204" pitchFamily="34" charset="0"/>
              </a:rPr>
              <a:t>maculam</a:t>
            </a:r>
            <a:r>
              <a:rPr lang="fr-FR" sz="2000" i="1" dirty="0">
                <a:effectLst/>
                <a:latin typeface="Times New Roman" panose="02020603050405020304" pitchFamily="18" charset="0"/>
                <a:ea typeface="Calibri" panose="020F0502020204030204" pitchFamily="34" charset="0"/>
              </a:rPr>
              <a:t>, si </a:t>
            </a:r>
            <a:r>
              <a:rPr lang="fr-FR" sz="2000" i="1" dirty="0" err="1">
                <a:effectLst/>
                <a:latin typeface="Times New Roman" panose="02020603050405020304" pitchFamily="18" charset="0"/>
                <a:ea typeface="Calibri" panose="020F0502020204030204" pitchFamily="34" charset="0"/>
              </a:rPr>
              <a:t>vero</a:t>
            </a:r>
            <a:r>
              <a:rPr lang="fr-FR" sz="2000" i="1" dirty="0">
                <a:effectLst/>
                <a:latin typeface="Times New Roman" panose="02020603050405020304" pitchFamily="18" charset="0"/>
                <a:ea typeface="Calibri" panose="020F0502020204030204" pitchFamily="34" charset="0"/>
              </a:rPr>
              <a:t> </a:t>
            </a:r>
            <a:r>
              <a:rPr lang="fr-FR" sz="2000" i="1" dirty="0" err="1">
                <a:effectLst/>
                <a:latin typeface="Times New Roman" panose="02020603050405020304" pitchFamily="18" charset="0"/>
                <a:ea typeface="Calibri" panose="020F0502020204030204" pitchFamily="34" charset="0"/>
              </a:rPr>
              <a:t>vetus</a:t>
            </a:r>
            <a:r>
              <a:rPr lang="fr-FR" sz="2000" i="1" dirty="0">
                <a:effectLst/>
                <a:latin typeface="Times New Roman" panose="02020603050405020304" pitchFamily="18" charset="0"/>
                <a:ea typeface="Calibri" panose="020F0502020204030204" pitchFamily="34" charset="0"/>
              </a:rPr>
              <a:t>, facile</a:t>
            </a:r>
            <a:r>
              <a:rPr lang="fr-FR" sz="2000" dirty="0">
                <a:effectLst/>
                <a:latin typeface="Times New Roman" panose="02020603050405020304" pitchFamily="18" charset="0"/>
                <a:ea typeface="Calibri" panose="020F0502020204030204" pitchFamily="34" charset="0"/>
              </a:rPr>
              <a:t>.</a:t>
            </a:r>
            <a:endParaRPr lang="fr-FR" sz="2000" dirty="0">
              <a:latin typeface="Times New Roman" panose="02020603050405020304" pitchFamily="18" charset="0"/>
              <a:cs typeface="Times New Roman" panose="02020603050405020304" pitchFamily="18" charset="0"/>
            </a:endParaRPr>
          </a:p>
          <a:p>
            <a:pPr marL="0" indent="0">
              <a:buNone/>
            </a:pPr>
            <a:r>
              <a:rPr lang="fr-FR" sz="2000" dirty="0">
                <a:latin typeface="Times New Roman" panose="02020603050405020304" pitchFamily="18" charset="0"/>
                <a:cs typeface="Times New Roman" panose="02020603050405020304" pitchFamily="18" charset="0"/>
              </a:rPr>
              <a:t>Sur les miroirs tout à fait nets, quand, au moment des menstrues, les femmes jettent un regard dessus, il se forme à la surface comme un nuage sanglant. Si le miroir est neuf, il n'est pas facile de faire disparaître une telle tâche ; s'il est ancien, c'est plus aisé. </a:t>
            </a:r>
          </a:p>
          <a:p>
            <a:pPr marL="0" indent="0">
              <a:buNone/>
            </a:pPr>
            <a:endParaRPr lang="fr-FR" sz="2000" dirty="0">
              <a:latin typeface="Times New Roman" panose="02020603050405020304" pitchFamily="18" charset="0"/>
              <a:cs typeface="Times New Roman" panose="02020603050405020304" pitchFamily="18" charset="0"/>
            </a:endParaRPr>
          </a:p>
          <a:p>
            <a:pPr marL="0" indent="0">
              <a:buNone/>
            </a:pPr>
            <a:endParaRPr lang="fr-FR" dirty="0"/>
          </a:p>
        </p:txBody>
      </p:sp>
    </p:spTree>
    <p:extLst>
      <p:ext uri="{BB962C8B-B14F-4D97-AF65-F5344CB8AC3E}">
        <p14:creationId xmlns:p14="http://schemas.microsoft.com/office/powerpoint/2010/main" val="2520008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ChangeArrowheads="1"/>
          </p:cNvSpPr>
          <p:nvPr/>
        </p:nvSpPr>
        <p:spPr bwMode="auto">
          <a:xfrm>
            <a:off x="411061" y="498475"/>
            <a:ext cx="11026877" cy="1077218"/>
          </a:xfrm>
          <a:prstGeom prst="rect">
            <a:avLst/>
          </a:prstGeom>
          <a:noFill/>
          <a:ln w="9525">
            <a:noFill/>
            <a:miter lim="800000"/>
            <a:headEnd/>
            <a:tailEnd/>
          </a:ln>
        </p:spPr>
        <p:txBody>
          <a:bodyPr wrap="square">
            <a:spAutoFit/>
          </a:bodyPr>
          <a:lstStyle/>
          <a:p>
            <a:r>
              <a:rPr lang="fr-FR" sz="3200" b="1" dirty="0">
                <a:latin typeface="Times New Roman" pitchFamily="18" charset="0"/>
                <a:cs typeface="Calibri" pitchFamily="34" charset="0"/>
              </a:rPr>
              <a:t>II. Le matériel textuel des savants médiévaux pour expliquer le mauvais œil</a:t>
            </a:r>
          </a:p>
        </p:txBody>
      </p:sp>
      <p:sp>
        <p:nvSpPr>
          <p:cNvPr id="16386" name="Rectangle 2"/>
          <p:cNvSpPr>
            <a:spLocks noChangeArrowheads="1"/>
          </p:cNvSpPr>
          <p:nvPr/>
        </p:nvSpPr>
        <p:spPr bwMode="auto">
          <a:xfrm>
            <a:off x="1524001" y="2135406"/>
            <a:ext cx="9913937" cy="523220"/>
          </a:xfrm>
          <a:prstGeom prst="rect">
            <a:avLst/>
          </a:prstGeom>
          <a:noFill/>
          <a:ln w="9525">
            <a:noFill/>
            <a:miter lim="800000"/>
            <a:headEnd/>
            <a:tailEnd/>
          </a:ln>
        </p:spPr>
        <p:txBody>
          <a:bodyPr wrap="square">
            <a:spAutoFit/>
          </a:bodyPr>
          <a:lstStyle/>
          <a:p>
            <a:pPr algn="just"/>
            <a:endParaRPr lang="fr-FR" sz="2800" dirty="0">
              <a:latin typeface="Times New Roman" pitchFamily="18" charset="0"/>
              <a:ea typeface="Calibri" pitchFamily="34" charset="0"/>
              <a:cs typeface="Times New Roman" pitchFamily="18" charset="0"/>
            </a:endParaRPr>
          </a:p>
        </p:txBody>
      </p:sp>
      <p:sp>
        <p:nvSpPr>
          <p:cNvPr id="9" name="ZoneTexte 8">
            <a:extLst>
              <a:ext uri="{FF2B5EF4-FFF2-40B4-BE49-F238E27FC236}">
                <a16:creationId xmlns:a16="http://schemas.microsoft.com/office/drawing/2014/main" id="{2A30E301-5C15-409E-9897-E5B590E6D64A}"/>
              </a:ext>
            </a:extLst>
          </p:cNvPr>
          <p:cNvSpPr txBox="1"/>
          <p:nvPr/>
        </p:nvSpPr>
        <p:spPr>
          <a:xfrm>
            <a:off x="488433" y="1960414"/>
            <a:ext cx="10872131" cy="2800767"/>
          </a:xfrm>
          <a:prstGeom prst="rect">
            <a:avLst/>
          </a:prstGeom>
          <a:noFill/>
        </p:spPr>
        <p:txBody>
          <a:bodyPr wrap="square" rtlCol="0">
            <a:spAutoFit/>
          </a:bodyPr>
          <a:lstStyle/>
          <a:p>
            <a:pPr algn="just"/>
            <a:endParaRPr lang="fr-FR" sz="2000" b="1" dirty="0">
              <a:latin typeface="Times New Roman" panose="02020603050405020304" pitchFamily="18" charset="0"/>
              <a:cs typeface="Times New Roman" panose="02020603050405020304" pitchFamily="18" charset="0"/>
            </a:endParaRPr>
          </a:p>
          <a:p>
            <a:pPr algn="just"/>
            <a:r>
              <a:rPr lang="fr-FR" sz="2400" dirty="0">
                <a:latin typeface="Times New Roman" pitchFamily="18" charset="0"/>
                <a:cs typeface="Calibri" pitchFamily="34" charset="0"/>
              </a:rPr>
              <a:t>A- La Bible et l’exégèse biblique</a:t>
            </a:r>
          </a:p>
          <a:p>
            <a:pPr algn="just"/>
            <a:endParaRPr lang="fr-FR" sz="2400" dirty="0">
              <a:latin typeface="Times New Roman" pitchFamily="18" charset="0"/>
              <a:cs typeface="Calibri" pitchFamily="34" charset="0"/>
            </a:endParaRPr>
          </a:p>
          <a:p>
            <a:pPr algn="just"/>
            <a:r>
              <a:rPr lang="fr-FR" sz="2400" dirty="0">
                <a:latin typeface="Times New Roman" panose="02020603050405020304" pitchFamily="18" charset="0"/>
                <a:cs typeface="Times New Roman" panose="02020603050405020304" pitchFamily="18" charset="0"/>
              </a:rPr>
              <a:t>B- Les recueils de questions de l’ École de Salerne</a:t>
            </a:r>
          </a:p>
          <a:p>
            <a:pPr algn="just"/>
            <a:endParaRPr lang="fr-FR" sz="2400" dirty="0">
              <a:latin typeface="Times New Roman" pitchFamily="18" charset="0"/>
              <a:cs typeface="Calibri" pitchFamily="34" charset="0"/>
            </a:endParaRPr>
          </a:p>
          <a:p>
            <a:pPr algn="just"/>
            <a:r>
              <a:rPr lang="fr-FR" sz="2400" dirty="0">
                <a:latin typeface="Times New Roman" panose="02020603050405020304" pitchFamily="18" charset="0"/>
                <a:cs typeface="Times New Roman" pitchFamily="18" charset="0"/>
              </a:rPr>
              <a:t>C- La doctrine du pouvoir de l’âme en dehors du corps d’Avicenne</a:t>
            </a:r>
          </a:p>
          <a:p>
            <a:pPr algn="just"/>
            <a:endParaRPr lang="fr-FR" dirty="0">
              <a:latin typeface="Calibri" pitchFamily="34" charset="0"/>
            </a:endParaRPr>
          </a:p>
          <a:p>
            <a:pPr algn="just"/>
            <a:r>
              <a:rPr lang="fr-FR"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2540204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ChangeArrowheads="1"/>
          </p:cNvSpPr>
          <p:nvPr/>
        </p:nvSpPr>
        <p:spPr bwMode="auto">
          <a:xfrm>
            <a:off x="411061" y="498475"/>
            <a:ext cx="11026877" cy="461665"/>
          </a:xfrm>
          <a:prstGeom prst="rect">
            <a:avLst/>
          </a:prstGeom>
          <a:noFill/>
          <a:ln w="9525">
            <a:noFill/>
            <a:miter lim="800000"/>
            <a:headEnd/>
            <a:tailEnd/>
          </a:ln>
        </p:spPr>
        <p:txBody>
          <a:bodyPr wrap="square">
            <a:spAutoFit/>
          </a:bodyPr>
          <a:lstStyle/>
          <a:p>
            <a:pPr>
              <a:spcBef>
                <a:spcPts val="600"/>
              </a:spcBef>
            </a:pPr>
            <a:r>
              <a:rPr lang="fr-FR" sz="2400" b="1" dirty="0">
                <a:latin typeface="Times New Roman" pitchFamily="18" charset="0"/>
                <a:cs typeface="Calibri" pitchFamily="34" charset="0"/>
              </a:rPr>
              <a:t>A- La Bible et l’exégèse biblique</a:t>
            </a:r>
            <a:endParaRPr lang="fr-FR" sz="2400" dirty="0">
              <a:latin typeface="Calibri" pitchFamily="34" charset="0"/>
            </a:endParaRPr>
          </a:p>
        </p:txBody>
      </p:sp>
      <p:sp>
        <p:nvSpPr>
          <p:cNvPr id="16386" name="Rectangle 2"/>
          <p:cNvSpPr>
            <a:spLocks noChangeArrowheads="1"/>
          </p:cNvSpPr>
          <p:nvPr/>
        </p:nvSpPr>
        <p:spPr bwMode="auto">
          <a:xfrm>
            <a:off x="1524001" y="2135406"/>
            <a:ext cx="9913937" cy="523220"/>
          </a:xfrm>
          <a:prstGeom prst="rect">
            <a:avLst/>
          </a:prstGeom>
          <a:noFill/>
          <a:ln w="9525">
            <a:noFill/>
            <a:miter lim="800000"/>
            <a:headEnd/>
            <a:tailEnd/>
          </a:ln>
        </p:spPr>
        <p:txBody>
          <a:bodyPr wrap="square">
            <a:spAutoFit/>
          </a:bodyPr>
          <a:lstStyle/>
          <a:p>
            <a:pPr algn="just"/>
            <a:endParaRPr lang="fr-FR" sz="2800" dirty="0">
              <a:latin typeface="Times New Roman" pitchFamily="18" charset="0"/>
              <a:ea typeface="Calibri" pitchFamily="34" charset="0"/>
              <a:cs typeface="Times New Roman" pitchFamily="18" charset="0"/>
            </a:endParaRPr>
          </a:p>
        </p:txBody>
      </p:sp>
      <p:sp>
        <p:nvSpPr>
          <p:cNvPr id="9" name="ZoneTexte 8">
            <a:extLst>
              <a:ext uri="{FF2B5EF4-FFF2-40B4-BE49-F238E27FC236}">
                <a16:creationId xmlns:a16="http://schemas.microsoft.com/office/drawing/2014/main" id="{2A30E301-5C15-409E-9897-E5B590E6D64A}"/>
              </a:ext>
            </a:extLst>
          </p:cNvPr>
          <p:cNvSpPr txBox="1"/>
          <p:nvPr/>
        </p:nvSpPr>
        <p:spPr>
          <a:xfrm>
            <a:off x="411061" y="960140"/>
            <a:ext cx="10872131" cy="5847755"/>
          </a:xfrm>
          <a:prstGeom prst="rect">
            <a:avLst/>
          </a:prstGeom>
          <a:noFill/>
        </p:spPr>
        <p:txBody>
          <a:bodyPr wrap="square" rtlCol="0">
            <a:spAutoFit/>
          </a:bodyPr>
          <a:lstStyle/>
          <a:p>
            <a:pPr algn="just"/>
            <a:r>
              <a:rPr lang="fr-FR" sz="2000" dirty="0">
                <a:latin typeface="Times New Roman" panose="02020603050405020304" pitchFamily="18" charset="0"/>
                <a:cs typeface="Times New Roman" panose="02020603050405020304" pitchFamily="18" charset="0"/>
              </a:rPr>
              <a:t>Texte 5. </a:t>
            </a:r>
            <a:r>
              <a:rPr lang="fr-FR" sz="2000" b="1" dirty="0">
                <a:latin typeface="Times New Roman" panose="02020603050405020304" pitchFamily="18" charset="0"/>
                <a:cs typeface="Times New Roman" panose="02020603050405020304" pitchFamily="18" charset="0"/>
              </a:rPr>
              <a:t>Épitre de Saint Paul aux Galates</a:t>
            </a:r>
            <a:r>
              <a:rPr lang="fr-FR" sz="2000" dirty="0">
                <a:latin typeface="Times New Roman" panose="02020603050405020304" pitchFamily="18" charset="0"/>
                <a:cs typeface="Times New Roman" panose="02020603050405020304" pitchFamily="18" charset="0"/>
              </a:rPr>
              <a:t>, 3, 1 </a:t>
            </a:r>
          </a:p>
          <a:p>
            <a:pPr lvl="1" algn="just"/>
            <a:r>
              <a:rPr lang="fr-FR" sz="2000" i="1" dirty="0">
                <a:latin typeface="Times New Roman" panose="02020603050405020304" pitchFamily="18" charset="0"/>
                <a:cs typeface="Times New Roman" panose="02020603050405020304" pitchFamily="18" charset="0"/>
              </a:rPr>
              <a:t>O </a:t>
            </a:r>
            <a:r>
              <a:rPr lang="fr-FR" sz="2000" i="1" dirty="0" err="1">
                <a:latin typeface="Times New Roman" panose="02020603050405020304" pitchFamily="18" charset="0"/>
                <a:cs typeface="Times New Roman" panose="02020603050405020304" pitchFamily="18" charset="0"/>
              </a:rPr>
              <a:t>insensati</a:t>
            </a:r>
            <a:r>
              <a:rPr lang="fr-FR" sz="2000" i="1" dirty="0">
                <a:latin typeface="Times New Roman" panose="02020603050405020304" pitchFamily="18" charset="0"/>
                <a:cs typeface="Times New Roman" panose="02020603050405020304" pitchFamily="18" charset="0"/>
              </a:rPr>
              <a:t> </a:t>
            </a:r>
            <a:r>
              <a:rPr lang="fr-FR" sz="2000" i="1" dirty="0" err="1">
                <a:latin typeface="Times New Roman" panose="02020603050405020304" pitchFamily="18" charset="0"/>
                <a:cs typeface="Times New Roman" panose="02020603050405020304" pitchFamily="18" charset="0"/>
              </a:rPr>
              <a:t>Galatae</a:t>
            </a:r>
            <a:r>
              <a:rPr lang="fr-FR" sz="2000" i="1" dirty="0">
                <a:latin typeface="Times New Roman" panose="02020603050405020304" pitchFamily="18" charset="0"/>
                <a:cs typeface="Times New Roman" panose="02020603050405020304" pitchFamily="18" charset="0"/>
              </a:rPr>
              <a:t>, qui vos </a:t>
            </a:r>
            <a:r>
              <a:rPr lang="fr-FR" sz="2000" i="1" dirty="0" err="1">
                <a:latin typeface="Times New Roman" panose="02020603050405020304" pitchFamily="18" charset="0"/>
                <a:cs typeface="Times New Roman" panose="02020603050405020304" pitchFamily="18" charset="0"/>
              </a:rPr>
              <a:t>fascinauit</a:t>
            </a:r>
            <a:r>
              <a:rPr lang="fr-FR" sz="2000" i="1" dirty="0">
                <a:latin typeface="Times New Roman" panose="02020603050405020304" pitchFamily="18" charset="0"/>
                <a:cs typeface="Times New Roman" panose="02020603050405020304" pitchFamily="18" charset="0"/>
              </a:rPr>
              <a:t> ? </a:t>
            </a:r>
          </a:p>
          <a:p>
            <a:pPr lvl="1" algn="just">
              <a:spcBef>
                <a:spcPts val="600"/>
              </a:spcBef>
            </a:pPr>
            <a:r>
              <a:rPr lang="fr-FR" sz="2000" dirty="0">
                <a:latin typeface="Times New Roman" panose="02020603050405020304" pitchFamily="18" charset="0"/>
                <a:cs typeface="Times New Roman" panose="02020603050405020304" pitchFamily="18" charset="0"/>
              </a:rPr>
              <a:t>O Galates sans intelligence, qui vous a fascinés ? </a:t>
            </a:r>
          </a:p>
          <a:p>
            <a:pPr algn="just"/>
            <a:endParaRPr lang="fr-FR" sz="2000" dirty="0">
              <a:latin typeface="Times New Roman" panose="02020603050405020304" pitchFamily="18" charset="0"/>
              <a:cs typeface="Times New Roman" panose="02020603050405020304" pitchFamily="18" charset="0"/>
            </a:endParaRPr>
          </a:p>
          <a:p>
            <a:pPr algn="just"/>
            <a:r>
              <a:rPr lang="fr-FR" sz="2000" dirty="0">
                <a:latin typeface="Times New Roman" panose="02020603050405020304" pitchFamily="18" charset="0"/>
                <a:cs typeface="Times New Roman" panose="02020603050405020304" pitchFamily="18" charset="0"/>
              </a:rPr>
              <a:t>Texte 6. </a:t>
            </a:r>
            <a:r>
              <a:rPr lang="fr-FR" sz="2000" b="1" dirty="0">
                <a:latin typeface="Times New Roman" panose="02020603050405020304" pitchFamily="18" charset="0"/>
                <a:cs typeface="Times New Roman" panose="02020603050405020304" pitchFamily="18" charset="0"/>
              </a:rPr>
              <a:t>Jérôme </a:t>
            </a:r>
            <a:r>
              <a:rPr lang="fr-FR" sz="2000" b="1" dirty="0" err="1">
                <a:latin typeface="Times New Roman" panose="02020603050405020304" pitchFamily="18" charset="0"/>
                <a:cs typeface="Times New Roman" panose="02020603050405020304" pitchFamily="18" charset="0"/>
              </a:rPr>
              <a:t>Stridon</a:t>
            </a:r>
            <a:r>
              <a:rPr lang="fr-FR" sz="2000" dirty="0">
                <a:latin typeface="Times New Roman" panose="02020603050405020304" pitchFamily="18" charset="0"/>
                <a:cs typeface="Times New Roman" panose="02020603050405020304" pitchFamily="18" charset="0"/>
              </a:rPr>
              <a:t>, </a:t>
            </a:r>
            <a:r>
              <a:rPr lang="fr-FR" sz="2000" i="1" dirty="0" err="1">
                <a:latin typeface="Times New Roman" panose="02020603050405020304" pitchFamily="18" charset="0"/>
                <a:cs typeface="Times New Roman" panose="02020603050405020304" pitchFamily="18" charset="0"/>
              </a:rPr>
              <a:t>Commentarius</a:t>
            </a:r>
            <a:r>
              <a:rPr lang="fr-FR" sz="2000" i="1" dirty="0">
                <a:latin typeface="Times New Roman" panose="02020603050405020304" pitchFamily="18" charset="0"/>
                <a:cs typeface="Times New Roman" panose="02020603050405020304" pitchFamily="18" charset="0"/>
              </a:rPr>
              <a:t> in </a:t>
            </a:r>
            <a:r>
              <a:rPr lang="fr-FR" sz="2000" i="1" dirty="0" err="1">
                <a:latin typeface="Times New Roman" panose="02020603050405020304" pitchFamily="18" charset="0"/>
                <a:cs typeface="Times New Roman" panose="02020603050405020304" pitchFamily="18" charset="0"/>
              </a:rPr>
              <a:t>epistulas</a:t>
            </a:r>
            <a:r>
              <a:rPr lang="fr-FR" sz="2000" i="1" dirty="0">
                <a:latin typeface="Times New Roman" panose="02020603050405020304" pitchFamily="18" charset="0"/>
                <a:cs typeface="Times New Roman" panose="02020603050405020304" pitchFamily="18" charset="0"/>
              </a:rPr>
              <a:t> Pauli </a:t>
            </a:r>
            <a:r>
              <a:rPr lang="fr-FR" sz="2000" i="1" dirty="0" err="1">
                <a:latin typeface="Times New Roman" panose="02020603050405020304" pitchFamily="18" charset="0"/>
                <a:cs typeface="Times New Roman" panose="02020603050405020304" pitchFamily="18" charset="0"/>
              </a:rPr>
              <a:t>apostoli</a:t>
            </a:r>
            <a:r>
              <a:rPr lang="fr-FR" sz="2000" i="1" dirty="0">
                <a:latin typeface="Times New Roman" panose="02020603050405020304" pitchFamily="18" charset="0"/>
                <a:cs typeface="Times New Roman" panose="02020603050405020304" pitchFamily="18" charset="0"/>
              </a:rPr>
              <a:t> ad </a:t>
            </a:r>
            <a:r>
              <a:rPr lang="fr-FR" sz="2000" i="1" dirty="0" err="1">
                <a:latin typeface="Times New Roman" panose="02020603050405020304" pitchFamily="18" charset="0"/>
                <a:cs typeface="Times New Roman" panose="02020603050405020304" pitchFamily="18" charset="0"/>
              </a:rPr>
              <a:t>Galatas</a:t>
            </a:r>
            <a:r>
              <a:rPr lang="fr-FR" sz="2000" dirty="0">
                <a:latin typeface="Times New Roman" panose="02020603050405020304" pitchFamily="18" charset="0"/>
                <a:cs typeface="Times New Roman" panose="02020603050405020304" pitchFamily="18" charset="0"/>
              </a:rPr>
              <a:t>, I, 3,1a (IV</a:t>
            </a:r>
            <a:r>
              <a:rPr lang="fr-FR" sz="2000" baseline="30000" dirty="0">
                <a:latin typeface="Times New Roman" panose="02020603050405020304" pitchFamily="18" charset="0"/>
                <a:cs typeface="Times New Roman" panose="02020603050405020304" pitchFamily="18" charset="0"/>
              </a:rPr>
              <a:t>e</a:t>
            </a:r>
            <a:r>
              <a:rPr lang="fr-FR" sz="2000" dirty="0">
                <a:latin typeface="Times New Roman" panose="02020603050405020304" pitchFamily="18" charset="0"/>
                <a:cs typeface="Times New Roman" panose="02020603050405020304" pitchFamily="18" charset="0"/>
              </a:rPr>
              <a:t> siècle)</a:t>
            </a:r>
          </a:p>
          <a:p>
            <a:pPr algn="just"/>
            <a:r>
              <a:rPr lang="fr-FR" sz="1400" dirty="0">
                <a:latin typeface="Times New Roman" panose="02020603050405020304" pitchFamily="18" charset="0"/>
                <a:cs typeface="Times New Roman" panose="02020603050405020304" pitchFamily="18" charset="0"/>
              </a:rPr>
              <a:t>Turnhout : </a:t>
            </a:r>
            <a:r>
              <a:rPr lang="fr-FR" sz="1400" dirty="0" err="1">
                <a:latin typeface="Times New Roman" panose="02020603050405020304" pitchFamily="18" charset="0"/>
                <a:cs typeface="Times New Roman" panose="02020603050405020304" pitchFamily="18" charset="0"/>
              </a:rPr>
              <a:t>Brepols</a:t>
            </a:r>
            <a:r>
              <a:rPr lang="fr-FR" sz="1400" dirty="0">
                <a:latin typeface="Times New Roman" panose="02020603050405020304" pitchFamily="18" charset="0"/>
                <a:cs typeface="Times New Roman" panose="02020603050405020304" pitchFamily="18" charset="0"/>
              </a:rPr>
              <a:t> (Corpus </a:t>
            </a:r>
            <a:r>
              <a:rPr lang="fr-FR" sz="1400" dirty="0" err="1">
                <a:latin typeface="Times New Roman" panose="02020603050405020304" pitchFamily="18" charset="0"/>
                <a:cs typeface="Times New Roman" panose="02020603050405020304" pitchFamily="18" charset="0"/>
              </a:rPr>
              <a:t>Christianorum</a:t>
            </a:r>
            <a:r>
              <a:rPr lang="fr-FR" sz="1400" dirty="0">
                <a:latin typeface="Times New Roman" panose="02020603050405020304" pitchFamily="18" charset="0"/>
                <a:cs typeface="Times New Roman" panose="02020603050405020304" pitchFamily="18" charset="0"/>
              </a:rPr>
              <a:t>. </a:t>
            </a:r>
            <a:r>
              <a:rPr lang="fr-FR" sz="1400" dirty="0" err="1">
                <a:latin typeface="Times New Roman" panose="02020603050405020304" pitchFamily="18" charset="0"/>
                <a:cs typeface="Times New Roman" panose="02020603050405020304" pitchFamily="18" charset="0"/>
              </a:rPr>
              <a:t>Series</a:t>
            </a:r>
            <a:r>
              <a:rPr lang="fr-FR" sz="1400" dirty="0">
                <a:latin typeface="Times New Roman" panose="02020603050405020304" pitchFamily="18" charset="0"/>
                <a:cs typeface="Times New Roman" panose="02020603050405020304" pitchFamily="18" charset="0"/>
              </a:rPr>
              <a:t> Latina, 77, 1A), 2006, p. 66-67</a:t>
            </a:r>
          </a:p>
          <a:p>
            <a:pPr algn="just">
              <a:spcBef>
                <a:spcPts val="600"/>
              </a:spcBef>
            </a:pPr>
            <a:r>
              <a:rPr lang="fr-FR" sz="2000" i="1" dirty="0" err="1">
                <a:latin typeface="Times New Roman" panose="02020603050405020304" pitchFamily="18" charset="0"/>
                <a:cs typeface="Times New Roman" panose="02020603050405020304" pitchFamily="18" charset="0"/>
              </a:rPr>
              <a:t>Legimus</a:t>
            </a:r>
            <a:r>
              <a:rPr lang="fr-FR" sz="2000" i="1" dirty="0">
                <a:latin typeface="Times New Roman" panose="02020603050405020304" pitchFamily="18" charset="0"/>
                <a:cs typeface="Times New Roman" panose="02020603050405020304" pitchFamily="18" charset="0"/>
              </a:rPr>
              <a:t> in </a:t>
            </a:r>
            <a:r>
              <a:rPr lang="fr-FR" sz="2000" i="1" dirty="0" err="1">
                <a:latin typeface="Times New Roman" panose="02020603050405020304" pitchFamily="18" charset="0"/>
                <a:cs typeface="Times New Roman" panose="02020603050405020304" pitchFamily="18" charset="0"/>
              </a:rPr>
              <a:t>Proverbiis</a:t>
            </a:r>
            <a:r>
              <a:rPr lang="fr-FR" sz="2000" i="1" dirty="0">
                <a:latin typeface="Times New Roman" panose="02020603050405020304" pitchFamily="18" charset="0"/>
                <a:cs typeface="Times New Roman" panose="02020603050405020304" pitchFamily="18" charset="0"/>
              </a:rPr>
              <a:t> : </a:t>
            </a:r>
            <a:r>
              <a:rPr lang="fr-FR" sz="2000" i="1" dirty="0" err="1">
                <a:latin typeface="Times New Roman" panose="02020603050405020304" pitchFamily="18" charset="0"/>
                <a:cs typeface="Times New Roman" panose="02020603050405020304" pitchFamily="18" charset="0"/>
              </a:rPr>
              <a:t>Donum</a:t>
            </a:r>
            <a:r>
              <a:rPr lang="fr-FR" sz="2000" i="1" dirty="0">
                <a:latin typeface="Times New Roman" panose="02020603050405020304" pitchFamily="18" charset="0"/>
                <a:cs typeface="Times New Roman" panose="02020603050405020304" pitchFamily="18" charset="0"/>
              </a:rPr>
              <a:t> </a:t>
            </a:r>
            <a:r>
              <a:rPr lang="fr-FR" sz="2000" i="1" dirty="0" err="1">
                <a:latin typeface="Times New Roman" panose="02020603050405020304" pitchFamily="18" charset="0"/>
                <a:cs typeface="Times New Roman" panose="02020603050405020304" pitchFamily="18" charset="0"/>
              </a:rPr>
              <a:t>inuidi</a:t>
            </a:r>
            <a:r>
              <a:rPr lang="fr-FR" sz="2000" i="1" dirty="0">
                <a:latin typeface="Times New Roman" panose="02020603050405020304" pitchFamily="18" charset="0"/>
                <a:cs typeface="Times New Roman" panose="02020603050405020304" pitchFamily="18" charset="0"/>
              </a:rPr>
              <a:t> </a:t>
            </a:r>
            <a:r>
              <a:rPr lang="fr-FR" sz="2000" i="1" dirty="0" err="1">
                <a:latin typeface="Times New Roman" panose="02020603050405020304" pitchFamily="18" charset="0"/>
                <a:cs typeface="Times New Roman" panose="02020603050405020304" pitchFamily="18" charset="0"/>
              </a:rPr>
              <a:t>cruciat</a:t>
            </a:r>
            <a:r>
              <a:rPr lang="fr-FR" sz="2000" i="1" dirty="0">
                <a:latin typeface="Times New Roman" panose="02020603050405020304" pitchFamily="18" charset="0"/>
                <a:cs typeface="Times New Roman" panose="02020603050405020304" pitchFamily="18" charset="0"/>
              </a:rPr>
              <a:t> </a:t>
            </a:r>
            <a:r>
              <a:rPr lang="fr-FR" sz="2000" i="1" dirty="0" err="1">
                <a:latin typeface="Times New Roman" panose="02020603050405020304" pitchFamily="18" charset="0"/>
                <a:cs typeface="Times New Roman" panose="02020603050405020304" pitchFamily="18" charset="0"/>
              </a:rPr>
              <a:t>oculos</a:t>
            </a:r>
            <a:r>
              <a:rPr lang="fr-FR" sz="2000" i="1" dirty="0">
                <a:latin typeface="Times New Roman" panose="02020603050405020304" pitchFamily="18" charset="0"/>
                <a:cs typeface="Times New Roman" panose="02020603050405020304" pitchFamily="18" charset="0"/>
              </a:rPr>
              <a:t> ; qui </a:t>
            </a:r>
            <a:r>
              <a:rPr lang="fr-FR" sz="2000" i="1" dirty="0" err="1">
                <a:latin typeface="Times New Roman" panose="02020603050405020304" pitchFamily="18" charset="0"/>
                <a:cs typeface="Times New Roman" panose="02020603050405020304" pitchFamily="18" charset="0"/>
              </a:rPr>
              <a:t>apud</a:t>
            </a:r>
            <a:r>
              <a:rPr lang="fr-FR" sz="2000" i="1" dirty="0">
                <a:latin typeface="Times New Roman" panose="02020603050405020304" pitchFamily="18" charset="0"/>
                <a:cs typeface="Times New Roman" panose="02020603050405020304" pitchFamily="18" charset="0"/>
              </a:rPr>
              <a:t> nos ‘</a:t>
            </a:r>
            <a:r>
              <a:rPr lang="fr-FR" sz="2000" i="1" dirty="0" err="1">
                <a:latin typeface="Times New Roman" panose="02020603050405020304" pitchFamily="18" charset="0"/>
                <a:cs typeface="Times New Roman" panose="02020603050405020304" pitchFamily="18" charset="0"/>
              </a:rPr>
              <a:t>inuidus</a:t>
            </a:r>
            <a:r>
              <a:rPr lang="fr-FR" sz="2000" i="1" dirty="0">
                <a:latin typeface="Times New Roman" panose="02020603050405020304" pitchFamily="18" charset="0"/>
                <a:cs typeface="Times New Roman" panose="02020603050405020304" pitchFamily="18" charset="0"/>
              </a:rPr>
              <a:t>’ in </a:t>
            </a:r>
            <a:r>
              <a:rPr lang="fr-FR" sz="2000" i="1" dirty="0" err="1">
                <a:latin typeface="Times New Roman" panose="02020603050405020304" pitchFamily="18" charset="0"/>
                <a:cs typeface="Times New Roman" panose="02020603050405020304" pitchFamily="18" charset="0"/>
              </a:rPr>
              <a:t>graeco</a:t>
            </a:r>
            <a:r>
              <a:rPr lang="fr-FR" sz="2000" i="1" dirty="0">
                <a:latin typeface="Times New Roman" panose="02020603050405020304" pitchFamily="18" charset="0"/>
                <a:cs typeface="Times New Roman" panose="02020603050405020304" pitchFamily="18" charset="0"/>
              </a:rPr>
              <a:t> </a:t>
            </a:r>
            <a:r>
              <a:rPr lang="fr-FR" sz="2000" i="1" dirty="0" err="1">
                <a:latin typeface="Times New Roman" panose="02020603050405020304" pitchFamily="18" charset="0"/>
                <a:cs typeface="Times New Roman" panose="02020603050405020304" pitchFamily="18" charset="0"/>
              </a:rPr>
              <a:t>significantius</a:t>
            </a:r>
            <a:r>
              <a:rPr lang="fr-FR" sz="2000" i="1" dirty="0">
                <a:latin typeface="Times New Roman" panose="02020603050405020304" pitchFamily="18" charset="0"/>
                <a:cs typeface="Times New Roman" panose="02020603050405020304" pitchFamily="18" charset="0"/>
              </a:rPr>
              <a:t> </a:t>
            </a:r>
            <a:r>
              <a:rPr lang="fr-FR" sz="2000" i="1" dirty="0" err="1">
                <a:latin typeface="Times New Roman" panose="02020603050405020304" pitchFamily="18" charset="0"/>
                <a:cs typeface="Times New Roman" panose="02020603050405020304" pitchFamily="18" charset="0"/>
              </a:rPr>
              <a:t>ponitur</a:t>
            </a:r>
            <a:r>
              <a:rPr lang="fr-FR" sz="2000" i="1" dirty="0">
                <a:latin typeface="Times New Roman" panose="02020603050405020304" pitchFamily="18" charset="0"/>
                <a:cs typeface="Times New Roman" panose="02020603050405020304" pitchFamily="18" charset="0"/>
              </a:rPr>
              <a:t> ‘</a:t>
            </a:r>
            <a:r>
              <a:rPr lang="fr-FR" sz="2000" i="1" dirty="0" err="1">
                <a:latin typeface="Times New Roman" panose="02020603050405020304" pitchFamily="18" charset="0"/>
                <a:cs typeface="Times New Roman" panose="02020603050405020304" pitchFamily="18" charset="0"/>
              </a:rPr>
              <a:t>fascinator</a:t>
            </a:r>
            <a:r>
              <a:rPr lang="fr-FR" sz="2000" i="1" dirty="0">
                <a:latin typeface="Times New Roman" panose="02020603050405020304" pitchFamily="18" charset="0"/>
                <a:cs typeface="Times New Roman" panose="02020603050405020304" pitchFamily="18" charset="0"/>
              </a:rPr>
              <a:t>’ et in </a:t>
            </a:r>
            <a:r>
              <a:rPr lang="fr-FR" sz="2000" i="1" dirty="0" err="1">
                <a:latin typeface="Times New Roman" panose="02020603050405020304" pitchFamily="18" charset="0"/>
                <a:cs typeface="Times New Roman" panose="02020603050405020304" pitchFamily="18" charset="0"/>
              </a:rPr>
              <a:t>Sapientia</a:t>
            </a:r>
            <a:r>
              <a:rPr lang="fr-FR" sz="2000" i="1" dirty="0">
                <a:latin typeface="Times New Roman" panose="02020603050405020304" pitchFamily="18" charset="0"/>
                <a:cs typeface="Times New Roman" panose="02020603050405020304" pitchFamily="18" charset="0"/>
              </a:rPr>
              <a:t> </a:t>
            </a:r>
            <a:r>
              <a:rPr lang="fr-FR" sz="2000" i="1" dirty="0" err="1">
                <a:latin typeface="Times New Roman" panose="02020603050405020304" pitchFamily="18" charset="0"/>
                <a:cs typeface="Times New Roman" panose="02020603050405020304" pitchFamily="18" charset="0"/>
              </a:rPr>
              <a:t>quae</a:t>
            </a:r>
            <a:r>
              <a:rPr lang="fr-FR" sz="2000" i="1" dirty="0">
                <a:latin typeface="Times New Roman" panose="02020603050405020304" pitchFamily="18" charset="0"/>
                <a:cs typeface="Times New Roman" panose="02020603050405020304" pitchFamily="18" charset="0"/>
              </a:rPr>
              <a:t> </a:t>
            </a:r>
            <a:r>
              <a:rPr lang="fr-FR" sz="2000" i="1" dirty="0" err="1">
                <a:latin typeface="Times New Roman" panose="02020603050405020304" pitchFamily="18" charset="0"/>
                <a:cs typeface="Times New Roman" panose="02020603050405020304" pitchFamily="18" charset="0"/>
              </a:rPr>
              <a:t>Salomonis</a:t>
            </a:r>
            <a:r>
              <a:rPr lang="fr-FR" sz="2000" i="1" dirty="0">
                <a:latin typeface="Times New Roman" panose="02020603050405020304" pitchFamily="18" charset="0"/>
                <a:cs typeface="Times New Roman" panose="02020603050405020304" pitchFamily="18" charset="0"/>
              </a:rPr>
              <a:t> </a:t>
            </a:r>
            <a:r>
              <a:rPr lang="fr-FR" sz="2000" i="1" dirty="0" err="1">
                <a:latin typeface="Times New Roman" panose="02020603050405020304" pitchFamily="18" charset="0"/>
                <a:cs typeface="Times New Roman" panose="02020603050405020304" pitchFamily="18" charset="0"/>
              </a:rPr>
              <a:t>inscribitur</a:t>
            </a:r>
            <a:r>
              <a:rPr lang="fr-FR" sz="2000" i="1" dirty="0">
                <a:latin typeface="Times New Roman" panose="02020603050405020304" pitchFamily="18" charset="0"/>
                <a:cs typeface="Times New Roman" panose="02020603050405020304" pitchFamily="18" charset="0"/>
              </a:rPr>
              <a:t> : </a:t>
            </a:r>
            <a:r>
              <a:rPr lang="fr-FR" sz="2000" i="1" dirty="0" err="1">
                <a:latin typeface="Times New Roman" panose="02020603050405020304" pitchFamily="18" charset="0"/>
                <a:cs typeface="Times New Roman" panose="02020603050405020304" pitchFamily="18" charset="0"/>
              </a:rPr>
              <a:t>Fascinatio</a:t>
            </a:r>
            <a:r>
              <a:rPr lang="fr-FR" sz="2000" i="1" dirty="0">
                <a:latin typeface="Times New Roman" panose="02020603050405020304" pitchFamily="18" charset="0"/>
                <a:cs typeface="Times New Roman" panose="02020603050405020304" pitchFamily="18" charset="0"/>
              </a:rPr>
              <a:t> </a:t>
            </a:r>
            <a:r>
              <a:rPr lang="fr-FR" sz="2000" i="1" dirty="0" err="1">
                <a:latin typeface="Times New Roman" panose="02020603050405020304" pitchFamily="18" charset="0"/>
                <a:cs typeface="Times New Roman" panose="02020603050405020304" pitchFamily="18" charset="0"/>
              </a:rPr>
              <a:t>malignitatis</a:t>
            </a:r>
            <a:r>
              <a:rPr lang="fr-FR" sz="2000" i="1" dirty="0">
                <a:latin typeface="Times New Roman" panose="02020603050405020304" pitchFamily="18" charset="0"/>
                <a:cs typeface="Times New Roman" panose="02020603050405020304" pitchFamily="18" charset="0"/>
              </a:rPr>
              <a:t> </a:t>
            </a:r>
            <a:r>
              <a:rPr lang="fr-FR" sz="2000" i="1" dirty="0" err="1">
                <a:latin typeface="Times New Roman" panose="02020603050405020304" pitchFamily="18" charset="0"/>
                <a:cs typeface="Times New Roman" panose="02020603050405020304" pitchFamily="18" charset="0"/>
              </a:rPr>
              <a:t>osbcurat</a:t>
            </a:r>
            <a:r>
              <a:rPr lang="fr-FR" sz="2000" i="1" dirty="0">
                <a:latin typeface="Times New Roman" panose="02020603050405020304" pitchFamily="18" charset="0"/>
                <a:cs typeface="Times New Roman" panose="02020603050405020304" pitchFamily="18" charset="0"/>
              </a:rPr>
              <a:t> </a:t>
            </a:r>
            <a:r>
              <a:rPr lang="fr-FR" sz="2000" i="1" dirty="0" err="1">
                <a:latin typeface="Times New Roman" panose="02020603050405020304" pitchFamily="18" charset="0"/>
                <a:cs typeface="Times New Roman" panose="02020603050405020304" pitchFamily="18" charset="0"/>
              </a:rPr>
              <a:t>bona</a:t>
            </a:r>
            <a:r>
              <a:rPr lang="fr-FR" sz="2000" i="1" dirty="0">
                <a:latin typeface="Times New Roman" panose="02020603050405020304" pitchFamily="18" charset="0"/>
                <a:cs typeface="Times New Roman" panose="02020603050405020304" pitchFamily="18" charset="0"/>
              </a:rPr>
              <a:t>. </a:t>
            </a:r>
            <a:r>
              <a:rPr lang="fr-FR" sz="2000" i="1" dirty="0" err="1">
                <a:latin typeface="Times New Roman" panose="02020603050405020304" pitchFamily="18" charset="0"/>
                <a:cs typeface="Times New Roman" panose="02020603050405020304" pitchFamily="18" charset="0"/>
              </a:rPr>
              <a:t>Quibus</a:t>
            </a:r>
            <a:r>
              <a:rPr lang="fr-FR" sz="2000" i="1" dirty="0">
                <a:latin typeface="Times New Roman" panose="02020603050405020304" pitchFamily="18" charset="0"/>
                <a:cs typeface="Times New Roman" panose="02020603050405020304" pitchFamily="18" charset="0"/>
              </a:rPr>
              <a:t> </a:t>
            </a:r>
            <a:r>
              <a:rPr lang="fr-FR" sz="2000" i="1" dirty="0" err="1">
                <a:latin typeface="Times New Roman" panose="02020603050405020304" pitchFamily="18" charset="0"/>
                <a:cs typeface="Times New Roman" panose="02020603050405020304" pitchFamily="18" charset="0"/>
              </a:rPr>
              <a:t>docemur</a:t>
            </a:r>
            <a:r>
              <a:rPr lang="fr-FR" sz="2000" i="1" dirty="0">
                <a:latin typeface="Times New Roman" panose="02020603050405020304" pitchFamily="18" charset="0"/>
                <a:cs typeface="Times New Roman" panose="02020603050405020304" pitchFamily="18" charset="0"/>
              </a:rPr>
              <a:t> </a:t>
            </a:r>
            <a:r>
              <a:rPr lang="fr-FR" sz="2000" i="1" dirty="0" err="1">
                <a:latin typeface="Times New Roman" panose="02020603050405020304" pitchFamily="18" charset="0"/>
                <a:cs typeface="Times New Roman" panose="02020603050405020304" pitchFamily="18" charset="0"/>
              </a:rPr>
              <a:t>exemplis</a:t>
            </a:r>
            <a:r>
              <a:rPr lang="fr-FR" sz="2000" i="1" dirty="0">
                <a:latin typeface="Times New Roman" panose="02020603050405020304" pitchFamily="18" charset="0"/>
                <a:cs typeface="Times New Roman" panose="02020603050405020304" pitchFamily="18" charset="0"/>
              </a:rPr>
              <a:t> quod </a:t>
            </a:r>
            <a:r>
              <a:rPr lang="fr-FR" sz="2000" i="1" dirty="0" err="1">
                <a:latin typeface="Times New Roman" panose="02020603050405020304" pitchFamily="18" charset="0"/>
                <a:cs typeface="Times New Roman" panose="02020603050405020304" pitchFamily="18" charset="0"/>
              </a:rPr>
              <a:t>uel</a:t>
            </a:r>
            <a:r>
              <a:rPr lang="fr-FR" sz="2000" i="1" dirty="0">
                <a:latin typeface="Times New Roman" panose="02020603050405020304" pitchFamily="18" charset="0"/>
                <a:cs typeface="Times New Roman" panose="02020603050405020304" pitchFamily="18" charset="0"/>
              </a:rPr>
              <a:t> </a:t>
            </a:r>
            <a:r>
              <a:rPr lang="fr-FR" sz="2000" i="1" dirty="0" err="1">
                <a:latin typeface="Times New Roman" panose="02020603050405020304" pitchFamily="18" charset="0"/>
                <a:cs typeface="Times New Roman" panose="02020603050405020304" pitchFamily="18" charset="0"/>
              </a:rPr>
              <a:t>inuidus</a:t>
            </a:r>
            <a:r>
              <a:rPr lang="fr-FR" sz="2000" i="1" dirty="0">
                <a:latin typeface="Times New Roman" panose="02020603050405020304" pitchFamily="18" charset="0"/>
                <a:cs typeface="Times New Roman" panose="02020603050405020304" pitchFamily="18" charset="0"/>
              </a:rPr>
              <a:t> </a:t>
            </a:r>
            <a:r>
              <a:rPr lang="fr-FR" sz="2000" i="1" dirty="0" err="1">
                <a:latin typeface="Times New Roman" panose="02020603050405020304" pitchFamily="18" charset="0"/>
                <a:cs typeface="Times New Roman" panose="02020603050405020304" pitchFamily="18" charset="0"/>
              </a:rPr>
              <a:t>aliena</a:t>
            </a:r>
            <a:r>
              <a:rPr lang="fr-FR" sz="2000" i="1" dirty="0">
                <a:latin typeface="Times New Roman" panose="02020603050405020304" pitchFamily="18" charset="0"/>
                <a:cs typeface="Times New Roman" panose="02020603050405020304" pitchFamily="18" charset="0"/>
              </a:rPr>
              <a:t> </a:t>
            </a:r>
            <a:r>
              <a:rPr lang="fr-FR" sz="2000" i="1" dirty="0" err="1">
                <a:latin typeface="Times New Roman" panose="02020603050405020304" pitchFamily="18" charset="0"/>
                <a:cs typeface="Times New Roman" panose="02020603050405020304" pitchFamily="18" charset="0"/>
              </a:rPr>
              <a:t>felicitate</a:t>
            </a:r>
            <a:r>
              <a:rPr lang="fr-FR" sz="2000" i="1" dirty="0">
                <a:latin typeface="Times New Roman" panose="02020603050405020304" pitchFamily="18" charset="0"/>
                <a:cs typeface="Times New Roman" panose="02020603050405020304" pitchFamily="18" charset="0"/>
              </a:rPr>
              <a:t> </a:t>
            </a:r>
            <a:r>
              <a:rPr lang="fr-FR" sz="2000" i="1" dirty="0" err="1">
                <a:latin typeface="Times New Roman" panose="02020603050405020304" pitchFamily="18" charset="0"/>
                <a:cs typeface="Times New Roman" panose="02020603050405020304" pitchFamily="18" charset="0"/>
              </a:rPr>
              <a:t>crucietur</a:t>
            </a:r>
            <a:r>
              <a:rPr lang="fr-FR" sz="2000" i="1" dirty="0">
                <a:latin typeface="Times New Roman" panose="02020603050405020304" pitchFamily="18" charset="0"/>
                <a:cs typeface="Times New Roman" panose="02020603050405020304" pitchFamily="18" charset="0"/>
              </a:rPr>
              <a:t> </a:t>
            </a:r>
            <a:r>
              <a:rPr lang="fr-FR" sz="2000" i="1" dirty="0" err="1">
                <a:latin typeface="Times New Roman" panose="02020603050405020304" pitchFamily="18" charset="0"/>
                <a:cs typeface="Times New Roman" panose="02020603050405020304" pitchFamily="18" charset="0"/>
              </a:rPr>
              <a:t>uel</a:t>
            </a:r>
            <a:r>
              <a:rPr lang="fr-FR" sz="2000" i="1" dirty="0">
                <a:latin typeface="Times New Roman" panose="02020603050405020304" pitchFamily="18" charset="0"/>
                <a:cs typeface="Times New Roman" panose="02020603050405020304" pitchFamily="18" charset="0"/>
              </a:rPr>
              <a:t> </a:t>
            </a:r>
            <a:r>
              <a:rPr lang="fr-FR" sz="2000" i="1" dirty="0" err="1">
                <a:latin typeface="Times New Roman" panose="02020603050405020304" pitchFamily="18" charset="0"/>
                <a:cs typeface="Times New Roman" panose="02020603050405020304" pitchFamily="18" charset="0"/>
              </a:rPr>
              <a:t>is</a:t>
            </a:r>
            <a:r>
              <a:rPr lang="fr-FR" sz="2000" i="1" dirty="0">
                <a:latin typeface="Times New Roman" panose="02020603050405020304" pitchFamily="18" charset="0"/>
                <a:cs typeface="Times New Roman" panose="02020603050405020304" pitchFamily="18" charset="0"/>
              </a:rPr>
              <a:t> in quo </a:t>
            </a:r>
            <a:r>
              <a:rPr lang="fr-FR" sz="2000" i="1" dirty="0" err="1">
                <a:latin typeface="Times New Roman" panose="02020603050405020304" pitchFamily="18" charset="0"/>
                <a:cs typeface="Times New Roman" panose="02020603050405020304" pitchFamily="18" charset="0"/>
              </a:rPr>
              <a:t>bona</a:t>
            </a:r>
            <a:r>
              <a:rPr lang="fr-FR" sz="2000" i="1" dirty="0">
                <a:latin typeface="Times New Roman" panose="02020603050405020304" pitchFamily="18" charset="0"/>
                <a:cs typeface="Times New Roman" panose="02020603050405020304" pitchFamily="18" charset="0"/>
              </a:rPr>
              <a:t> </a:t>
            </a:r>
            <a:r>
              <a:rPr lang="fr-FR" sz="2000" i="1" dirty="0" err="1">
                <a:latin typeface="Times New Roman" panose="02020603050405020304" pitchFamily="18" charset="0"/>
                <a:cs typeface="Times New Roman" panose="02020603050405020304" pitchFamily="18" charset="0"/>
              </a:rPr>
              <a:t>sint</a:t>
            </a:r>
            <a:r>
              <a:rPr lang="fr-FR" sz="2000" i="1" dirty="0">
                <a:latin typeface="Times New Roman" panose="02020603050405020304" pitchFamily="18" charset="0"/>
                <a:cs typeface="Times New Roman" panose="02020603050405020304" pitchFamily="18" charset="0"/>
              </a:rPr>
              <a:t> </a:t>
            </a:r>
            <a:r>
              <a:rPr lang="fr-FR" sz="2000" i="1" dirty="0" err="1">
                <a:latin typeface="Times New Roman" panose="02020603050405020304" pitchFamily="18" charset="0"/>
                <a:cs typeface="Times New Roman" panose="02020603050405020304" pitchFamily="18" charset="0"/>
              </a:rPr>
              <a:t>aliqua</a:t>
            </a:r>
            <a:r>
              <a:rPr lang="fr-FR" sz="2000" i="1" dirty="0">
                <a:latin typeface="Times New Roman" panose="02020603050405020304" pitchFamily="18" charset="0"/>
                <a:cs typeface="Times New Roman" panose="02020603050405020304" pitchFamily="18" charset="0"/>
              </a:rPr>
              <a:t> </a:t>
            </a:r>
            <a:r>
              <a:rPr lang="fr-FR" sz="2000" i="1" dirty="0" err="1">
                <a:latin typeface="Times New Roman" panose="02020603050405020304" pitchFamily="18" charset="0"/>
                <a:cs typeface="Times New Roman" panose="02020603050405020304" pitchFamily="18" charset="0"/>
              </a:rPr>
              <a:t>alio</a:t>
            </a:r>
            <a:r>
              <a:rPr lang="fr-FR" sz="2000" i="1" dirty="0">
                <a:latin typeface="Times New Roman" panose="02020603050405020304" pitchFamily="18" charset="0"/>
                <a:cs typeface="Times New Roman" panose="02020603050405020304" pitchFamily="18" charset="0"/>
              </a:rPr>
              <a:t> fascinante, id est </a:t>
            </a:r>
            <a:r>
              <a:rPr lang="fr-FR" sz="2000" i="1" dirty="0" err="1">
                <a:latin typeface="Times New Roman" panose="02020603050405020304" pitchFamily="18" charset="0"/>
                <a:cs typeface="Times New Roman" panose="02020603050405020304" pitchFamily="18" charset="0"/>
              </a:rPr>
              <a:t>inuidente</a:t>
            </a:r>
            <a:r>
              <a:rPr lang="fr-FR" sz="2000" i="1" dirty="0">
                <a:latin typeface="Times New Roman" panose="02020603050405020304" pitchFamily="18" charset="0"/>
                <a:cs typeface="Times New Roman" panose="02020603050405020304" pitchFamily="18" charset="0"/>
              </a:rPr>
              <a:t>, </a:t>
            </a:r>
            <a:r>
              <a:rPr lang="fr-FR" sz="2000" i="1" dirty="0" err="1">
                <a:latin typeface="Times New Roman" panose="02020603050405020304" pitchFamily="18" charset="0"/>
                <a:cs typeface="Times New Roman" panose="02020603050405020304" pitchFamily="18" charset="0"/>
              </a:rPr>
              <a:t>noceatur</a:t>
            </a:r>
            <a:r>
              <a:rPr lang="fr-FR" sz="2000" i="1" dirty="0">
                <a:latin typeface="Times New Roman" panose="02020603050405020304" pitchFamily="18" charset="0"/>
                <a:cs typeface="Times New Roman" panose="02020603050405020304" pitchFamily="18" charset="0"/>
              </a:rPr>
              <a:t>. </a:t>
            </a:r>
            <a:r>
              <a:rPr lang="fr-FR" sz="2000" i="1" dirty="0" err="1">
                <a:latin typeface="Times New Roman" panose="02020603050405020304" pitchFamily="18" charset="0"/>
                <a:cs typeface="Times New Roman" panose="02020603050405020304" pitchFamily="18" charset="0"/>
              </a:rPr>
              <a:t>Dicitur</a:t>
            </a:r>
            <a:r>
              <a:rPr lang="fr-FR" sz="2000" i="1" dirty="0">
                <a:latin typeface="Times New Roman" panose="02020603050405020304" pitchFamily="18" charset="0"/>
                <a:cs typeface="Times New Roman" panose="02020603050405020304" pitchFamily="18" charset="0"/>
              </a:rPr>
              <a:t> </a:t>
            </a:r>
            <a:r>
              <a:rPr lang="fr-FR" sz="2000" i="1" dirty="0" err="1">
                <a:latin typeface="Times New Roman" panose="02020603050405020304" pitchFamily="18" charset="0"/>
                <a:cs typeface="Times New Roman" panose="02020603050405020304" pitchFamily="18" charset="0"/>
              </a:rPr>
              <a:t>fascinus</a:t>
            </a:r>
            <a:r>
              <a:rPr lang="fr-FR" sz="2000" i="1" dirty="0">
                <a:latin typeface="Times New Roman" panose="02020603050405020304" pitchFamily="18" charset="0"/>
                <a:cs typeface="Times New Roman" panose="02020603050405020304" pitchFamily="18" charset="0"/>
              </a:rPr>
              <a:t> </a:t>
            </a:r>
            <a:r>
              <a:rPr lang="fr-FR" sz="2000" i="1" dirty="0" err="1">
                <a:latin typeface="Times New Roman" panose="02020603050405020304" pitchFamily="18" charset="0"/>
                <a:cs typeface="Times New Roman" panose="02020603050405020304" pitchFamily="18" charset="0"/>
              </a:rPr>
              <a:t>proprie</a:t>
            </a:r>
            <a:r>
              <a:rPr lang="fr-FR" sz="2000" i="1" dirty="0">
                <a:latin typeface="Times New Roman" panose="02020603050405020304" pitchFamily="18" charset="0"/>
                <a:cs typeface="Times New Roman" panose="02020603050405020304" pitchFamily="18" charset="0"/>
              </a:rPr>
              <a:t> </a:t>
            </a:r>
            <a:r>
              <a:rPr lang="fr-FR" sz="2000" i="1" dirty="0" err="1">
                <a:latin typeface="Times New Roman" panose="02020603050405020304" pitchFamily="18" charset="0"/>
                <a:cs typeface="Times New Roman" panose="02020603050405020304" pitchFamily="18" charset="0"/>
              </a:rPr>
              <a:t>infantibus</a:t>
            </a:r>
            <a:r>
              <a:rPr lang="fr-FR" sz="2000" i="1" dirty="0">
                <a:latin typeface="Times New Roman" panose="02020603050405020304" pitchFamily="18" charset="0"/>
                <a:cs typeface="Times New Roman" panose="02020603050405020304" pitchFamily="18" charset="0"/>
              </a:rPr>
              <a:t> </a:t>
            </a:r>
            <a:r>
              <a:rPr lang="fr-FR" sz="2000" i="1" dirty="0" err="1">
                <a:latin typeface="Times New Roman" panose="02020603050405020304" pitchFamily="18" charset="0"/>
                <a:cs typeface="Times New Roman" panose="02020603050405020304" pitchFamily="18" charset="0"/>
              </a:rPr>
              <a:t>nocere</a:t>
            </a:r>
            <a:r>
              <a:rPr lang="fr-FR" sz="2000" i="1" dirty="0">
                <a:latin typeface="Times New Roman" panose="02020603050405020304" pitchFamily="18" charset="0"/>
                <a:cs typeface="Times New Roman" panose="02020603050405020304" pitchFamily="18" charset="0"/>
              </a:rPr>
              <a:t> et </a:t>
            </a:r>
            <a:r>
              <a:rPr lang="fr-FR" sz="2000" i="1" dirty="0" err="1">
                <a:latin typeface="Times New Roman" panose="02020603050405020304" pitchFamily="18" charset="0"/>
                <a:cs typeface="Times New Roman" panose="02020603050405020304" pitchFamily="18" charset="0"/>
              </a:rPr>
              <a:t>aetati</a:t>
            </a:r>
            <a:r>
              <a:rPr lang="fr-FR" sz="2000" i="1" dirty="0">
                <a:latin typeface="Times New Roman" panose="02020603050405020304" pitchFamily="18" charset="0"/>
                <a:cs typeface="Times New Roman" panose="02020603050405020304" pitchFamily="18" charset="0"/>
              </a:rPr>
              <a:t> </a:t>
            </a:r>
            <a:r>
              <a:rPr lang="fr-FR" sz="2000" i="1" dirty="0" err="1">
                <a:latin typeface="Times New Roman" panose="02020603050405020304" pitchFamily="18" charset="0"/>
                <a:cs typeface="Times New Roman" panose="02020603050405020304" pitchFamily="18" charset="0"/>
              </a:rPr>
              <a:t>paruulae</a:t>
            </a:r>
            <a:r>
              <a:rPr lang="fr-FR" sz="2000" i="1" dirty="0">
                <a:latin typeface="Times New Roman" panose="02020603050405020304" pitchFamily="18" charset="0"/>
                <a:cs typeface="Times New Roman" panose="02020603050405020304" pitchFamily="18" charset="0"/>
              </a:rPr>
              <a:t> et </a:t>
            </a:r>
            <a:r>
              <a:rPr lang="fr-FR" sz="2000" i="1" dirty="0" err="1">
                <a:latin typeface="Times New Roman" panose="02020603050405020304" pitchFamily="18" charset="0"/>
                <a:cs typeface="Times New Roman" panose="02020603050405020304" pitchFamily="18" charset="0"/>
              </a:rPr>
              <a:t>his</a:t>
            </a:r>
            <a:r>
              <a:rPr lang="fr-FR" sz="2000" i="1" dirty="0">
                <a:latin typeface="Times New Roman" panose="02020603050405020304" pitchFamily="18" charset="0"/>
                <a:cs typeface="Times New Roman" panose="02020603050405020304" pitchFamily="18" charset="0"/>
              </a:rPr>
              <a:t> qui </a:t>
            </a:r>
            <a:r>
              <a:rPr lang="fr-FR" sz="2000" i="1" dirty="0" err="1">
                <a:latin typeface="Times New Roman" panose="02020603050405020304" pitchFamily="18" charset="0"/>
                <a:cs typeface="Times New Roman" panose="02020603050405020304" pitchFamily="18" charset="0"/>
              </a:rPr>
              <a:t>necdum</a:t>
            </a:r>
            <a:r>
              <a:rPr lang="fr-FR" sz="2000" i="1" dirty="0">
                <a:latin typeface="Times New Roman" panose="02020603050405020304" pitchFamily="18" charset="0"/>
                <a:cs typeface="Times New Roman" panose="02020603050405020304" pitchFamily="18" charset="0"/>
              </a:rPr>
              <a:t> </a:t>
            </a:r>
            <a:r>
              <a:rPr lang="fr-FR" sz="2000" i="1" dirty="0" err="1">
                <a:latin typeface="Times New Roman" panose="02020603050405020304" pitchFamily="18" charset="0"/>
                <a:cs typeface="Times New Roman" panose="02020603050405020304" pitchFamily="18" charset="0"/>
              </a:rPr>
              <a:t>firmo</a:t>
            </a:r>
            <a:r>
              <a:rPr lang="fr-FR" sz="2000" i="1" dirty="0">
                <a:latin typeface="Times New Roman" panose="02020603050405020304" pitchFamily="18" charset="0"/>
                <a:cs typeface="Times New Roman" panose="02020603050405020304" pitchFamily="18" charset="0"/>
              </a:rPr>
              <a:t> </a:t>
            </a:r>
            <a:r>
              <a:rPr lang="fr-FR" sz="2000" i="1" dirty="0" err="1">
                <a:latin typeface="Times New Roman" panose="02020603050405020304" pitchFamily="18" charset="0"/>
                <a:cs typeface="Times New Roman" panose="02020603050405020304" pitchFamily="18" charset="0"/>
              </a:rPr>
              <a:t>uestigio</a:t>
            </a:r>
            <a:r>
              <a:rPr lang="fr-FR" sz="2000" i="1" dirty="0">
                <a:latin typeface="Times New Roman" panose="02020603050405020304" pitchFamily="18" charset="0"/>
                <a:cs typeface="Times New Roman" panose="02020603050405020304" pitchFamily="18" charset="0"/>
              </a:rPr>
              <a:t> </a:t>
            </a:r>
            <a:r>
              <a:rPr lang="fr-FR" sz="2000" i="1" dirty="0" err="1">
                <a:latin typeface="Times New Roman" panose="02020603050405020304" pitchFamily="18" charset="0"/>
                <a:cs typeface="Times New Roman" panose="02020603050405020304" pitchFamily="18" charset="0"/>
              </a:rPr>
              <a:t>figant</a:t>
            </a:r>
            <a:r>
              <a:rPr lang="fr-FR" sz="2000" i="1" dirty="0">
                <a:latin typeface="Times New Roman" panose="02020603050405020304" pitchFamily="18" charset="0"/>
                <a:cs typeface="Times New Roman" panose="02020603050405020304" pitchFamily="18" charset="0"/>
              </a:rPr>
              <a:t> </a:t>
            </a:r>
            <a:r>
              <a:rPr lang="fr-FR" sz="2000" i="1" dirty="0" err="1">
                <a:latin typeface="Times New Roman" panose="02020603050405020304" pitchFamily="18" charset="0"/>
                <a:cs typeface="Times New Roman" panose="02020603050405020304" pitchFamily="18" charset="0"/>
              </a:rPr>
              <a:t>gradum</a:t>
            </a:r>
            <a:endParaRPr lang="fr-FR" sz="2000" i="1" dirty="0">
              <a:latin typeface="Times New Roman" panose="02020603050405020304" pitchFamily="18" charset="0"/>
              <a:cs typeface="Times New Roman" panose="02020603050405020304" pitchFamily="18" charset="0"/>
            </a:endParaRPr>
          </a:p>
          <a:p>
            <a:pPr algn="just">
              <a:spcBef>
                <a:spcPts val="600"/>
              </a:spcBef>
            </a:pPr>
            <a:r>
              <a:rPr lang="fr-FR" sz="2000" dirty="0">
                <a:latin typeface="Times New Roman" panose="02020603050405020304" pitchFamily="18" charset="0"/>
                <a:cs typeface="Times New Roman" panose="02020603050405020304" pitchFamily="18" charset="0"/>
              </a:rPr>
              <a:t>Nous lisons dans les Proverbes : « Les dons de l’envieux affligent les yeux ». Celui que nous appelons envieux porte en grec le nom plus expressif de fascinateur.  Et nous lisons dans le livre de la Sagesse attribué à Salomon que « la fascination du mal obscurcit le bien ». Ces exemples nous apprennent ou que le bonheur d’autrui est un supplice pour l’envieux, ou que celui qui possède quelques avantages est en butte à la malveillance du fascinateur, c’est-à-dire de l’envieux. On dit que la fascination est particulièrement nuisible aux petits enfants, les enfants en bas âge et ceux qui ne marchent pas encore d’un pied ferme.</a:t>
            </a:r>
          </a:p>
        </p:txBody>
      </p:sp>
    </p:spTree>
    <p:extLst>
      <p:ext uri="{BB962C8B-B14F-4D97-AF65-F5344CB8AC3E}">
        <p14:creationId xmlns:p14="http://schemas.microsoft.com/office/powerpoint/2010/main" val="3233763503"/>
      </p:ext>
    </p:extLst>
  </p:cSld>
  <p:clrMapOvr>
    <a:masterClrMapping/>
  </p:clrMapOvr>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1778</TotalTime>
  <Words>1912</Words>
  <Application>Microsoft Office PowerPoint</Application>
  <PresentationFormat>Grand écran</PresentationFormat>
  <Paragraphs>170</Paragraphs>
  <Slides>21</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21</vt:i4>
      </vt:variant>
    </vt:vector>
  </HeadingPairs>
  <TitlesOfParts>
    <vt:vector size="27" baseType="lpstr">
      <vt:lpstr>Arial</vt:lpstr>
      <vt:lpstr>Calibri</vt:lpstr>
      <vt:lpstr>Calibri Light</vt:lpstr>
      <vt:lpstr>Times New Roman</vt:lpstr>
      <vt:lpstr>Wingdings 2</vt:lpstr>
      <vt:lpstr>HDOfficeLightV0</vt:lpstr>
      <vt:lpstr>Présentation PowerPoint</vt:lpstr>
      <vt:lpstr>Introduction : qu’est-ce que le mauvais œil ?</vt:lpstr>
      <vt:lpstr>Présentation PowerPoint</vt:lpstr>
      <vt:lpstr> </vt:lpstr>
      <vt:lpstr>I. Le mauvais œil dans les sources doctrinales médiévales : état des lieux</vt:lpstr>
      <vt:lpstr>Présentation PowerPoint</vt:lpstr>
      <vt:lpstr>Présentation PowerPoint</vt:lpstr>
      <vt:lpstr>Présentation PowerPoint</vt:lpstr>
      <vt:lpstr>Présentation PowerPoint</vt:lpstr>
      <vt:lpstr>Présentation PowerPoint</vt:lpstr>
      <vt:lpstr>C- La doctrine du pouvoir de l’âme en dehors du corps d’Avicenne</vt:lpstr>
      <vt:lpstr>Présentation PowerPoint</vt:lpstr>
      <vt:lpstr>Problèmes soulevés par la doctrine du pouvoir de l’âme en dehors du corps :</vt:lpstr>
      <vt:lpstr>III. Comment expliquer le mauvais œil ? </vt:lpstr>
      <vt:lpstr>Présentation PowerPoint</vt:lpstr>
      <vt:lpstr>Présentation PowerPoint</vt:lpstr>
      <vt:lpstr>B- La voie optique ? Fascination et rayon du regard</vt:lpstr>
      <vt:lpstr>C- La voie physiologique</vt:lpstr>
      <vt:lpstr>Présentation PowerPoint</vt:lpstr>
      <vt:lpstr>Présentation PowerPoint</vt:lpstr>
      <vt:lpstr>Présentation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Achille Delaurenti</dc:creator>
  <cp:lastModifiedBy>BD</cp:lastModifiedBy>
  <cp:revision>192</cp:revision>
  <dcterms:created xsi:type="dcterms:W3CDTF">2018-02-23T18:13:41Z</dcterms:created>
  <dcterms:modified xsi:type="dcterms:W3CDTF">2024-02-28T20:36:25Z</dcterms:modified>
</cp:coreProperties>
</file>