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9C5E8-FD8A-46A8-B7D8-189DA59D2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C67EFE-C237-433B-9CDB-DBFD41B4F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CAA2AD-5EBA-4674-9D1D-F6AC193E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6C787-6898-4AD9-8002-F35B4A01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143413-10F2-46F0-A457-1F1D8404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2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9D219-33D4-42B5-A99B-14427456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7366AF-827D-473F-8077-5B8169FD5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BF7A76-27BF-4CBF-AC87-68E1B4894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DE6B0-99C4-48F4-83A5-8A673C65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379D76-7EBE-4970-889F-3030AD29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15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C852D0-8B76-443E-94C2-185CA99C3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371BB3-C976-4AF7-B6E0-9F1CDC037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2E7FFB-41D8-46E1-BC65-408F2823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BACFDF-3C7B-4C44-9907-F9522288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6CDB58-ADC0-4BC0-B7E4-EC25B6CB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8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44F54-B2A2-4B7C-A4CF-55E3F692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2332A8-F45A-4414-AC00-F8107F1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478DA5-2B91-4328-BBA8-8677F4E3A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6C86F-0D44-49E6-B567-BFDA3BCF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4E0206-A1E3-4CA0-B4A9-D668B686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39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D0EE6-6219-4CBB-BC42-6C19E537E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9B28C2-53BF-41BD-A9F5-4F781DBA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C5E4D9-741A-4099-BE51-A3AD839B6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CE5B44-FFB3-46F8-A963-E083B5DC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3A8247-46A7-405A-BE75-D29DB40F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E398F-A245-4DA8-9DFD-F4669068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FC36D4-0C70-4C09-88CC-0EF56A6C6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9ABDB7E-CF57-4DA3-A233-6A805551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D22E64-6A1A-420E-8D3C-8F9D77A6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A30CF6-282E-460D-B002-5814368A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4C7AFE-37D9-456D-84FD-E6C72364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8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4C25C-956B-4E3D-8865-E4461F6A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E7E4F8-4279-4C9B-91D2-BABA397CE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72382B3-43BA-4FDE-9262-C8D5A6F99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46B0470-DBED-435F-B6D8-C041795FC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4B0F3FC-6BB1-4FB6-913F-8580824E7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821EF7E-E36B-438D-A302-177A0A89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DEF441-C57B-4FFE-A334-E3899BDBA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30AC18-712B-4B57-87F8-728B12D3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40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09157-A55D-44CF-A2E9-1737E595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4088D4D-F7D6-4687-9539-65A39BEED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13BD1A-99DE-46E6-893C-9D28B99D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4DB272-F5F6-4151-80C5-DE3510CD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6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880462-B72E-4CB3-BAF1-E49FAFA0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94FE97-65DD-4D15-AD22-02115EE8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51AE4D-3CB2-449F-B89A-BBE4F174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90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2A09F-3B62-4DBD-A368-9D972499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424B69-DC91-4FB6-9CC8-C3B59C54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9C4AA3-7CF0-4E37-9D99-D63A8AFE0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2255A6-8F04-4CBC-83C1-48E1061C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1D6F50-F470-4E1D-8B97-37321577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FA4214-8BB6-4094-8B17-B4BBE9A3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4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861C7-917F-41CC-B136-6CE36003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C49C906-3173-4953-B6A0-501D69B81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F0C42D8-3945-4F7E-8CA8-9877CFFE9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F0880B-983B-4587-ACC3-9DABDF18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86D4EC-67C9-4092-A877-66AC45DE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9A4184-4CD9-445E-B63E-B6442203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89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E2BA3F6-ADF7-4623-B858-79837D868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425AA0-AEBE-489A-8BEF-833D53523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D1440-411C-4E27-8673-55ADD3336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404E9-D9C9-406A-ADA3-7E7E9F396CB9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D57409-3D3B-49A7-BF0C-232C2F30A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2FF1DD-0EEB-4984-93B0-1C11B3594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AC97-1B99-4C9B-AF44-E0CDB090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86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3DEC3-705F-491D-8172-C824A0393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1. Člověk ekonomický a tržní systém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67A253-6413-4A53-8524-DBF68EDF0A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FHS UK</a:t>
            </a:r>
          </a:p>
        </p:txBody>
      </p:sp>
    </p:spTree>
    <p:extLst>
      <p:ext uri="{BB962C8B-B14F-4D97-AF65-F5344CB8AC3E}">
        <p14:creationId xmlns:p14="http://schemas.microsoft.com/office/powerpoint/2010/main" val="312646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37A78-8A77-4B18-81BE-AE9CCBA4C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Řídí se porovnáváním přírůstku uspokojení z jednotlivých činností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C952D22-0591-48FB-9CFF-BA2954C367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763" y="1825625"/>
            <a:ext cx="49044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7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02751-9F6F-4839-A3AF-4F3F9011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</a:t>
            </a:r>
            <a:r>
              <a:rPr lang="cs-CZ" b="1" dirty="0"/>
              <a:t>ekonomický a tržní systém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88682-1578-46BF-9647-507D364D7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JE EKONOMIE </a:t>
            </a:r>
            <a:r>
              <a:rPr lang="cs-CZ" b="1" dirty="0" err="1"/>
              <a:t>EXAKTNí</a:t>
            </a:r>
            <a:r>
              <a:rPr lang="cs-CZ" b="1" dirty="0"/>
              <a:t> </a:t>
            </a:r>
            <a:r>
              <a:rPr lang="cs-CZ" dirty="0"/>
              <a:t>VĚDA?</a:t>
            </a:r>
          </a:p>
          <a:p>
            <a:r>
              <a:rPr lang="cs-CZ" dirty="0"/>
              <a:t>Veličiny, které ovlivňují ekonomické chování člověka, nejsou objektivně měřitelné,</a:t>
            </a:r>
          </a:p>
          <a:p>
            <a:r>
              <a:rPr lang="cs-CZ" dirty="0"/>
              <a:t>Pocity člověk nedokáže kvantifikovat a přesně sdělit.</a:t>
            </a:r>
          </a:p>
          <a:p>
            <a:r>
              <a:rPr lang="cs-CZ" dirty="0"/>
              <a:t>Proto ekonomové nejsou schopni kvantifikovat ekonomické chování lidí obdobnými metodami, jaké používají přírodní vědy. </a:t>
            </a:r>
          </a:p>
          <a:p>
            <a:r>
              <a:rPr lang="cs-CZ" dirty="0"/>
              <a:t>Chování člověka je těžko předvídatelné, protože je ovlivňováno subjektivními faktory, které nelze měřit.</a:t>
            </a:r>
          </a:p>
        </p:txBody>
      </p:sp>
    </p:spTree>
    <p:extLst>
      <p:ext uri="{BB962C8B-B14F-4D97-AF65-F5344CB8AC3E}">
        <p14:creationId xmlns:p14="http://schemas.microsoft.com/office/powerpoint/2010/main" val="34079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83827-42DA-45B2-A3F5-69D1A8B3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EKONOMIE - </a:t>
            </a:r>
            <a:r>
              <a:rPr lang="cs-CZ" dirty="0" err="1"/>
              <a:t>VěDA</a:t>
            </a:r>
            <a:r>
              <a:rPr lang="cs-CZ" dirty="0"/>
              <a:t> </a:t>
            </a:r>
            <a:r>
              <a:rPr lang="cs-CZ" b="1" dirty="0"/>
              <a:t>POLITICKÁ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DE5AE8-2B8F-4287-8D06-C3E184491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Ekonomie se zabývá otázkami, které mají bezprostřední vliv na blahobyt lidí. Proto je zřejmě více než jiné vědy vědou politickou.</a:t>
            </a:r>
          </a:p>
          <a:p>
            <a:r>
              <a:rPr lang="cs-CZ" dirty="0"/>
              <a:t>Politika ovlivňuje ekonomiku. A výsledky ekonomiky mají zpětně dopad na osudy politiků.</a:t>
            </a:r>
          </a:p>
        </p:txBody>
      </p:sp>
    </p:spTree>
    <p:extLst>
      <p:ext uri="{BB962C8B-B14F-4D97-AF65-F5344CB8AC3E}">
        <p14:creationId xmlns:p14="http://schemas.microsoft.com/office/powerpoint/2010/main" val="75167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CFEB1-65A5-4CEC-9528-154FB159D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SVOBODA VOLBY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7D2652-F8DA-4E79-8990-DF338D392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Svoboda volby je možnost sám si vybrat mezi příležitostmi, které se mně nabízejí.</a:t>
            </a:r>
          </a:p>
          <a:p>
            <a:r>
              <a:rPr lang="cs-CZ" dirty="0"/>
              <a:t>Svobodu volby máte totiž nejen vy sami, ale i všichni ostatní. Jste proto nejen subjektem volby, ale i objektem volby - vybíráte si, ale jste také vybíráni</a:t>
            </a:r>
          </a:p>
          <a:p>
            <a:r>
              <a:rPr lang="pl-PL" dirty="0"/>
              <a:t>To je soutěž neboli konkurence.</a:t>
            </a:r>
          </a:p>
          <a:p>
            <a:r>
              <a:rPr lang="cs-CZ" dirty="0"/>
              <a:t>Tržní ekonomika je systémem, založeným na ekonomické svobodě volby a na tržní konkurenci.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77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4486B-E523-49D2-8F6A-BEC6CFDC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CEN INFORMACE, MOTIVACE, ALOKACE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4E594E-42ED-4EFB-A6E7-CE9434797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je možné, že ekonomika, která je založena na sledování vlastního zájmu, může fungovat jako </a:t>
            </a:r>
            <a:r>
              <a:rPr lang="cs-CZ" i="1" dirty="0"/>
              <a:t>systém?  </a:t>
            </a:r>
            <a:r>
              <a:rPr lang="cs-CZ" dirty="0"/>
              <a:t>Kdo </a:t>
            </a:r>
            <a:r>
              <a:rPr lang="cs-CZ" i="1" dirty="0"/>
              <a:t>koordinuje </a:t>
            </a:r>
            <a:r>
              <a:rPr lang="cs-CZ" dirty="0"/>
              <a:t>chování lidí, kdo zajišťuje jejich spolupráci ve výrobě?</a:t>
            </a:r>
          </a:p>
          <a:p>
            <a:r>
              <a:rPr lang="cs-CZ" dirty="0"/>
              <a:t>Když se například některý výrobní zdroj stane vzácnějším, musí být o tom výrobci a spotřebitelé </a:t>
            </a:r>
            <a:r>
              <a:rPr lang="cs-CZ" i="1" dirty="0"/>
              <a:t>informováni. Cena přenáší tuto informaci k výrobcům a spotřebitelům.</a:t>
            </a:r>
            <a:r>
              <a:rPr lang="cs-CZ" dirty="0"/>
              <a:t> To je </a:t>
            </a:r>
            <a:r>
              <a:rPr lang="cs-CZ" dirty="0" err="1"/>
              <a:t>informačnífunkce</a:t>
            </a:r>
            <a:r>
              <a:rPr lang="cs-CZ" dirty="0"/>
              <a:t> ceny.</a:t>
            </a:r>
          </a:p>
          <a:p>
            <a:r>
              <a:rPr lang="cs-CZ" dirty="0"/>
              <a:t>Aby však výrobci a spotřebitelé na tuto informaci </a:t>
            </a:r>
            <a:r>
              <a:rPr lang="cs-CZ" i="1" dirty="0"/>
              <a:t>reagovali, </a:t>
            </a:r>
            <a:r>
              <a:rPr lang="cs-CZ" dirty="0"/>
              <a:t>musí být k tomu </a:t>
            </a:r>
            <a:r>
              <a:rPr lang="cs-CZ" i="1" dirty="0"/>
              <a:t>motivováni. Perspektiva většího (nebo menšího) výdělku je jeho motivací. To je motivační funkce ceny.</a:t>
            </a:r>
          </a:p>
          <a:p>
            <a:r>
              <a:rPr lang="cs-CZ" i="1" dirty="0"/>
              <a:t>Konečným výsledkem šíření cenových informací a reakcí na tyto informace je realokace (přemístění) výrobních zdrojů - práce a kapitálu. </a:t>
            </a:r>
            <a:r>
              <a:rPr lang="cs-CZ" dirty="0"/>
              <a:t>To je alokační funkce cen.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09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01A24-A290-41E6-80C4-48FF4948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</a:t>
            </a:r>
            <a:r>
              <a:rPr lang="cs-CZ" dirty="0" err="1"/>
              <a:t>TRŽNíHO</a:t>
            </a:r>
            <a:r>
              <a:rPr lang="cs-CZ" dirty="0"/>
              <a:t> SYSTEMU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C03E86-CE49-49C4-9563-6E7678D62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Tržní ekonomika je systém založený na směně. Lidé vstupují do vzájemných směnných vztahů. Tyto směnné vztahy mají podobu </a:t>
            </a:r>
            <a:r>
              <a:rPr lang="cs-CZ" i="1" dirty="0"/>
              <a:t>smluv. </a:t>
            </a:r>
          </a:p>
          <a:p>
            <a:r>
              <a:rPr lang="cs-CZ" dirty="0"/>
              <a:t>Aby lidé směňovali, musí mít elementární jistotu, že se smlouvy dodržují. Základní pravidla pro fungování tržního systému tedy jsou: </a:t>
            </a:r>
          </a:p>
          <a:p>
            <a:pPr lvl="1"/>
            <a:r>
              <a:rPr lang="cs-CZ" dirty="0"/>
              <a:t>dodržování smluv, </a:t>
            </a:r>
          </a:p>
          <a:p>
            <a:pPr lvl="1"/>
            <a:r>
              <a:rPr lang="cs-CZ" dirty="0"/>
              <a:t>ochrana soukromého vlastnictví </a:t>
            </a:r>
          </a:p>
          <a:p>
            <a:pPr lvl="1"/>
            <a:r>
              <a:rPr lang="cs-CZ" dirty="0"/>
              <a:t>volný vstup na trhy.</a:t>
            </a:r>
          </a:p>
          <a:p>
            <a:r>
              <a:rPr lang="cs-CZ" dirty="0"/>
              <a:t>Nedostatečná vynutitelnost dodržování smluv odrazuje od obchodování. Nedostatečná ochrana soukromého vlastnictví odrazuje od investování. A není-li volný vstup na trhy, konkurence je potlačena.</a:t>
            </a:r>
          </a:p>
        </p:txBody>
      </p:sp>
    </p:spTree>
    <p:extLst>
      <p:ext uri="{BB962C8B-B14F-4D97-AF65-F5344CB8AC3E}">
        <p14:creationId xmlns:p14="http://schemas.microsoft.com/office/powerpoint/2010/main" val="144872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460EF-7B37-4EF4-98B5-6D3DB1450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KOLOBEH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B314C7B-8577-4FE0-B2FD-DCC6F08AA5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4066" y="1491915"/>
            <a:ext cx="6795097" cy="48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6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9B73F-3990-4093-9891-A09ADF78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RACIONÁLN CHOVÁN, ČLOVĚK EKONOMICKÝ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EFEKTlVN</a:t>
            </a:r>
            <a:r>
              <a:rPr lang="cs-CZ" dirty="0"/>
              <a:t> ALOKACE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15FD16-58D1-4013-8DAE-C3D613C9C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Základním předpokladem, na kterém ekonomie staví, je předpoklad racionálního chování člověka.</a:t>
            </a:r>
          </a:p>
          <a:p>
            <a:r>
              <a:rPr lang="cs-CZ" dirty="0"/>
              <a:t>Racionalita lidského chování znamená, že </a:t>
            </a:r>
            <a:r>
              <a:rPr lang="cs-CZ" b="1" dirty="0"/>
              <a:t>je člověk schopen nalézt ty cesty, po kterých dojde ke svým cílům efektivně, tj. s minimálními náklady.</a:t>
            </a:r>
          </a:p>
          <a:p>
            <a:r>
              <a:rPr lang="cs-CZ" dirty="0"/>
              <a:t>Aby ekonomové dokázali lépe analyzovat toto chování, vytvořili si zvláštní abstrakci člověka - je to člověk ekonomický (homo </a:t>
            </a:r>
            <a:r>
              <a:rPr lang="cs-CZ" dirty="0" err="1"/>
              <a:t>oeconomicus</a:t>
            </a:r>
            <a:r>
              <a:rPr lang="cs-CZ" dirty="0"/>
              <a:t>). Takový </a:t>
            </a:r>
            <a:r>
              <a:rPr lang="cs-CZ" b="1" dirty="0"/>
              <a:t>člověk ekonomický nemá na zřeteli nic jiného než maximalizovat své výnosy a minimalizovat své náklady.</a:t>
            </a:r>
          </a:p>
        </p:txBody>
      </p:sp>
    </p:spTree>
    <p:extLst>
      <p:ext uri="{BB962C8B-B14F-4D97-AF65-F5344CB8AC3E}">
        <p14:creationId xmlns:p14="http://schemas.microsoft.com/office/powerpoint/2010/main" val="79814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1F9D-B278-4EDA-A64F-C7EAD8C3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Člověk volí mezi příležitostmi tak, že porovnává jejich náklady a výnosy. 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F323E6-0EC5-4B73-ACD3-871DC5272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Řeší problém: jak mám alokovat (rozmístit) své zdroje mezi nabízející se příležitosti, abych z nich dosáhl maximálního výnosu (či uspokojení)?</a:t>
            </a:r>
          </a:p>
          <a:p>
            <a:r>
              <a:rPr lang="cs-CZ" dirty="0"/>
              <a:t>Řídí se porovnáváním přírůstku uspokojení z jednotlivých činností</a:t>
            </a:r>
          </a:p>
        </p:txBody>
      </p:sp>
    </p:spTree>
    <p:extLst>
      <p:ext uri="{BB962C8B-B14F-4D97-AF65-F5344CB8AC3E}">
        <p14:creationId xmlns:p14="http://schemas.microsoft.com/office/powerpoint/2010/main" val="145612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546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1. Člověk ekonomický a tržní systém</vt:lpstr>
      <vt:lpstr>Člověk ekonomický a tržní systém</vt:lpstr>
      <vt:lpstr>EKONOMIE - VěDA POLITICKÁ</vt:lpstr>
      <vt:lpstr>SVOBODA VOLBY</vt:lpstr>
      <vt:lpstr>ÚLOHA CEN INFORMACE, MOTIVACE, ALOKACE</vt:lpstr>
      <vt:lpstr>PRAVIDLA TRŽNíHO SYSTEMU</vt:lpstr>
      <vt:lpstr>EKONOMICKÝ KOLOBEH</vt:lpstr>
      <vt:lpstr>RACIONÁLN CHOVÁN, ČLOVĚK EKONOMICKÝ A EFEKTlVN ALOKACE</vt:lpstr>
      <vt:lpstr>Člověk volí mezi příležitostmi tak, že porovnává jejich náklady a výnosy.   </vt:lpstr>
      <vt:lpstr>Řídí se porovnáváním přírůstku uspokojení z jednotlivých činností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Člověk ekonomický a tržní systém</dc:title>
  <dc:creator>Čábelková Inna</dc:creator>
  <cp:lastModifiedBy>Čábelková Inna</cp:lastModifiedBy>
  <cp:revision>4</cp:revision>
  <dcterms:created xsi:type="dcterms:W3CDTF">2020-10-01T14:11:15Z</dcterms:created>
  <dcterms:modified xsi:type="dcterms:W3CDTF">2020-10-06T11:19:28Z</dcterms:modified>
</cp:coreProperties>
</file>