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81" r:id="rId3"/>
    <p:sldId id="282" r:id="rId4"/>
    <p:sldId id="258" r:id="rId5"/>
    <p:sldId id="259" r:id="rId6"/>
    <p:sldId id="260" r:id="rId7"/>
    <p:sldId id="283" r:id="rId8"/>
    <p:sldId id="267" r:id="rId9"/>
    <p:sldId id="272" r:id="rId10"/>
    <p:sldId id="273" r:id="rId11"/>
    <p:sldId id="266" r:id="rId12"/>
    <p:sldId id="284" r:id="rId13"/>
    <p:sldId id="285" r:id="rId14"/>
    <p:sldId id="263" r:id="rId15"/>
    <p:sldId id="286" r:id="rId16"/>
    <p:sldId id="289" r:id="rId17"/>
    <p:sldId id="288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E88937B1-8DAF-434F-AAC6-C59339C35CD1}">
          <p14:sldIdLst>
            <p14:sldId id="256"/>
            <p14:sldId id="281"/>
            <p14:sldId id="282"/>
            <p14:sldId id="258"/>
            <p14:sldId id="259"/>
            <p14:sldId id="260"/>
            <p14:sldId id="283"/>
            <p14:sldId id="267"/>
            <p14:sldId id="272"/>
            <p14:sldId id="273"/>
            <p14:sldId id="266"/>
            <p14:sldId id="284"/>
            <p14:sldId id="285"/>
            <p14:sldId id="263"/>
            <p14:sldId id="286"/>
            <p14:sldId id="289"/>
            <p14:sldId id="28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ušan Brabec" initials="DB" lastIdx="1" clrIdx="0">
    <p:extLst>
      <p:ext uri="{19B8F6BF-5375-455C-9EA6-DF929625EA0E}">
        <p15:presenceInfo xmlns:p15="http://schemas.microsoft.com/office/powerpoint/2012/main" userId="08d002257a73cb5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3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04E73D-6C6C-48A5-8FBF-3FD8D2ADEC22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59F62394-2762-4AB0-B2D7-BFE99CB32F43}">
      <dgm:prSet/>
      <dgm:spPr/>
      <dgm:t>
        <a:bodyPr/>
        <a:lstStyle/>
        <a:p>
          <a:r>
            <a:rPr lang="cs-CZ" b="0" dirty="0"/>
            <a:t>Často nás zajímá:</a:t>
          </a:r>
          <a:endParaRPr lang="en-US" b="0" dirty="0"/>
        </a:p>
      </dgm:t>
    </dgm:pt>
    <dgm:pt modelId="{ACF60834-D207-4536-A1D8-B9613C330E27}" type="parTrans" cxnId="{4B8617BA-3ECD-44A8-9E65-5A54979A63C3}">
      <dgm:prSet/>
      <dgm:spPr/>
      <dgm:t>
        <a:bodyPr/>
        <a:lstStyle/>
        <a:p>
          <a:endParaRPr lang="en-US"/>
        </a:p>
      </dgm:t>
    </dgm:pt>
    <dgm:pt modelId="{C70C80F5-109B-447F-B40F-11131B50C8F5}" type="sibTrans" cxnId="{4B8617BA-3ECD-44A8-9E65-5A54979A63C3}">
      <dgm:prSet/>
      <dgm:spPr/>
      <dgm:t>
        <a:bodyPr/>
        <a:lstStyle/>
        <a:p>
          <a:endParaRPr lang="en-US"/>
        </a:p>
      </dgm:t>
    </dgm:pt>
    <dgm:pt modelId="{4292DA48-B051-4740-8CF1-158A67E0A112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cs-CZ" sz="900" b="1" dirty="0"/>
            <a:t>Kdo je v síti nejmocnější či nejpopulárnější? </a:t>
          </a:r>
          <a:endParaRPr lang="en-US" sz="900" b="1" dirty="0"/>
        </a:p>
      </dgm:t>
    </dgm:pt>
    <dgm:pt modelId="{59407461-5E6B-40D9-9DBF-728625B531AB}" type="parTrans" cxnId="{27404C35-83A4-4A99-82E0-9BFC0465FDEA}">
      <dgm:prSet/>
      <dgm:spPr/>
      <dgm:t>
        <a:bodyPr/>
        <a:lstStyle/>
        <a:p>
          <a:endParaRPr lang="en-US"/>
        </a:p>
      </dgm:t>
    </dgm:pt>
    <dgm:pt modelId="{0EB89AF5-AF2B-4460-9FA3-8EBC03FA89BE}" type="sibTrans" cxnId="{27404C35-83A4-4A99-82E0-9BFC0465FDEA}">
      <dgm:prSet/>
      <dgm:spPr/>
      <dgm:t>
        <a:bodyPr/>
        <a:lstStyle/>
        <a:p>
          <a:endParaRPr lang="en-US"/>
        </a:p>
      </dgm:t>
    </dgm:pt>
    <dgm:pt modelId="{48CC03AE-DB13-48ED-BC37-4FF1489B75BD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cs-CZ" sz="900" b="1" dirty="0"/>
            <a:t>Kdo má největší vliv – kdo je přenašeč (ať už informací či nemocí) ? </a:t>
          </a:r>
          <a:endParaRPr lang="en-US" sz="900" b="1" dirty="0"/>
        </a:p>
      </dgm:t>
    </dgm:pt>
    <dgm:pt modelId="{75580825-5B31-49EF-8EB2-232007DFA3D3}" type="parTrans" cxnId="{990FE878-6D70-4815-B6B9-6304260C14AA}">
      <dgm:prSet/>
      <dgm:spPr/>
      <dgm:t>
        <a:bodyPr/>
        <a:lstStyle/>
        <a:p>
          <a:endParaRPr lang="en-US"/>
        </a:p>
      </dgm:t>
    </dgm:pt>
    <dgm:pt modelId="{3CFB26EE-1E58-4EF1-A615-F23E5FBD69C6}" type="sibTrans" cxnId="{990FE878-6D70-4815-B6B9-6304260C14AA}">
      <dgm:prSet/>
      <dgm:spPr/>
      <dgm:t>
        <a:bodyPr/>
        <a:lstStyle/>
        <a:p>
          <a:endParaRPr lang="en-US"/>
        </a:p>
      </dgm:t>
    </dgm:pt>
    <dgm:pt modelId="{44BD7997-76F9-4144-A2E5-36D63F158DF1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cs-CZ" sz="900" b="1" dirty="0"/>
            <a:t>Kdo spojuje ostatní? </a:t>
          </a:r>
          <a:endParaRPr lang="en-US" sz="900" b="1" dirty="0"/>
        </a:p>
      </dgm:t>
    </dgm:pt>
    <dgm:pt modelId="{567DCC1C-00A2-4105-88E5-7C2930AF2986}" type="parTrans" cxnId="{9D72D04E-1759-47C1-B26C-DF869734F1C1}">
      <dgm:prSet/>
      <dgm:spPr/>
      <dgm:t>
        <a:bodyPr/>
        <a:lstStyle/>
        <a:p>
          <a:endParaRPr lang="en-US"/>
        </a:p>
      </dgm:t>
    </dgm:pt>
    <dgm:pt modelId="{CAAA662B-1473-4C4C-934F-6D90506F55D0}" type="sibTrans" cxnId="{9D72D04E-1759-47C1-B26C-DF869734F1C1}">
      <dgm:prSet/>
      <dgm:spPr/>
      <dgm:t>
        <a:bodyPr/>
        <a:lstStyle/>
        <a:p>
          <a:endParaRPr lang="en-US"/>
        </a:p>
      </dgm:t>
    </dgm:pt>
    <dgm:pt modelId="{4D37B1F1-E942-4004-9E7C-49AEFB9ECB19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cs-CZ" sz="900" b="1" dirty="0"/>
            <a:t>Kdo je nejlépe </a:t>
          </a:r>
          <a:r>
            <a:rPr lang="cs-CZ" sz="800" b="1" dirty="0"/>
            <a:t>propojen</a:t>
          </a:r>
          <a:r>
            <a:rPr lang="cs-CZ" sz="900" b="1" dirty="0"/>
            <a:t> (má nejsilnější/nejrelevantnější kontakty)?</a:t>
          </a:r>
          <a:endParaRPr lang="en-US" sz="900" b="1" dirty="0"/>
        </a:p>
      </dgm:t>
    </dgm:pt>
    <dgm:pt modelId="{58328839-5F48-4959-AEB5-70FF39766605}" type="parTrans" cxnId="{77021C46-6A8D-4919-8A45-D2401B56EC19}">
      <dgm:prSet/>
      <dgm:spPr/>
      <dgm:t>
        <a:bodyPr/>
        <a:lstStyle/>
        <a:p>
          <a:endParaRPr lang="en-US"/>
        </a:p>
      </dgm:t>
    </dgm:pt>
    <dgm:pt modelId="{669E18B5-8BEB-41F3-9DA6-7FDB3B36C369}" type="sibTrans" cxnId="{77021C46-6A8D-4919-8A45-D2401B56EC19}">
      <dgm:prSet/>
      <dgm:spPr/>
      <dgm:t>
        <a:bodyPr/>
        <a:lstStyle/>
        <a:p>
          <a:endParaRPr lang="en-US"/>
        </a:p>
      </dgm:t>
    </dgm:pt>
    <dgm:pt modelId="{4832FAD6-AD29-4BC6-969B-06D44533EC70}">
      <dgm:prSet custT="1"/>
      <dgm:spPr/>
      <dgm:t>
        <a:bodyPr/>
        <a:lstStyle/>
        <a:p>
          <a:r>
            <a:rPr lang="cs-CZ" sz="2000" b="0" dirty="0"/>
            <a:t>Moc a vliv jsou inherentně relační (</a:t>
          </a:r>
          <a:r>
            <a:rPr lang="cs-CZ" sz="2000" b="0" dirty="0" err="1"/>
            <a:t>Hanneman</a:t>
          </a:r>
          <a:r>
            <a:rPr lang="cs-CZ" sz="2000" b="0" dirty="0"/>
            <a:t> &amp; </a:t>
          </a:r>
          <a:r>
            <a:rPr lang="cs-CZ" sz="2000" b="0" dirty="0" err="1"/>
            <a:t>Riddle</a:t>
          </a:r>
          <a:r>
            <a:rPr lang="cs-CZ" sz="2000" b="0" dirty="0"/>
            <a:t>, 2005) </a:t>
          </a:r>
          <a:r>
            <a:rPr lang="cs-CZ" sz="2000" b="0" dirty="0">
              <a:sym typeface="Wingdings" panose="05000000000000000000" pitchFamily="2" charset="2"/>
            </a:rPr>
            <a:t></a:t>
          </a:r>
          <a:r>
            <a:rPr lang="cs-CZ" sz="2000" b="0" dirty="0"/>
            <a:t> </a:t>
          </a:r>
        </a:p>
        <a:p>
          <a:r>
            <a:rPr lang="cs-CZ" sz="1600" dirty="0" err="1"/>
            <a:t>weberovská</a:t>
          </a:r>
          <a:r>
            <a:rPr lang="cs-CZ" sz="1600" dirty="0"/>
            <a:t> definice moci -&gt; subjekt A má moc nad subjektem B…</a:t>
          </a:r>
          <a:endParaRPr lang="en-US" sz="2000" dirty="0"/>
        </a:p>
      </dgm:t>
    </dgm:pt>
    <dgm:pt modelId="{D344DB56-C211-4E8E-AAC2-D1F409399531}" type="parTrans" cxnId="{680E1A3E-5D63-466A-9D0B-59A47C3E95D8}">
      <dgm:prSet/>
      <dgm:spPr/>
      <dgm:t>
        <a:bodyPr/>
        <a:lstStyle/>
        <a:p>
          <a:endParaRPr lang="en-US"/>
        </a:p>
      </dgm:t>
    </dgm:pt>
    <dgm:pt modelId="{64D2D31E-857E-42AF-8FDE-D64279C2FA8D}" type="sibTrans" cxnId="{680E1A3E-5D63-466A-9D0B-59A47C3E95D8}">
      <dgm:prSet/>
      <dgm:spPr/>
      <dgm:t>
        <a:bodyPr/>
        <a:lstStyle/>
        <a:p>
          <a:endParaRPr lang="en-US"/>
        </a:p>
      </dgm:t>
    </dgm:pt>
    <dgm:pt modelId="{18CD71CF-D32A-4D48-B3A2-68345660C35B}">
      <dgm:prSet/>
      <dgm:spPr/>
      <dgm:t>
        <a:bodyPr/>
        <a:lstStyle/>
        <a:p>
          <a:r>
            <a:rPr lang="cs-CZ" b="0" dirty="0"/>
            <a:t>Takový aktéři (centrální) jsou v rámci sítě často nejvýznamnější (záleží na tom, co zkoumáme)</a:t>
          </a:r>
          <a:endParaRPr lang="en-US" b="0" dirty="0"/>
        </a:p>
      </dgm:t>
    </dgm:pt>
    <dgm:pt modelId="{2D39AD97-5238-4EE2-9854-599D0945EE9F}" type="parTrans" cxnId="{8939FF7B-4FC2-4AE3-B36F-8A28702FFAE0}">
      <dgm:prSet/>
      <dgm:spPr/>
      <dgm:t>
        <a:bodyPr/>
        <a:lstStyle/>
        <a:p>
          <a:endParaRPr lang="en-US"/>
        </a:p>
      </dgm:t>
    </dgm:pt>
    <dgm:pt modelId="{F8B52C13-7638-4019-9FA9-89A408A08B64}" type="sibTrans" cxnId="{8939FF7B-4FC2-4AE3-B36F-8A28702FFAE0}">
      <dgm:prSet/>
      <dgm:spPr/>
      <dgm:t>
        <a:bodyPr/>
        <a:lstStyle/>
        <a:p>
          <a:endParaRPr lang="en-US"/>
        </a:p>
      </dgm:t>
    </dgm:pt>
    <dgm:pt modelId="{B0AC3831-F3AD-46ED-98E6-CEF40037E5A3}">
      <dgm:prSet custT="1"/>
      <dgm:spPr/>
      <dgm:t>
        <a:bodyPr/>
        <a:lstStyle/>
        <a:p>
          <a:r>
            <a:rPr lang="cs-CZ" sz="1050" b="1" dirty="0"/>
            <a:t>Usnadňují nebo také komplikují přenos informací (jiných zdrojů) apod.</a:t>
          </a:r>
          <a:endParaRPr lang="en-US" sz="1050" b="1" dirty="0"/>
        </a:p>
      </dgm:t>
    </dgm:pt>
    <dgm:pt modelId="{37D5E6CE-7330-4B36-BE39-D24D8E4A214B}" type="parTrans" cxnId="{946196D0-9F40-4A18-AFC4-33F80C6169B4}">
      <dgm:prSet/>
      <dgm:spPr/>
      <dgm:t>
        <a:bodyPr/>
        <a:lstStyle/>
        <a:p>
          <a:endParaRPr lang="en-US"/>
        </a:p>
      </dgm:t>
    </dgm:pt>
    <dgm:pt modelId="{DFCEC42A-9912-4B6D-AE8C-322392E37D80}" type="sibTrans" cxnId="{946196D0-9F40-4A18-AFC4-33F80C6169B4}">
      <dgm:prSet/>
      <dgm:spPr/>
      <dgm:t>
        <a:bodyPr/>
        <a:lstStyle/>
        <a:p>
          <a:endParaRPr lang="en-US"/>
        </a:p>
      </dgm:t>
    </dgm:pt>
    <dgm:pt modelId="{9ADF2BE0-4C33-4585-A4A6-4393714E8AAB}">
      <dgm:prSet custT="1"/>
      <dgm:spPr/>
      <dgm:t>
        <a:bodyPr/>
        <a:lstStyle/>
        <a:p>
          <a:r>
            <a:rPr lang="cs-CZ" sz="1050" b="1" dirty="0"/>
            <a:t>Přispívají ke kohezi (soudržnosti) a robustnosti (odolnosti) sítě </a:t>
          </a:r>
          <a:endParaRPr lang="en-US" sz="1050" b="1" dirty="0"/>
        </a:p>
      </dgm:t>
    </dgm:pt>
    <dgm:pt modelId="{F5236EF4-D079-4B86-8374-C86128391C35}" type="parTrans" cxnId="{811C3CCD-5CCC-4384-9643-76FEE5F00EF3}">
      <dgm:prSet/>
      <dgm:spPr/>
      <dgm:t>
        <a:bodyPr/>
        <a:lstStyle/>
        <a:p>
          <a:endParaRPr lang="en-US"/>
        </a:p>
      </dgm:t>
    </dgm:pt>
    <dgm:pt modelId="{98EB2F97-1EFD-4832-A8DB-D143381ACF43}" type="sibTrans" cxnId="{811C3CCD-5CCC-4384-9643-76FEE5F00EF3}">
      <dgm:prSet/>
      <dgm:spPr/>
      <dgm:t>
        <a:bodyPr/>
        <a:lstStyle/>
        <a:p>
          <a:endParaRPr lang="en-US"/>
        </a:p>
      </dgm:t>
    </dgm:pt>
    <dgm:pt modelId="{0C91941F-5365-4B77-B6C0-70612BCD9561}" type="pres">
      <dgm:prSet presAssocID="{E304E73D-6C6C-48A5-8FBF-3FD8D2ADEC22}" presName="root" presStyleCnt="0">
        <dgm:presLayoutVars>
          <dgm:dir/>
          <dgm:resizeHandles val="exact"/>
        </dgm:presLayoutVars>
      </dgm:prSet>
      <dgm:spPr/>
    </dgm:pt>
    <dgm:pt modelId="{8E3F1804-C585-4D16-945A-8151A31D559A}" type="pres">
      <dgm:prSet presAssocID="{59F62394-2762-4AB0-B2D7-BFE99CB32F43}" presName="compNode" presStyleCnt="0"/>
      <dgm:spPr/>
    </dgm:pt>
    <dgm:pt modelId="{03CE7646-E7B6-410E-8FD5-C8503DD6C2D8}" type="pres">
      <dgm:prSet presAssocID="{59F62394-2762-4AB0-B2D7-BFE99CB32F43}" presName="bgRect" presStyleLbl="bgShp" presStyleIdx="0" presStyleCnt="3" custLinFactNeighborX="-24066" custLinFactNeighborY="-5556"/>
      <dgm:spPr/>
    </dgm:pt>
    <dgm:pt modelId="{253A24DB-0850-406C-89AF-039D43F17E5F}" type="pres">
      <dgm:prSet presAssocID="{59F62394-2762-4AB0-B2D7-BFE99CB32F43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CD31BDC6-9527-4306-91E4-A486C4B292AB}" type="pres">
      <dgm:prSet presAssocID="{59F62394-2762-4AB0-B2D7-BFE99CB32F43}" presName="spaceRect" presStyleCnt="0"/>
      <dgm:spPr/>
    </dgm:pt>
    <dgm:pt modelId="{29D13F12-9A2B-4331-991F-E8C8BDFE9DF4}" type="pres">
      <dgm:prSet presAssocID="{59F62394-2762-4AB0-B2D7-BFE99CB32F43}" presName="parTx" presStyleLbl="revTx" presStyleIdx="0" presStyleCnt="5">
        <dgm:presLayoutVars>
          <dgm:chMax val="0"/>
          <dgm:chPref val="0"/>
        </dgm:presLayoutVars>
      </dgm:prSet>
      <dgm:spPr/>
    </dgm:pt>
    <dgm:pt modelId="{7909DEC9-80D1-43CD-9364-AA62C8213988}" type="pres">
      <dgm:prSet presAssocID="{59F62394-2762-4AB0-B2D7-BFE99CB32F43}" presName="desTx" presStyleLbl="revTx" presStyleIdx="1" presStyleCnt="5">
        <dgm:presLayoutVars/>
      </dgm:prSet>
      <dgm:spPr/>
    </dgm:pt>
    <dgm:pt modelId="{CF509BE3-C490-4F21-9B07-527942CBD7C9}" type="pres">
      <dgm:prSet presAssocID="{C70C80F5-109B-447F-B40F-11131B50C8F5}" presName="sibTrans" presStyleCnt="0"/>
      <dgm:spPr/>
    </dgm:pt>
    <dgm:pt modelId="{0378603D-B52E-4070-A28B-7B252FA9BDF6}" type="pres">
      <dgm:prSet presAssocID="{4832FAD6-AD29-4BC6-969B-06D44533EC70}" presName="compNode" presStyleCnt="0"/>
      <dgm:spPr/>
    </dgm:pt>
    <dgm:pt modelId="{D5B7F451-21EA-423B-8EAC-01D579A69570}" type="pres">
      <dgm:prSet presAssocID="{4832FAD6-AD29-4BC6-969B-06D44533EC70}" presName="bgRect" presStyleLbl="bgShp" presStyleIdx="1" presStyleCnt="3"/>
      <dgm:spPr/>
    </dgm:pt>
    <dgm:pt modelId="{8CDD6E60-E616-4C5B-B945-E5477BE2FD2B}" type="pres">
      <dgm:prSet presAssocID="{4832FAD6-AD29-4BC6-969B-06D44533EC70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011E9156-4559-49A4-8C6D-0777F7C62B81}" type="pres">
      <dgm:prSet presAssocID="{4832FAD6-AD29-4BC6-969B-06D44533EC70}" presName="spaceRect" presStyleCnt="0"/>
      <dgm:spPr/>
    </dgm:pt>
    <dgm:pt modelId="{66B63F77-E212-4E66-910F-3E17B4A8526E}" type="pres">
      <dgm:prSet presAssocID="{4832FAD6-AD29-4BC6-969B-06D44533EC70}" presName="parTx" presStyleLbl="revTx" presStyleIdx="2" presStyleCnt="5">
        <dgm:presLayoutVars>
          <dgm:chMax val="0"/>
          <dgm:chPref val="0"/>
        </dgm:presLayoutVars>
      </dgm:prSet>
      <dgm:spPr/>
    </dgm:pt>
    <dgm:pt modelId="{FBCB3F56-6DB7-442B-BB66-8442DB3395CD}" type="pres">
      <dgm:prSet presAssocID="{64D2D31E-857E-42AF-8FDE-D64279C2FA8D}" presName="sibTrans" presStyleCnt="0"/>
      <dgm:spPr/>
    </dgm:pt>
    <dgm:pt modelId="{69A10ACB-36FA-43FB-AD50-946082B1E877}" type="pres">
      <dgm:prSet presAssocID="{18CD71CF-D32A-4D48-B3A2-68345660C35B}" presName="compNode" presStyleCnt="0"/>
      <dgm:spPr/>
    </dgm:pt>
    <dgm:pt modelId="{FA67660A-8924-4415-B50E-ABDD08F8A082}" type="pres">
      <dgm:prSet presAssocID="{18CD71CF-D32A-4D48-B3A2-68345660C35B}" presName="bgRect" presStyleLbl="bgShp" presStyleIdx="2" presStyleCnt="3"/>
      <dgm:spPr/>
    </dgm:pt>
    <dgm:pt modelId="{57144BC5-115E-4E8A-8A08-854324EBF885}" type="pres">
      <dgm:prSet presAssocID="{18CD71CF-D32A-4D48-B3A2-68345660C35B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isconnected"/>
        </a:ext>
      </dgm:extLst>
    </dgm:pt>
    <dgm:pt modelId="{B12AB023-7F16-4D54-A04B-9BC3587705FF}" type="pres">
      <dgm:prSet presAssocID="{18CD71CF-D32A-4D48-B3A2-68345660C35B}" presName="spaceRect" presStyleCnt="0"/>
      <dgm:spPr/>
    </dgm:pt>
    <dgm:pt modelId="{ECD6A856-E455-4819-98C4-CDE50A21918A}" type="pres">
      <dgm:prSet presAssocID="{18CD71CF-D32A-4D48-B3A2-68345660C35B}" presName="parTx" presStyleLbl="revTx" presStyleIdx="3" presStyleCnt="5">
        <dgm:presLayoutVars>
          <dgm:chMax val="0"/>
          <dgm:chPref val="0"/>
        </dgm:presLayoutVars>
      </dgm:prSet>
      <dgm:spPr/>
    </dgm:pt>
    <dgm:pt modelId="{4178FF6A-898D-4A99-B2CC-411D1B02E1CA}" type="pres">
      <dgm:prSet presAssocID="{18CD71CF-D32A-4D48-B3A2-68345660C35B}" presName="desTx" presStyleLbl="revTx" presStyleIdx="4" presStyleCnt="5">
        <dgm:presLayoutVars/>
      </dgm:prSet>
      <dgm:spPr/>
    </dgm:pt>
  </dgm:ptLst>
  <dgm:cxnLst>
    <dgm:cxn modelId="{3FDAEE0C-0FFC-43B1-8894-52B3466CC39C}" type="presOf" srcId="{44BD7997-76F9-4144-A2E5-36D63F158DF1}" destId="{7909DEC9-80D1-43CD-9364-AA62C8213988}" srcOrd="0" destOrd="2" presId="urn:microsoft.com/office/officeart/2018/2/layout/IconVerticalSolidList"/>
    <dgm:cxn modelId="{30ADB71E-141B-4F44-AD4E-BEE816D37C1A}" type="presOf" srcId="{4D37B1F1-E942-4004-9E7C-49AEFB9ECB19}" destId="{7909DEC9-80D1-43CD-9364-AA62C8213988}" srcOrd="0" destOrd="3" presId="urn:microsoft.com/office/officeart/2018/2/layout/IconVerticalSolidList"/>
    <dgm:cxn modelId="{6F630D32-E24A-4BD3-B551-13E0839E131C}" type="presOf" srcId="{9ADF2BE0-4C33-4585-A4A6-4393714E8AAB}" destId="{4178FF6A-898D-4A99-B2CC-411D1B02E1CA}" srcOrd="0" destOrd="1" presId="urn:microsoft.com/office/officeart/2018/2/layout/IconVerticalSolidList"/>
    <dgm:cxn modelId="{27404C35-83A4-4A99-82E0-9BFC0465FDEA}" srcId="{59F62394-2762-4AB0-B2D7-BFE99CB32F43}" destId="{4292DA48-B051-4740-8CF1-158A67E0A112}" srcOrd="0" destOrd="0" parTransId="{59407461-5E6B-40D9-9DBF-728625B531AB}" sibTransId="{0EB89AF5-AF2B-4460-9FA3-8EBC03FA89BE}"/>
    <dgm:cxn modelId="{680E1A3E-5D63-466A-9D0B-59A47C3E95D8}" srcId="{E304E73D-6C6C-48A5-8FBF-3FD8D2ADEC22}" destId="{4832FAD6-AD29-4BC6-969B-06D44533EC70}" srcOrd="1" destOrd="0" parTransId="{D344DB56-C211-4E8E-AAC2-D1F409399531}" sibTransId="{64D2D31E-857E-42AF-8FDE-D64279C2FA8D}"/>
    <dgm:cxn modelId="{77021C46-6A8D-4919-8A45-D2401B56EC19}" srcId="{59F62394-2762-4AB0-B2D7-BFE99CB32F43}" destId="{4D37B1F1-E942-4004-9E7C-49AEFB9ECB19}" srcOrd="3" destOrd="0" parTransId="{58328839-5F48-4959-AEB5-70FF39766605}" sibTransId="{669E18B5-8BEB-41F3-9DA6-7FDB3B36C369}"/>
    <dgm:cxn modelId="{FA34F767-BBDF-47AA-93D3-0B47FECA033A}" type="presOf" srcId="{B0AC3831-F3AD-46ED-98E6-CEF40037E5A3}" destId="{4178FF6A-898D-4A99-B2CC-411D1B02E1CA}" srcOrd="0" destOrd="0" presId="urn:microsoft.com/office/officeart/2018/2/layout/IconVerticalSolidList"/>
    <dgm:cxn modelId="{9049564D-AD1D-4478-B907-C963F4C8C099}" type="presOf" srcId="{4292DA48-B051-4740-8CF1-158A67E0A112}" destId="{7909DEC9-80D1-43CD-9364-AA62C8213988}" srcOrd="0" destOrd="0" presId="urn:microsoft.com/office/officeart/2018/2/layout/IconVerticalSolidList"/>
    <dgm:cxn modelId="{9D72D04E-1759-47C1-B26C-DF869734F1C1}" srcId="{59F62394-2762-4AB0-B2D7-BFE99CB32F43}" destId="{44BD7997-76F9-4144-A2E5-36D63F158DF1}" srcOrd="2" destOrd="0" parTransId="{567DCC1C-00A2-4105-88E5-7C2930AF2986}" sibTransId="{CAAA662B-1473-4C4C-934F-6D90506F55D0}"/>
    <dgm:cxn modelId="{41C3B84F-409B-4941-A807-5D9E5DCDFA01}" type="presOf" srcId="{E304E73D-6C6C-48A5-8FBF-3FD8D2ADEC22}" destId="{0C91941F-5365-4B77-B6C0-70612BCD9561}" srcOrd="0" destOrd="0" presId="urn:microsoft.com/office/officeart/2018/2/layout/IconVerticalSolidList"/>
    <dgm:cxn modelId="{990FE878-6D70-4815-B6B9-6304260C14AA}" srcId="{59F62394-2762-4AB0-B2D7-BFE99CB32F43}" destId="{48CC03AE-DB13-48ED-BC37-4FF1489B75BD}" srcOrd="1" destOrd="0" parTransId="{75580825-5B31-49EF-8EB2-232007DFA3D3}" sibTransId="{3CFB26EE-1E58-4EF1-A615-F23E5FBD69C6}"/>
    <dgm:cxn modelId="{8939FF7B-4FC2-4AE3-B36F-8A28702FFAE0}" srcId="{E304E73D-6C6C-48A5-8FBF-3FD8D2ADEC22}" destId="{18CD71CF-D32A-4D48-B3A2-68345660C35B}" srcOrd="2" destOrd="0" parTransId="{2D39AD97-5238-4EE2-9854-599D0945EE9F}" sibTransId="{F8B52C13-7638-4019-9FA9-89A408A08B64}"/>
    <dgm:cxn modelId="{4B8617BA-3ECD-44A8-9E65-5A54979A63C3}" srcId="{E304E73D-6C6C-48A5-8FBF-3FD8D2ADEC22}" destId="{59F62394-2762-4AB0-B2D7-BFE99CB32F43}" srcOrd="0" destOrd="0" parTransId="{ACF60834-D207-4536-A1D8-B9613C330E27}" sibTransId="{C70C80F5-109B-447F-B40F-11131B50C8F5}"/>
    <dgm:cxn modelId="{C60252BB-8A41-4DC3-8CAD-574DD893E0A3}" type="presOf" srcId="{4832FAD6-AD29-4BC6-969B-06D44533EC70}" destId="{66B63F77-E212-4E66-910F-3E17B4A8526E}" srcOrd="0" destOrd="0" presId="urn:microsoft.com/office/officeart/2018/2/layout/IconVerticalSolidList"/>
    <dgm:cxn modelId="{18607FC1-642E-4365-819D-A73EF5023CAD}" type="presOf" srcId="{18CD71CF-D32A-4D48-B3A2-68345660C35B}" destId="{ECD6A856-E455-4819-98C4-CDE50A21918A}" srcOrd="0" destOrd="0" presId="urn:microsoft.com/office/officeart/2018/2/layout/IconVerticalSolidList"/>
    <dgm:cxn modelId="{811C3CCD-5CCC-4384-9643-76FEE5F00EF3}" srcId="{18CD71CF-D32A-4D48-B3A2-68345660C35B}" destId="{9ADF2BE0-4C33-4585-A4A6-4393714E8AAB}" srcOrd="1" destOrd="0" parTransId="{F5236EF4-D079-4B86-8374-C86128391C35}" sibTransId="{98EB2F97-1EFD-4832-A8DB-D143381ACF43}"/>
    <dgm:cxn modelId="{946196D0-9F40-4A18-AFC4-33F80C6169B4}" srcId="{18CD71CF-D32A-4D48-B3A2-68345660C35B}" destId="{B0AC3831-F3AD-46ED-98E6-CEF40037E5A3}" srcOrd="0" destOrd="0" parTransId="{37D5E6CE-7330-4B36-BE39-D24D8E4A214B}" sibTransId="{DFCEC42A-9912-4B6D-AE8C-322392E37D80}"/>
    <dgm:cxn modelId="{D98718DB-D798-4D95-8D73-BF670E6EECAC}" type="presOf" srcId="{59F62394-2762-4AB0-B2D7-BFE99CB32F43}" destId="{29D13F12-9A2B-4331-991F-E8C8BDFE9DF4}" srcOrd="0" destOrd="0" presId="urn:microsoft.com/office/officeart/2018/2/layout/IconVerticalSolidList"/>
    <dgm:cxn modelId="{8CECE3EA-D39B-4661-B14B-E19AEAE58ED1}" type="presOf" srcId="{48CC03AE-DB13-48ED-BC37-4FF1489B75BD}" destId="{7909DEC9-80D1-43CD-9364-AA62C8213988}" srcOrd="0" destOrd="1" presId="urn:microsoft.com/office/officeart/2018/2/layout/IconVerticalSolidList"/>
    <dgm:cxn modelId="{D51D8287-A868-4511-B298-3186D3966B1B}" type="presParOf" srcId="{0C91941F-5365-4B77-B6C0-70612BCD9561}" destId="{8E3F1804-C585-4D16-945A-8151A31D559A}" srcOrd="0" destOrd="0" presId="urn:microsoft.com/office/officeart/2018/2/layout/IconVerticalSolidList"/>
    <dgm:cxn modelId="{CF41E3A4-2F96-4CE3-A541-ED70058D4A1A}" type="presParOf" srcId="{8E3F1804-C585-4D16-945A-8151A31D559A}" destId="{03CE7646-E7B6-410E-8FD5-C8503DD6C2D8}" srcOrd="0" destOrd="0" presId="urn:microsoft.com/office/officeart/2018/2/layout/IconVerticalSolidList"/>
    <dgm:cxn modelId="{4F0BBEDF-D357-450A-937E-98EEA4E3D694}" type="presParOf" srcId="{8E3F1804-C585-4D16-945A-8151A31D559A}" destId="{253A24DB-0850-406C-89AF-039D43F17E5F}" srcOrd="1" destOrd="0" presId="urn:microsoft.com/office/officeart/2018/2/layout/IconVerticalSolidList"/>
    <dgm:cxn modelId="{FEBADD84-97F1-457C-8633-1DDED1129964}" type="presParOf" srcId="{8E3F1804-C585-4D16-945A-8151A31D559A}" destId="{CD31BDC6-9527-4306-91E4-A486C4B292AB}" srcOrd="2" destOrd="0" presId="urn:microsoft.com/office/officeart/2018/2/layout/IconVerticalSolidList"/>
    <dgm:cxn modelId="{DC48DF3B-26EF-443E-AC7D-F1B1DDF2C1C0}" type="presParOf" srcId="{8E3F1804-C585-4D16-945A-8151A31D559A}" destId="{29D13F12-9A2B-4331-991F-E8C8BDFE9DF4}" srcOrd="3" destOrd="0" presId="urn:microsoft.com/office/officeart/2018/2/layout/IconVerticalSolidList"/>
    <dgm:cxn modelId="{2BD8474C-02E7-4ACB-B806-6A321B666DD6}" type="presParOf" srcId="{8E3F1804-C585-4D16-945A-8151A31D559A}" destId="{7909DEC9-80D1-43CD-9364-AA62C8213988}" srcOrd="4" destOrd="0" presId="urn:microsoft.com/office/officeart/2018/2/layout/IconVerticalSolidList"/>
    <dgm:cxn modelId="{AF6DD6CF-CB79-46D0-A24F-F369C33F3443}" type="presParOf" srcId="{0C91941F-5365-4B77-B6C0-70612BCD9561}" destId="{CF509BE3-C490-4F21-9B07-527942CBD7C9}" srcOrd="1" destOrd="0" presId="urn:microsoft.com/office/officeart/2018/2/layout/IconVerticalSolidList"/>
    <dgm:cxn modelId="{0DD5815D-5822-4A0A-B5C6-22C5F4CF715D}" type="presParOf" srcId="{0C91941F-5365-4B77-B6C0-70612BCD9561}" destId="{0378603D-B52E-4070-A28B-7B252FA9BDF6}" srcOrd="2" destOrd="0" presId="urn:microsoft.com/office/officeart/2018/2/layout/IconVerticalSolidList"/>
    <dgm:cxn modelId="{7894BAD4-01FD-4D77-A187-FAC8E86E1F93}" type="presParOf" srcId="{0378603D-B52E-4070-A28B-7B252FA9BDF6}" destId="{D5B7F451-21EA-423B-8EAC-01D579A69570}" srcOrd="0" destOrd="0" presId="urn:microsoft.com/office/officeart/2018/2/layout/IconVerticalSolidList"/>
    <dgm:cxn modelId="{6228A648-1D06-4FC9-B724-9CDDD93B28B9}" type="presParOf" srcId="{0378603D-B52E-4070-A28B-7B252FA9BDF6}" destId="{8CDD6E60-E616-4C5B-B945-E5477BE2FD2B}" srcOrd="1" destOrd="0" presId="urn:microsoft.com/office/officeart/2018/2/layout/IconVerticalSolidList"/>
    <dgm:cxn modelId="{9D260A23-ED64-4937-A43B-04C5EF2BE12F}" type="presParOf" srcId="{0378603D-B52E-4070-A28B-7B252FA9BDF6}" destId="{011E9156-4559-49A4-8C6D-0777F7C62B81}" srcOrd="2" destOrd="0" presId="urn:microsoft.com/office/officeart/2018/2/layout/IconVerticalSolidList"/>
    <dgm:cxn modelId="{FC43C160-67A8-4ADC-B04D-F38C4D5B2509}" type="presParOf" srcId="{0378603D-B52E-4070-A28B-7B252FA9BDF6}" destId="{66B63F77-E212-4E66-910F-3E17B4A8526E}" srcOrd="3" destOrd="0" presId="urn:microsoft.com/office/officeart/2018/2/layout/IconVerticalSolidList"/>
    <dgm:cxn modelId="{9B9B2C9F-18C1-4A1D-A2BD-415C2560D096}" type="presParOf" srcId="{0C91941F-5365-4B77-B6C0-70612BCD9561}" destId="{FBCB3F56-6DB7-442B-BB66-8442DB3395CD}" srcOrd="3" destOrd="0" presId="urn:microsoft.com/office/officeart/2018/2/layout/IconVerticalSolidList"/>
    <dgm:cxn modelId="{678207DE-84A5-417E-9950-C59CE8DE47E7}" type="presParOf" srcId="{0C91941F-5365-4B77-B6C0-70612BCD9561}" destId="{69A10ACB-36FA-43FB-AD50-946082B1E877}" srcOrd="4" destOrd="0" presId="urn:microsoft.com/office/officeart/2018/2/layout/IconVerticalSolidList"/>
    <dgm:cxn modelId="{C9CC23D0-9AB6-4A4B-BE78-659096B76DEF}" type="presParOf" srcId="{69A10ACB-36FA-43FB-AD50-946082B1E877}" destId="{FA67660A-8924-4415-B50E-ABDD08F8A082}" srcOrd="0" destOrd="0" presId="urn:microsoft.com/office/officeart/2018/2/layout/IconVerticalSolidList"/>
    <dgm:cxn modelId="{09D8F509-BEBA-4919-B941-EA625B6884EF}" type="presParOf" srcId="{69A10ACB-36FA-43FB-AD50-946082B1E877}" destId="{57144BC5-115E-4E8A-8A08-854324EBF885}" srcOrd="1" destOrd="0" presId="urn:microsoft.com/office/officeart/2018/2/layout/IconVerticalSolidList"/>
    <dgm:cxn modelId="{959E6C7E-D4F5-44B5-BD53-6C4047B1CF3B}" type="presParOf" srcId="{69A10ACB-36FA-43FB-AD50-946082B1E877}" destId="{B12AB023-7F16-4D54-A04B-9BC3587705FF}" srcOrd="2" destOrd="0" presId="urn:microsoft.com/office/officeart/2018/2/layout/IconVerticalSolidList"/>
    <dgm:cxn modelId="{5EBC5998-8DCC-4881-B6FA-1538D275E6CA}" type="presParOf" srcId="{69A10ACB-36FA-43FB-AD50-946082B1E877}" destId="{ECD6A856-E455-4819-98C4-CDE50A21918A}" srcOrd="3" destOrd="0" presId="urn:microsoft.com/office/officeart/2018/2/layout/IconVerticalSolidList"/>
    <dgm:cxn modelId="{A53BE4A7-2AC3-4B58-8337-DF175764BC73}" type="presParOf" srcId="{69A10ACB-36FA-43FB-AD50-946082B1E877}" destId="{4178FF6A-898D-4A99-B2CC-411D1B02E1CA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BD159DD-C901-4110-BE6E-57D0FA3FB759}" type="doc">
      <dgm:prSet loTypeId="urn:microsoft.com/office/officeart/2005/8/layout/list1" loCatId="list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451DB279-817B-496C-91C7-2C7C19C2FFE2}">
      <dgm:prSet/>
      <dgm:spPr/>
      <dgm:t>
        <a:bodyPr/>
        <a:lstStyle/>
        <a:p>
          <a:r>
            <a:rPr lang="cs-CZ"/>
            <a:t>Šíření zdrojů </a:t>
          </a:r>
          <a:r>
            <a:rPr lang="cs-CZ">
              <a:sym typeface="Wingdings" panose="05000000000000000000" pitchFamily="2" charset="2"/>
            </a:rPr>
            <a:t></a:t>
          </a:r>
          <a:r>
            <a:rPr lang="cs-CZ"/>
            <a:t> </a:t>
          </a:r>
          <a:r>
            <a:rPr lang="cs-CZ" b="1"/>
            <a:t>Opinion leaders</a:t>
          </a:r>
          <a:endParaRPr lang="en-US"/>
        </a:p>
      </dgm:t>
    </dgm:pt>
    <dgm:pt modelId="{2A40D726-6F1C-4B78-9051-53FA7E83A013}" type="parTrans" cxnId="{CB2750C4-1CEE-4321-A12D-CF5A9688E52E}">
      <dgm:prSet/>
      <dgm:spPr/>
      <dgm:t>
        <a:bodyPr/>
        <a:lstStyle/>
        <a:p>
          <a:endParaRPr lang="en-US"/>
        </a:p>
      </dgm:t>
    </dgm:pt>
    <dgm:pt modelId="{E9DE85A5-2D83-44FC-A88D-E7588C3AD20B}" type="sibTrans" cxnId="{CB2750C4-1CEE-4321-A12D-CF5A9688E52E}">
      <dgm:prSet/>
      <dgm:spPr/>
      <dgm:t>
        <a:bodyPr/>
        <a:lstStyle/>
        <a:p>
          <a:endParaRPr lang="en-US"/>
        </a:p>
      </dgm:t>
    </dgm:pt>
    <dgm:pt modelId="{15441435-65FD-44E4-8D54-4FC134703F90}">
      <dgm:prSet/>
      <dgm:spPr/>
      <dgm:t>
        <a:bodyPr/>
        <a:lstStyle/>
        <a:p>
          <a:r>
            <a:rPr lang="cs-CZ"/>
            <a:t>Na centrální jedince (populární, mocné, dobře propojené) dává smysl se obracet, pokud potřebuji šířit informace/zdroje v síti</a:t>
          </a:r>
          <a:endParaRPr lang="en-US"/>
        </a:p>
      </dgm:t>
    </dgm:pt>
    <dgm:pt modelId="{724ADC0E-DD5C-4EA5-9D82-2317E3A0ADE1}" type="parTrans" cxnId="{6DD6DF93-26FA-4F87-B5FB-25762233C4F0}">
      <dgm:prSet/>
      <dgm:spPr/>
      <dgm:t>
        <a:bodyPr/>
        <a:lstStyle/>
        <a:p>
          <a:endParaRPr lang="en-US"/>
        </a:p>
      </dgm:t>
    </dgm:pt>
    <dgm:pt modelId="{E4D55750-CCC4-4309-BBFA-00681B727EF7}" type="sibTrans" cxnId="{6DD6DF93-26FA-4F87-B5FB-25762233C4F0}">
      <dgm:prSet/>
      <dgm:spPr/>
      <dgm:t>
        <a:bodyPr/>
        <a:lstStyle/>
        <a:p>
          <a:endParaRPr lang="en-US"/>
        </a:p>
      </dgm:t>
    </dgm:pt>
    <dgm:pt modelId="{A2CCFF14-923D-41B5-8E3D-062F155FB679}">
      <dgm:prSet/>
      <dgm:spPr/>
      <dgm:t>
        <a:bodyPr/>
        <a:lstStyle/>
        <a:p>
          <a:r>
            <a:rPr lang="cs-CZ"/>
            <a:t>Soudržnost </a:t>
          </a:r>
          <a:r>
            <a:rPr lang="cs-CZ">
              <a:sym typeface="Wingdings" panose="05000000000000000000" pitchFamily="2" charset="2"/>
            </a:rPr>
            <a:t></a:t>
          </a:r>
          <a:r>
            <a:rPr lang="cs-CZ"/>
            <a:t> narušování/rozrušování sítě</a:t>
          </a:r>
          <a:endParaRPr lang="en-US"/>
        </a:p>
      </dgm:t>
    </dgm:pt>
    <dgm:pt modelId="{3F8BFF47-5F60-4D0E-A017-9219723A9804}" type="parTrans" cxnId="{016CD720-5F60-46C7-A934-951C7C82FF5A}">
      <dgm:prSet/>
      <dgm:spPr/>
      <dgm:t>
        <a:bodyPr/>
        <a:lstStyle/>
        <a:p>
          <a:endParaRPr lang="en-US"/>
        </a:p>
      </dgm:t>
    </dgm:pt>
    <dgm:pt modelId="{BD21748A-52E9-4E12-8D9F-43E15074A4E9}" type="sibTrans" cxnId="{016CD720-5F60-46C7-A934-951C7C82FF5A}">
      <dgm:prSet/>
      <dgm:spPr/>
      <dgm:t>
        <a:bodyPr/>
        <a:lstStyle/>
        <a:p>
          <a:endParaRPr lang="en-US"/>
        </a:p>
      </dgm:t>
    </dgm:pt>
    <dgm:pt modelId="{8000548C-F86E-4E39-A9B6-47BCED068C68}">
      <dgm:prSet/>
      <dgm:spPr/>
      <dgm:t>
        <a:bodyPr/>
        <a:lstStyle/>
        <a:p>
          <a:r>
            <a:rPr lang="cs-CZ"/>
            <a:t>Pakliže chci síť fragmentovat/rozbíjet, pak dává smysl cílit na takové jedince, kteří jsou centrální – proč? (teroristické organizace)</a:t>
          </a:r>
          <a:endParaRPr lang="en-US"/>
        </a:p>
      </dgm:t>
    </dgm:pt>
    <dgm:pt modelId="{076C376A-79D2-4182-8994-BBFCD2C07E6B}" type="parTrans" cxnId="{C8027442-8659-41D6-B3A4-A89F997A9B6E}">
      <dgm:prSet/>
      <dgm:spPr/>
      <dgm:t>
        <a:bodyPr/>
        <a:lstStyle/>
        <a:p>
          <a:endParaRPr lang="en-US"/>
        </a:p>
      </dgm:t>
    </dgm:pt>
    <dgm:pt modelId="{159FAA84-2E06-448E-BE73-F1B309809F63}" type="sibTrans" cxnId="{C8027442-8659-41D6-B3A4-A89F997A9B6E}">
      <dgm:prSet/>
      <dgm:spPr/>
      <dgm:t>
        <a:bodyPr/>
        <a:lstStyle/>
        <a:p>
          <a:endParaRPr lang="en-US"/>
        </a:p>
      </dgm:t>
    </dgm:pt>
    <dgm:pt modelId="{DD354F38-E76A-4F01-98E1-F28218361020}">
      <dgm:prSet/>
      <dgm:spPr/>
      <dgm:t>
        <a:bodyPr/>
        <a:lstStyle/>
        <a:p>
          <a:r>
            <a:rPr lang="cs-CZ"/>
            <a:t>Pokud chci síť posilovat, dává smysl také cílit na centrální jedince – proč? (př. Epidemie – koho budu očkovat?)</a:t>
          </a:r>
          <a:endParaRPr lang="en-US"/>
        </a:p>
      </dgm:t>
    </dgm:pt>
    <dgm:pt modelId="{5CB9B6EF-C38D-4C3F-AA4D-A96F761AC8A4}" type="parTrans" cxnId="{064ED6AD-D4E9-4AE3-B553-CC5AC8D38CCF}">
      <dgm:prSet/>
      <dgm:spPr/>
      <dgm:t>
        <a:bodyPr/>
        <a:lstStyle/>
        <a:p>
          <a:endParaRPr lang="en-US"/>
        </a:p>
      </dgm:t>
    </dgm:pt>
    <dgm:pt modelId="{7DE5BFB3-2CC6-4DF8-9A05-56161D1678A6}" type="sibTrans" cxnId="{064ED6AD-D4E9-4AE3-B553-CC5AC8D38CCF}">
      <dgm:prSet/>
      <dgm:spPr/>
      <dgm:t>
        <a:bodyPr/>
        <a:lstStyle/>
        <a:p>
          <a:endParaRPr lang="en-US"/>
        </a:p>
      </dgm:t>
    </dgm:pt>
    <dgm:pt modelId="{92ECEEEE-821F-460D-A65E-4BFD3324E727}" type="pres">
      <dgm:prSet presAssocID="{8BD159DD-C901-4110-BE6E-57D0FA3FB759}" presName="linear" presStyleCnt="0">
        <dgm:presLayoutVars>
          <dgm:dir/>
          <dgm:animLvl val="lvl"/>
          <dgm:resizeHandles val="exact"/>
        </dgm:presLayoutVars>
      </dgm:prSet>
      <dgm:spPr/>
    </dgm:pt>
    <dgm:pt modelId="{1B2E3F0C-A29A-4095-8C14-41BAC47045F8}" type="pres">
      <dgm:prSet presAssocID="{451DB279-817B-496C-91C7-2C7C19C2FFE2}" presName="parentLin" presStyleCnt="0"/>
      <dgm:spPr/>
    </dgm:pt>
    <dgm:pt modelId="{C2D2DC2A-4851-4E7A-9BBE-C153D992A3DD}" type="pres">
      <dgm:prSet presAssocID="{451DB279-817B-496C-91C7-2C7C19C2FFE2}" presName="parentLeftMargin" presStyleLbl="node1" presStyleIdx="0" presStyleCnt="2"/>
      <dgm:spPr/>
    </dgm:pt>
    <dgm:pt modelId="{B9AE08C7-9C96-4394-BDBC-67D2012409DF}" type="pres">
      <dgm:prSet presAssocID="{451DB279-817B-496C-91C7-2C7C19C2FFE2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46233C8C-3F95-4B9B-AAA5-488F0466372D}" type="pres">
      <dgm:prSet presAssocID="{451DB279-817B-496C-91C7-2C7C19C2FFE2}" presName="negativeSpace" presStyleCnt="0"/>
      <dgm:spPr/>
    </dgm:pt>
    <dgm:pt modelId="{A9F55720-CA4E-4B87-BBD5-42CC7DA071AF}" type="pres">
      <dgm:prSet presAssocID="{451DB279-817B-496C-91C7-2C7C19C2FFE2}" presName="childText" presStyleLbl="conFgAcc1" presStyleIdx="0" presStyleCnt="2">
        <dgm:presLayoutVars>
          <dgm:bulletEnabled val="1"/>
        </dgm:presLayoutVars>
      </dgm:prSet>
      <dgm:spPr/>
    </dgm:pt>
    <dgm:pt modelId="{F663DD67-F3F1-43E6-861E-D42E38E925C4}" type="pres">
      <dgm:prSet presAssocID="{E9DE85A5-2D83-44FC-A88D-E7588C3AD20B}" presName="spaceBetweenRectangles" presStyleCnt="0"/>
      <dgm:spPr/>
    </dgm:pt>
    <dgm:pt modelId="{F41055F2-300F-4649-84CA-F5FF4A2A43EB}" type="pres">
      <dgm:prSet presAssocID="{A2CCFF14-923D-41B5-8E3D-062F155FB679}" presName="parentLin" presStyleCnt="0"/>
      <dgm:spPr/>
    </dgm:pt>
    <dgm:pt modelId="{43BA042E-A922-4511-AD33-066D55622A4B}" type="pres">
      <dgm:prSet presAssocID="{A2CCFF14-923D-41B5-8E3D-062F155FB679}" presName="parentLeftMargin" presStyleLbl="node1" presStyleIdx="0" presStyleCnt="2"/>
      <dgm:spPr/>
    </dgm:pt>
    <dgm:pt modelId="{51E72F56-D8E7-4A47-84C6-900138101A83}" type="pres">
      <dgm:prSet presAssocID="{A2CCFF14-923D-41B5-8E3D-062F155FB679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0A09416C-DD67-4E9C-8E5E-07C131936A3A}" type="pres">
      <dgm:prSet presAssocID="{A2CCFF14-923D-41B5-8E3D-062F155FB679}" presName="negativeSpace" presStyleCnt="0"/>
      <dgm:spPr/>
    </dgm:pt>
    <dgm:pt modelId="{FD3F67E3-2E46-4A5F-9C8C-06F916A753B2}" type="pres">
      <dgm:prSet presAssocID="{A2CCFF14-923D-41B5-8E3D-062F155FB679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792F8D02-7FDC-4A14-9A9B-38E76BA3B8FC}" type="presOf" srcId="{8BD159DD-C901-4110-BE6E-57D0FA3FB759}" destId="{92ECEEEE-821F-460D-A65E-4BFD3324E727}" srcOrd="0" destOrd="0" presId="urn:microsoft.com/office/officeart/2005/8/layout/list1"/>
    <dgm:cxn modelId="{6A2FFF0D-C5DF-4DD1-8EBD-20D57D6DDBEF}" type="presOf" srcId="{DD354F38-E76A-4F01-98E1-F28218361020}" destId="{FD3F67E3-2E46-4A5F-9C8C-06F916A753B2}" srcOrd="0" destOrd="1" presId="urn:microsoft.com/office/officeart/2005/8/layout/list1"/>
    <dgm:cxn modelId="{016CD720-5F60-46C7-A934-951C7C82FF5A}" srcId="{8BD159DD-C901-4110-BE6E-57D0FA3FB759}" destId="{A2CCFF14-923D-41B5-8E3D-062F155FB679}" srcOrd="1" destOrd="0" parTransId="{3F8BFF47-5F60-4D0E-A017-9219723A9804}" sibTransId="{BD21748A-52E9-4E12-8D9F-43E15074A4E9}"/>
    <dgm:cxn modelId="{B7653460-1B2F-4F04-A810-4EC642DB698A}" type="presOf" srcId="{451DB279-817B-496C-91C7-2C7C19C2FFE2}" destId="{C2D2DC2A-4851-4E7A-9BBE-C153D992A3DD}" srcOrd="0" destOrd="0" presId="urn:microsoft.com/office/officeart/2005/8/layout/list1"/>
    <dgm:cxn modelId="{C8027442-8659-41D6-B3A4-A89F997A9B6E}" srcId="{A2CCFF14-923D-41B5-8E3D-062F155FB679}" destId="{8000548C-F86E-4E39-A9B6-47BCED068C68}" srcOrd="0" destOrd="0" parTransId="{076C376A-79D2-4182-8994-BBFCD2C07E6B}" sibTransId="{159FAA84-2E06-448E-BE73-F1B309809F63}"/>
    <dgm:cxn modelId="{34B6F146-2BA9-49FE-84A9-E6E325D12032}" type="presOf" srcId="{A2CCFF14-923D-41B5-8E3D-062F155FB679}" destId="{51E72F56-D8E7-4A47-84C6-900138101A83}" srcOrd="1" destOrd="0" presId="urn:microsoft.com/office/officeart/2005/8/layout/list1"/>
    <dgm:cxn modelId="{096DD56D-DCAC-4051-AF01-473E147DFA6C}" type="presOf" srcId="{15441435-65FD-44E4-8D54-4FC134703F90}" destId="{A9F55720-CA4E-4B87-BBD5-42CC7DA071AF}" srcOrd="0" destOrd="0" presId="urn:microsoft.com/office/officeart/2005/8/layout/list1"/>
    <dgm:cxn modelId="{398BB98A-FC3F-475B-A939-2063803A3A65}" type="presOf" srcId="{A2CCFF14-923D-41B5-8E3D-062F155FB679}" destId="{43BA042E-A922-4511-AD33-066D55622A4B}" srcOrd="0" destOrd="0" presId="urn:microsoft.com/office/officeart/2005/8/layout/list1"/>
    <dgm:cxn modelId="{6DD6DF93-26FA-4F87-B5FB-25762233C4F0}" srcId="{451DB279-817B-496C-91C7-2C7C19C2FFE2}" destId="{15441435-65FD-44E4-8D54-4FC134703F90}" srcOrd="0" destOrd="0" parTransId="{724ADC0E-DD5C-4EA5-9D82-2317E3A0ADE1}" sibTransId="{E4D55750-CCC4-4309-BBFA-00681B727EF7}"/>
    <dgm:cxn modelId="{14961094-0A7C-4665-84EB-83EED162E1FE}" type="presOf" srcId="{8000548C-F86E-4E39-A9B6-47BCED068C68}" destId="{FD3F67E3-2E46-4A5F-9C8C-06F916A753B2}" srcOrd="0" destOrd="0" presId="urn:microsoft.com/office/officeart/2005/8/layout/list1"/>
    <dgm:cxn modelId="{141F78A7-3C52-43FF-90FE-B0A159BC0A9F}" type="presOf" srcId="{451DB279-817B-496C-91C7-2C7C19C2FFE2}" destId="{B9AE08C7-9C96-4394-BDBC-67D2012409DF}" srcOrd="1" destOrd="0" presId="urn:microsoft.com/office/officeart/2005/8/layout/list1"/>
    <dgm:cxn modelId="{064ED6AD-D4E9-4AE3-B553-CC5AC8D38CCF}" srcId="{A2CCFF14-923D-41B5-8E3D-062F155FB679}" destId="{DD354F38-E76A-4F01-98E1-F28218361020}" srcOrd="1" destOrd="0" parTransId="{5CB9B6EF-C38D-4C3F-AA4D-A96F761AC8A4}" sibTransId="{7DE5BFB3-2CC6-4DF8-9A05-56161D1678A6}"/>
    <dgm:cxn modelId="{CB2750C4-1CEE-4321-A12D-CF5A9688E52E}" srcId="{8BD159DD-C901-4110-BE6E-57D0FA3FB759}" destId="{451DB279-817B-496C-91C7-2C7C19C2FFE2}" srcOrd="0" destOrd="0" parTransId="{2A40D726-6F1C-4B78-9051-53FA7E83A013}" sibTransId="{E9DE85A5-2D83-44FC-A88D-E7588C3AD20B}"/>
    <dgm:cxn modelId="{9AF909C7-0281-48F4-ADFF-80AEC93B4C2D}" type="presParOf" srcId="{92ECEEEE-821F-460D-A65E-4BFD3324E727}" destId="{1B2E3F0C-A29A-4095-8C14-41BAC47045F8}" srcOrd="0" destOrd="0" presId="urn:microsoft.com/office/officeart/2005/8/layout/list1"/>
    <dgm:cxn modelId="{0F24266F-B2A3-4B4E-B151-F24E0F860B84}" type="presParOf" srcId="{1B2E3F0C-A29A-4095-8C14-41BAC47045F8}" destId="{C2D2DC2A-4851-4E7A-9BBE-C153D992A3DD}" srcOrd="0" destOrd="0" presId="urn:microsoft.com/office/officeart/2005/8/layout/list1"/>
    <dgm:cxn modelId="{C114E635-9E80-4664-9F52-9E4BDB0D854E}" type="presParOf" srcId="{1B2E3F0C-A29A-4095-8C14-41BAC47045F8}" destId="{B9AE08C7-9C96-4394-BDBC-67D2012409DF}" srcOrd="1" destOrd="0" presId="urn:microsoft.com/office/officeart/2005/8/layout/list1"/>
    <dgm:cxn modelId="{4D221793-D85A-4F9C-9221-D5849966CA47}" type="presParOf" srcId="{92ECEEEE-821F-460D-A65E-4BFD3324E727}" destId="{46233C8C-3F95-4B9B-AAA5-488F0466372D}" srcOrd="1" destOrd="0" presId="urn:microsoft.com/office/officeart/2005/8/layout/list1"/>
    <dgm:cxn modelId="{F7D817B4-F7DD-4E5B-A8B0-12E5107A7D58}" type="presParOf" srcId="{92ECEEEE-821F-460D-A65E-4BFD3324E727}" destId="{A9F55720-CA4E-4B87-BBD5-42CC7DA071AF}" srcOrd="2" destOrd="0" presId="urn:microsoft.com/office/officeart/2005/8/layout/list1"/>
    <dgm:cxn modelId="{1E2F3B7D-D092-4EBB-9ABE-6DBCD86BC3C8}" type="presParOf" srcId="{92ECEEEE-821F-460D-A65E-4BFD3324E727}" destId="{F663DD67-F3F1-43E6-861E-D42E38E925C4}" srcOrd="3" destOrd="0" presId="urn:microsoft.com/office/officeart/2005/8/layout/list1"/>
    <dgm:cxn modelId="{4D62D499-F7AE-4568-A8F3-ABBD20949F07}" type="presParOf" srcId="{92ECEEEE-821F-460D-A65E-4BFD3324E727}" destId="{F41055F2-300F-4649-84CA-F5FF4A2A43EB}" srcOrd="4" destOrd="0" presId="urn:microsoft.com/office/officeart/2005/8/layout/list1"/>
    <dgm:cxn modelId="{93D7B58D-7654-4556-8508-CD4D6653885C}" type="presParOf" srcId="{F41055F2-300F-4649-84CA-F5FF4A2A43EB}" destId="{43BA042E-A922-4511-AD33-066D55622A4B}" srcOrd="0" destOrd="0" presId="urn:microsoft.com/office/officeart/2005/8/layout/list1"/>
    <dgm:cxn modelId="{87BECA89-A188-45F5-858B-573B60DD4802}" type="presParOf" srcId="{F41055F2-300F-4649-84CA-F5FF4A2A43EB}" destId="{51E72F56-D8E7-4A47-84C6-900138101A83}" srcOrd="1" destOrd="0" presId="urn:microsoft.com/office/officeart/2005/8/layout/list1"/>
    <dgm:cxn modelId="{58434950-C8D4-4BE2-84D8-EB7B0615DB6C}" type="presParOf" srcId="{92ECEEEE-821F-460D-A65E-4BFD3324E727}" destId="{0A09416C-DD67-4E9C-8E5E-07C131936A3A}" srcOrd="5" destOrd="0" presId="urn:microsoft.com/office/officeart/2005/8/layout/list1"/>
    <dgm:cxn modelId="{994D98FB-6A29-4802-A6DA-0C448300D272}" type="presParOf" srcId="{92ECEEEE-821F-460D-A65E-4BFD3324E727}" destId="{FD3F67E3-2E46-4A5F-9C8C-06F916A753B2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01A8B13-430B-4C97-9C23-5CD2B791CE8D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6079682C-71E8-46A6-8594-C042B4FEC007}">
      <dgm:prSet/>
      <dgm:spPr/>
      <dgm:t>
        <a:bodyPr/>
        <a:lstStyle/>
        <a:p>
          <a:r>
            <a:rPr lang="cs-CZ" b="1"/>
            <a:t>Typické otázky</a:t>
          </a:r>
          <a:r>
            <a:rPr lang="cs-CZ"/>
            <a:t>: </a:t>
          </a:r>
          <a:endParaRPr lang="en-US"/>
        </a:p>
      </dgm:t>
    </dgm:pt>
    <dgm:pt modelId="{203A8D6B-220C-4198-BE49-C8689D6D3109}" type="parTrans" cxnId="{758732FC-F293-4C6A-BF96-FA78CFAD0A82}">
      <dgm:prSet/>
      <dgm:spPr/>
      <dgm:t>
        <a:bodyPr/>
        <a:lstStyle/>
        <a:p>
          <a:endParaRPr lang="en-US"/>
        </a:p>
      </dgm:t>
    </dgm:pt>
    <dgm:pt modelId="{8C55D0B7-2D72-4B8C-8DCD-63EE2ECE03CC}" type="sibTrans" cxnId="{758732FC-F293-4C6A-BF96-FA78CFAD0A82}">
      <dgm:prSet/>
      <dgm:spPr/>
      <dgm:t>
        <a:bodyPr/>
        <a:lstStyle/>
        <a:p>
          <a:endParaRPr lang="en-US"/>
        </a:p>
      </dgm:t>
    </dgm:pt>
    <dgm:pt modelId="{C3237895-E74B-4E31-A2F0-0642B205BB74}">
      <dgm:prSet/>
      <dgm:spPr/>
      <dgm:t>
        <a:bodyPr/>
        <a:lstStyle/>
        <a:p>
          <a:r>
            <a:rPr lang="cs-CZ" dirty="0"/>
            <a:t>Jak je síť soudržná/robustní?</a:t>
          </a:r>
          <a:endParaRPr lang="en-US" dirty="0"/>
        </a:p>
      </dgm:t>
    </dgm:pt>
    <dgm:pt modelId="{72773E52-C4DD-4181-8343-E32FB3AFA032}" type="parTrans" cxnId="{B59F7FBC-E07A-4C8E-A59C-CA566EB19C97}">
      <dgm:prSet/>
      <dgm:spPr/>
      <dgm:t>
        <a:bodyPr/>
        <a:lstStyle/>
        <a:p>
          <a:endParaRPr lang="en-US"/>
        </a:p>
      </dgm:t>
    </dgm:pt>
    <dgm:pt modelId="{5F1DE2D1-9ABC-413F-84BF-D99103BD15E0}" type="sibTrans" cxnId="{B59F7FBC-E07A-4C8E-A59C-CA566EB19C97}">
      <dgm:prSet/>
      <dgm:spPr/>
      <dgm:t>
        <a:bodyPr/>
        <a:lstStyle/>
        <a:p>
          <a:endParaRPr lang="en-US"/>
        </a:p>
      </dgm:t>
    </dgm:pt>
    <dgm:pt modelId="{B206E725-05A8-4A46-AD3C-C175B722ACA7}">
      <dgm:prSet/>
      <dgm:spPr/>
      <dgm:t>
        <a:bodyPr/>
        <a:lstStyle/>
        <a:p>
          <a:r>
            <a:rPr lang="cs-CZ" dirty="0"/>
            <a:t>Jak je efektivní? </a:t>
          </a:r>
          <a:endParaRPr lang="en-US" dirty="0"/>
        </a:p>
      </dgm:t>
    </dgm:pt>
    <dgm:pt modelId="{D3FF4525-FFD2-4BCB-AAC6-D79B9055FAC7}" type="parTrans" cxnId="{C51A9A3F-F717-4620-8B6B-7D61333006D0}">
      <dgm:prSet/>
      <dgm:spPr/>
      <dgm:t>
        <a:bodyPr/>
        <a:lstStyle/>
        <a:p>
          <a:endParaRPr lang="en-US"/>
        </a:p>
      </dgm:t>
    </dgm:pt>
    <dgm:pt modelId="{C8B561F8-E5E5-42DE-BD2E-F311376A853C}" type="sibTrans" cxnId="{C51A9A3F-F717-4620-8B6B-7D61333006D0}">
      <dgm:prSet/>
      <dgm:spPr/>
      <dgm:t>
        <a:bodyPr/>
        <a:lstStyle/>
        <a:p>
          <a:endParaRPr lang="en-US"/>
        </a:p>
      </dgm:t>
    </dgm:pt>
    <dgm:pt modelId="{DD1043A3-FAF3-46F0-BE7F-38C443B59D66}">
      <dgm:prSet/>
      <dgm:spPr/>
      <dgm:t>
        <a:bodyPr/>
        <a:lstStyle/>
        <a:p>
          <a:r>
            <a:rPr lang="cs-CZ" dirty="0"/>
            <a:t>Jak je zranitelná/odolná? </a:t>
          </a:r>
          <a:endParaRPr lang="en-US" dirty="0"/>
        </a:p>
      </dgm:t>
    </dgm:pt>
    <dgm:pt modelId="{C8644814-D8D0-49C5-B4D6-0BE34B2C7CC9}" type="parTrans" cxnId="{C13CB430-F9B8-4320-9C57-B01559A81BF8}">
      <dgm:prSet/>
      <dgm:spPr/>
      <dgm:t>
        <a:bodyPr/>
        <a:lstStyle/>
        <a:p>
          <a:endParaRPr lang="en-US"/>
        </a:p>
      </dgm:t>
    </dgm:pt>
    <dgm:pt modelId="{309029E5-E2AA-44BF-AA8D-FAAD25345999}" type="sibTrans" cxnId="{C13CB430-F9B8-4320-9C57-B01559A81BF8}">
      <dgm:prSet/>
      <dgm:spPr/>
      <dgm:t>
        <a:bodyPr/>
        <a:lstStyle/>
        <a:p>
          <a:endParaRPr lang="en-US"/>
        </a:p>
      </dgm:t>
    </dgm:pt>
    <dgm:pt modelId="{1CEFFEA9-2870-4384-AE53-3E7A603B6E4D}">
      <dgm:prSet/>
      <dgm:spPr/>
      <dgm:t>
        <a:bodyPr/>
        <a:lstStyle/>
        <a:p>
          <a:r>
            <a:rPr lang="cs-CZ"/>
            <a:t>3 základní způsoby, jak </a:t>
          </a:r>
          <a:r>
            <a:rPr lang="cs-CZ" b="1"/>
            <a:t>strukturu jako celek </a:t>
          </a:r>
          <a:r>
            <a:rPr lang="cs-CZ"/>
            <a:t>a </a:t>
          </a:r>
          <a:r>
            <a:rPr lang="cs-CZ" b="1"/>
            <a:t>její kohezi </a:t>
          </a:r>
          <a:r>
            <a:rPr lang="cs-CZ"/>
            <a:t>charakterizovat:</a:t>
          </a:r>
          <a:endParaRPr lang="en-US"/>
        </a:p>
      </dgm:t>
    </dgm:pt>
    <dgm:pt modelId="{1C952B29-5DDB-46E1-AFBB-D3D19A5CB24C}" type="parTrans" cxnId="{ADD12215-D573-4914-BD0A-D49230A64CEE}">
      <dgm:prSet/>
      <dgm:spPr/>
      <dgm:t>
        <a:bodyPr/>
        <a:lstStyle/>
        <a:p>
          <a:endParaRPr lang="en-US"/>
        </a:p>
      </dgm:t>
    </dgm:pt>
    <dgm:pt modelId="{A3385DA8-7741-4DF4-9254-EB13B3E3C469}" type="sibTrans" cxnId="{ADD12215-D573-4914-BD0A-D49230A64CEE}">
      <dgm:prSet/>
      <dgm:spPr/>
      <dgm:t>
        <a:bodyPr/>
        <a:lstStyle/>
        <a:p>
          <a:endParaRPr lang="en-US"/>
        </a:p>
      </dgm:t>
    </dgm:pt>
    <dgm:pt modelId="{47E87735-C1AB-437C-941A-91DC8F8191BA}">
      <dgm:prSet/>
      <dgm:spPr/>
      <dgm:t>
        <a:bodyPr/>
        <a:lstStyle/>
        <a:p>
          <a:r>
            <a:rPr lang="cs-CZ" b="1"/>
            <a:t>Počet vazeb na počet aktérů, tzn. hustota sítě</a:t>
          </a:r>
          <a:r>
            <a:rPr lang="cs-CZ"/>
            <a:t>: jsou aktéři mezi sebou provázáni hustě nebo volně?</a:t>
          </a:r>
          <a:endParaRPr lang="en-US"/>
        </a:p>
      </dgm:t>
    </dgm:pt>
    <dgm:pt modelId="{74F40385-17AC-475C-9E8C-69F92F5F17AA}" type="parTrans" cxnId="{C31CA443-E209-49CF-944E-1E69E7883C21}">
      <dgm:prSet/>
      <dgm:spPr/>
      <dgm:t>
        <a:bodyPr/>
        <a:lstStyle/>
        <a:p>
          <a:endParaRPr lang="en-US"/>
        </a:p>
      </dgm:t>
    </dgm:pt>
    <dgm:pt modelId="{9EC648C5-8908-492B-9B5E-74809A1C0BB5}" type="sibTrans" cxnId="{C31CA443-E209-49CF-944E-1E69E7883C21}">
      <dgm:prSet/>
      <dgm:spPr/>
      <dgm:t>
        <a:bodyPr/>
        <a:lstStyle/>
        <a:p>
          <a:endParaRPr lang="en-US"/>
        </a:p>
      </dgm:t>
    </dgm:pt>
    <dgm:pt modelId="{C9929868-538D-468D-8647-E1941AE1C068}">
      <dgm:prSet/>
      <dgm:spPr/>
      <dgm:t>
        <a:bodyPr/>
        <a:lstStyle/>
        <a:p>
          <a:r>
            <a:rPr lang="cs-CZ" b="1"/>
            <a:t>Jejich disperze (rozprostření)</a:t>
          </a:r>
          <a:r>
            <a:rPr lang="cs-CZ"/>
            <a:t>: jsou vazby koncentrovány kolem několika centrálních aktérů nebo jsou rozloženy rovnoměrně?</a:t>
          </a:r>
          <a:endParaRPr lang="en-US"/>
        </a:p>
      </dgm:t>
    </dgm:pt>
    <dgm:pt modelId="{9588B3B0-6F0C-41B6-AC9B-939151948C30}" type="parTrans" cxnId="{C2EB27FA-B249-4A1C-9E8B-D7EB862F45D0}">
      <dgm:prSet/>
      <dgm:spPr/>
      <dgm:t>
        <a:bodyPr/>
        <a:lstStyle/>
        <a:p>
          <a:endParaRPr lang="en-US"/>
        </a:p>
      </dgm:t>
    </dgm:pt>
    <dgm:pt modelId="{1E397A61-8D6E-4EE3-A10B-4B1CCA1E68C2}" type="sibTrans" cxnId="{C2EB27FA-B249-4A1C-9E8B-D7EB862F45D0}">
      <dgm:prSet/>
      <dgm:spPr/>
      <dgm:t>
        <a:bodyPr/>
        <a:lstStyle/>
        <a:p>
          <a:endParaRPr lang="en-US"/>
        </a:p>
      </dgm:t>
    </dgm:pt>
    <dgm:pt modelId="{9172595E-E210-49C3-A6D0-9B9AA19ADC16}">
      <dgm:prSet/>
      <dgm:spPr/>
      <dgm:t>
        <a:bodyPr/>
        <a:lstStyle/>
        <a:p>
          <a:r>
            <a:rPr lang="cs-CZ" b="1"/>
            <a:t>Vzdálenosti mezi aktéry</a:t>
          </a:r>
          <a:r>
            <a:rPr lang="cs-CZ"/>
            <a:t>: kolik „kroků“ musí tok informace/zdrojů překonat, aby se dostal k ostatním aktérům?</a:t>
          </a:r>
          <a:endParaRPr lang="en-US"/>
        </a:p>
      </dgm:t>
    </dgm:pt>
    <dgm:pt modelId="{A1241D01-988F-42A5-9628-2FD919B29A2A}" type="parTrans" cxnId="{ACFC331F-57F9-47EA-8D86-E74A5E07B8A0}">
      <dgm:prSet/>
      <dgm:spPr/>
      <dgm:t>
        <a:bodyPr/>
        <a:lstStyle/>
        <a:p>
          <a:endParaRPr lang="en-US"/>
        </a:p>
      </dgm:t>
    </dgm:pt>
    <dgm:pt modelId="{D021AB8E-ACCD-41B3-90E7-AE7423676A26}" type="sibTrans" cxnId="{ACFC331F-57F9-47EA-8D86-E74A5E07B8A0}">
      <dgm:prSet/>
      <dgm:spPr/>
      <dgm:t>
        <a:bodyPr/>
        <a:lstStyle/>
        <a:p>
          <a:endParaRPr lang="en-US"/>
        </a:p>
      </dgm:t>
    </dgm:pt>
    <dgm:pt modelId="{1CE47580-17DF-46AA-931E-596C7E953B84}" type="pres">
      <dgm:prSet presAssocID="{801A8B13-430B-4C97-9C23-5CD2B791CE8D}" presName="linear" presStyleCnt="0">
        <dgm:presLayoutVars>
          <dgm:animLvl val="lvl"/>
          <dgm:resizeHandles val="exact"/>
        </dgm:presLayoutVars>
      </dgm:prSet>
      <dgm:spPr/>
    </dgm:pt>
    <dgm:pt modelId="{1685161D-AABF-421F-B4E6-512E2EE8AAF5}" type="pres">
      <dgm:prSet presAssocID="{6079682C-71E8-46A6-8594-C042B4FEC007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DB02E4F1-67D2-4E4D-8343-AD8736ED2E53}" type="pres">
      <dgm:prSet presAssocID="{6079682C-71E8-46A6-8594-C042B4FEC007}" presName="childText" presStyleLbl="revTx" presStyleIdx="0" presStyleCnt="2">
        <dgm:presLayoutVars>
          <dgm:bulletEnabled val="1"/>
        </dgm:presLayoutVars>
      </dgm:prSet>
      <dgm:spPr/>
    </dgm:pt>
    <dgm:pt modelId="{92A1ACBE-090F-4F3F-BB91-41D2A21B2821}" type="pres">
      <dgm:prSet presAssocID="{1CEFFEA9-2870-4384-AE53-3E7A603B6E4D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149429D7-2E19-4BA4-9C8F-071B3ADF71BC}" type="pres">
      <dgm:prSet presAssocID="{1CEFFEA9-2870-4384-AE53-3E7A603B6E4D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ADD12215-D573-4914-BD0A-D49230A64CEE}" srcId="{801A8B13-430B-4C97-9C23-5CD2B791CE8D}" destId="{1CEFFEA9-2870-4384-AE53-3E7A603B6E4D}" srcOrd="1" destOrd="0" parTransId="{1C952B29-5DDB-46E1-AFBB-D3D19A5CB24C}" sibTransId="{A3385DA8-7741-4DF4-9254-EB13B3E3C469}"/>
    <dgm:cxn modelId="{ACFC331F-57F9-47EA-8D86-E74A5E07B8A0}" srcId="{1CEFFEA9-2870-4384-AE53-3E7A603B6E4D}" destId="{9172595E-E210-49C3-A6D0-9B9AA19ADC16}" srcOrd="2" destOrd="0" parTransId="{A1241D01-988F-42A5-9628-2FD919B29A2A}" sibTransId="{D021AB8E-ACCD-41B3-90E7-AE7423676A26}"/>
    <dgm:cxn modelId="{3DD65722-2333-44A2-905E-1B727745AFA5}" type="presOf" srcId="{1CEFFEA9-2870-4384-AE53-3E7A603B6E4D}" destId="{92A1ACBE-090F-4F3F-BB91-41D2A21B2821}" srcOrd="0" destOrd="0" presId="urn:microsoft.com/office/officeart/2005/8/layout/vList2"/>
    <dgm:cxn modelId="{C13CB430-F9B8-4320-9C57-B01559A81BF8}" srcId="{6079682C-71E8-46A6-8594-C042B4FEC007}" destId="{DD1043A3-FAF3-46F0-BE7F-38C443B59D66}" srcOrd="2" destOrd="0" parTransId="{C8644814-D8D0-49C5-B4D6-0BE34B2C7CC9}" sibTransId="{309029E5-E2AA-44BF-AA8D-FAAD25345999}"/>
    <dgm:cxn modelId="{F881CB38-282D-4EC3-92CE-1D0D8C399531}" type="presOf" srcId="{B206E725-05A8-4A46-AD3C-C175B722ACA7}" destId="{DB02E4F1-67D2-4E4D-8343-AD8736ED2E53}" srcOrd="0" destOrd="1" presId="urn:microsoft.com/office/officeart/2005/8/layout/vList2"/>
    <dgm:cxn modelId="{C51A9A3F-F717-4620-8B6B-7D61333006D0}" srcId="{6079682C-71E8-46A6-8594-C042B4FEC007}" destId="{B206E725-05A8-4A46-AD3C-C175B722ACA7}" srcOrd="1" destOrd="0" parTransId="{D3FF4525-FFD2-4BCB-AAC6-D79B9055FAC7}" sibTransId="{C8B561F8-E5E5-42DE-BD2E-F311376A853C}"/>
    <dgm:cxn modelId="{C31CA443-E209-49CF-944E-1E69E7883C21}" srcId="{1CEFFEA9-2870-4384-AE53-3E7A603B6E4D}" destId="{47E87735-C1AB-437C-941A-91DC8F8191BA}" srcOrd="0" destOrd="0" parTransId="{74F40385-17AC-475C-9E8C-69F92F5F17AA}" sibTransId="{9EC648C5-8908-492B-9B5E-74809A1C0BB5}"/>
    <dgm:cxn modelId="{28F57A70-E3B0-4FC9-8C1E-C88E85556223}" type="presOf" srcId="{C3237895-E74B-4E31-A2F0-0642B205BB74}" destId="{DB02E4F1-67D2-4E4D-8343-AD8736ED2E53}" srcOrd="0" destOrd="0" presId="urn:microsoft.com/office/officeart/2005/8/layout/vList2"/>
    <dgm:cxn modelId="{9646E472-0137-4701-A825-4DFE0AFEABBF}" type="presOf" srcId="{801A8B13-430B-4C97-9C23-5CD2B791CE8D}" destId="{1CE47580-17DF-46AA-931E-596C7E953B84}" srcOrd="0" destOrd="0" presId="urn:microsoft.com/office/officeart/2005/8/layout/vList2"/>
    <dgm:cxn modelId="{49709275-3686-46EB-B261-71A92C179143}" type="presOf" srcId="{DD1043A3-FAF3-46F0-BE7F-38C443B59D66}" destId="{DB02E4F1-67D2-4E4D-8343-AD8736ED2E53}" srcOrd="0" destOrd="2" presId="urn:microsoft.com/office/officeart/2005/8/layout/vList2"/>
    <dgm:cxn modelId="{4551E07E-650B-4CAE-A5C8-3CC22B211EFA}" type="presOf" srcId="{47E87735-C1AB-437C-941A-91DC8F8191BA}" destId="{149429D7-2E19-4BA4-9C8F-071B3ADF71BC}" srcOrd="0" destOrd="0" presId="urn:microsoft.com/office/officeart/2005/8/layout/vList2"/>
    <dgm:cxn modelId="{B59F7FBC-E07A-4C8E-A59C-CA566EB19C97}" srcId="{6079682C-71E8-46A6-8594-C042B4FEC007}" destId="{C3237895-E74B-4E31-A2F0-0642B205BB74}" srcOrd="0" destOrd="0" parTransId="{72773E52-C4DD-4181-8343-E32FB3AFA032}" sibTransId="{5F1DE2D1-9ABC-413F-84BF-D99103BD15E0}"/>
    <dgm:cxn modelId="{BDEC89CB-0A1E-4349-A010-74EB09D63825}" type="presOf" srcId="{C9929868-538D-468D-8647-E1941AE1C068}" destId="{149429D7-2E19-4BA4-9C8F-071B3ADF71BC}" srcOrd="0" destOrd="1" presId="urn:microsoft.com/office/officeart/2005/8/layout/vList2"/>
    <dgm:cxn modelId="{89FF01D4-6A80-4BB5-AC06-973BDC4300CF}" type="presOf" srcId="{6079682C-71E8-46A6-8594-C042B4FEC007}" destId="{1685161D-AABF-421F-B4E6-512E2EE8AAF5}" srcOrd="0" destOrd="0" presId="urn:microsoft.com/office/officeart/2005/8/layout/vList2"/>
    <dgm:cxn modelId="{D24AD2D8-1E59-49F0-B9F8-D283FC589CE1}" type="presOf" srcId="{9172595E-E210-49C3-A6D0-9B9AA19ADC16}" destId="{149429D7-2E19-4BA4-9C8F-071B3ADF71BC}" srcOrd="0" destOrd="2" presId="urn:microsoft.com/office/officeart/2005/8/layout/vList2"/>
    <dgm:cxn modelId="{C2EB27FA-B249-4A1C-9E8B-D7EB862F45D0}" srcId="{1CEFFEA9-2870-4384-AE53-3E7A603B6E4D}" destId="{C9929868-538D-468D-8647-E1941AE1C068}" srcOrd="1" destOrd="0" parTransId="{9588B3B0-6F0C-41B6-AC9B-939151948C30}" sibTransId="{1E397A61-8D6E-4EE3-A10B-4B1CCA1E68C2}"/>
    <dgm:cxn modelId="{758732FC-F293-4C6A-BF96-FA78CFAD0A82}" srcId="{801A8B13-430B-4C97-9C23-5CD2B791CE8D}" destId="{6079682C-71E8-46A6-8594-C042B4FEC007}" srcOrd="0" destOrd="0" parTransId="{203A8D6B-220C-4198-BE49-C8689D6D3109}" sibTransId="{8C55D0B7-2D72-4B8C-8DCD-63EE2ECE03CC}"/>
    <dgm:cxn modelId="{8CEF4C76-5DDC-4EB6-9B11-15E643CA14E0}" type="presParOf" srcId="{1CE47580-17DF-46AA-931E-596C7E953B84}" destId="{1685161D-AABF-421F-B4E6-512E2EE8AAF5}" srcOrd="0" destOrd="0" presId="urn:microsoft.com/office/officeart/2005/8/layout/vList2"/>
    <dgm:cxn modelId="{4CA714CA-FD9C-4FF8-A453-BB4AE39B051D}" type="presParOf" srcId="{1CE47580-17DF-46AA-931E-596C7E953B84}" destId="{DB02E4F1-67D2-4E4D-8343-AD8736ED2E53}" srcOrd="1" destOrd="0" presId="urn:microsoft.com/office/officeart/2005/8/layout/vList2"/>
    <dgm:cxn modelId="{FBF6F55B-5930-4126-BC8B-95B9160A5AB7}" type="presParOf" srcId="{1CE47580-17DF-46AA-931E-596C7E953B84}" destId="{92A1ACBE-090F-4F3F-BB91-41D2A21B2821}" srcOrd="2" destOrd="0" presId="urn:microsoft.com/office/officeart/2005/8/layout/vList2"/>
    <dgm:cxn modelId="{529E1D83-C59D-471D-8455-B4AA35D489A4}" type="presParOf" srcId="{1CE47580-17DF-46AA-931E-596C7E953B84}" destId="{149429D7-2E19-4BA4-9C8F-071B3ADF71BC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01A8B13-430B-4C97-9C23-5CD2B791CE8D}" type="doc">
      <dgm:prSet loTypeId="urn:microsoft.com/office/officeart/2005/8/layout/process4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6079682C-71E8-46A6-8594-C042B4FEC007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b="1"/>
            <a:t>Typické otázky</a:t>
          </a:r>
          <a:r>
            <a:rPr lang="cs-CZ"/>
            <a:t>: </a:t>
          </a:r>
          <a:endParaRPr lang="en-US"/>
        </a:p>
      </dgm:t>
    </dgm:pt>
    <dgm:pt modelId="{203A8D6B-220C-4198-BE49-C8689D6D3109}" type="parTrans" cxnId="{758732FC-F293-4C6A-BF96-FA78CFAD0A82}">
      <dgm:prSet/>
      <dgm:spPr/>
      <dgm:t>
        <a:bodyPr/>
        <a:lstStyle/>
        <a:p>
          <a:endParaRPr lang="en-US"/>
        </a:p>
      </dgm:t>
    </dgm:pt>
    <dgm:pt modelId="{8C55D0B7-2D72-4B8C-8DCD-63EE2ECE03CC}" type="sibTrans" cxnId="{758732FC-F293-4C6A-BF96-FA78CFAD0A82}">
      <dgm:prSet/>
      <dgm:spPr/>
      <dgm:t>
        <a:bodyPr/>
        <a:lstStyle/>
        <a:p>
          <a:endParaRPr lang="en-US"/>
        </a:p>
      </dgm:t>
    </dgm:pt>
    <dgm:pt modelId="{C3237895-E74B-4E31-A2F0-0642B205BB74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dirty="0"/>
            <a:t>Jsou v síti přítomny dílčí celky (clustery, kliky)?</a:t>
          </a:r>
          <a:endParaRPr lang="en-US" dirty="0"/>
        </a:p>
      </dgm:t>
    </dgm:pt>
    <dgm:pt modelId="{72773E52-C4DD-4181-8343-E32FB3AFA032}" type="parTrans" cxnId="{B59F7FBC-E07A-4C8E-A59C-CA566EB19C97}">
      <dgm:prSet/>
      <dgm:spPr/>
      <dgm:t>
        <a:bodyPr/>
        <a:lstStyle/>
        <a:p>
          <a:endParaRPr lang="en-US"/>
        </a:p>
      </dgm:t>
    </dgm:pt>
    <dgm:pt modelId="{5F1DE2D1-9ABC-413F-84BF-D99103BD15E0}" type="sibTrans" cxnId="{B59F7FBC-E07A-4C8E-A59C-CA566EB19C97}">
      <dgm:prSet/>
      <dgm:spPr/>
      <dgm:t>
        <a:bodyPr/>
        <a:lstStyle/>
        <a:p>
          <a:endParaRPr lang="en-US"/>
        </a:p>
      </dgm:t>
    </dgm:pt>
    <dgm:pt modelId="{B206E725-05A8-4A46-AD3C-C175B722ACA7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dirty="0"/>
            <a:t>Lze je jednoduše rozpoznat/jsou mezi nimi jasné hranice? </a:t>
          </a:r>
          <a:endParaRPr lang="en-US" dirty="0"/>
        </a:p>
      </dgm:t>
    </dgm:pt>
    <dgm:pt modelId="{D3FF4525-FFD2-4BCB-AAC6-D79B9055FAC7}" type="parTrans" cxnId="{C51A9A3F-F717-4620-8B6B-7D61333006D0}">
      <dgm:prSet/>
      <dgm:spPr/>
      <dgm:t>
        <a:bodyPr/>
        <a:lstStyle/>
        <a:p>
          <a:endParaRPr lang="en-US"/>
        </a:p>
      </dgm:t>
    </dgm:pt>
    <dgm:pt modelId="{C8B561F8-E5E5-42DE-BD2E-F311376A853C}" type="sibTrans" cxnId="{C51A9A3F-F717-4620-8B6B-7D61333006D0}">
      <dgm:prSet/>
      <dgm:spPr/>
      <dgm:t>
        <a:bodyPr/>
        <a:lstStyle/>
        <a:p>
          <a:endParaRPr lang="en-US"/>
        </a:p>
      </dgm:t>
    </dgm:pt>
    <dgm:pt modelId="{DD1043A3-FAF3-46F0-BE7F-38C443B59D66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dirty="0"/>
            <a:t>Jak se formují? </a:t>
          </a:r>
          <a:endParaRPr lang="en-US" dirty="0"/>
        </a:p>
      </dgm:t>
    </dgm:pt>
    <dgm:pt modelId="{C8644814-D8D0-49C5-B4D6-0BE34B2C7CC9}" type="parTrans" cxnId="{C13CB430-F9B8-4320-9C57-B01559A81BF8}">
      <dgm:prSet/>
      <dgm:spPr/>
      <dgm:t>
        <a:bodyPr/>
        <a:lstStyle/>
        <a:p>
          <a:endParaRPr lang="en-US"/>
        </a:p>
      </dgm:t>
    </dgm:pt>
    <dgm:pt modelId="{309029E5-E2AA-44BF-AA8D-FAAD25345999}" type="sibTrans" cxnId="{C13CB430-F9B8-4320-9C57-B01559A81BF8}">
      <dgm:prSet/>
      <dgm:spPr/>
      <dgm:t>
        <a:bodyPr/>
        <a:lstStyle/>
        <a:p>
          <a:endParaRPr lang="en-US"/>
        </a:p>
      </dgm:t>
    </dgm:pt>
    <dgm:pt modelId="{1CEFFEA9-2870-4384-AE53-3E7A603B6E4D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dirty="0"/>
            <a:t>2 základní způsoby, jak se na množiny/shluky uzlů v síti dívat:</a:t>
          </a:r>
          <a:endParaRPr lang="en-US" dirty="0"/>
        </a:p>
      </dgm:t>
    </dgm:pt>
    <dgm:pt modelId="{1C952B29-5DDB-46E1-AFBB-D3D19A5CB24C}" type="parTrans" cxnId="{ADD12215-D573-4914-BD0A-D49230A64CEE}">
      <dgm:prSet/>
      <dgm:spPr/>
      <dgm:t>
        <a:bodyPr/>
        <a:lstStyle/>
        <a:p>
          <a:endParaRPr lang="en-US"/>
        </a:p>
      </dgm:t>
    </dgm:pt>
    <dgm:pt modelId="{A3385DA8-7741-4DF4-9254-EB13B3E3C469}" type="sibTrans" cxnId="{ADD12215-D573-4914-BD0A-D49230A64CEE}">
      <dgm:prSet/>
      <dgm:spPr/>
      <dgm:t>
        <a:bodyPr/>
        <a:lstStyle/>
        <a:p>
          <a:endParaRPr lang="en-US"/>
        </a:p>
      </dgm:t>
    </dgm:pt>
    <dgm:pt modelId="{47E87735-C1AB-437C-941A-91DC8F8191BA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b="1" dirty="0" err="1"/>
            <a:t>Clustering</a:t>
          </a:r>
          <a:r>
            <a:rPr lang="cs-CZ" b="1" dirty="0"/>
            <a:t> </a:t>
          </a:r>
          <a:r>
            <a:rPr lang="cs-CZ" b="1" dirty="0" err="1"/>
            <a:t>coefficient</a:t>
          </a:r>
          <a:endParaRPr lang="en-US" dirty="0"/>
        </a:p>
      </dgm:t>
    </dgm:pt>
    <dgm:pt modelId="{74F40385-17AC-475C-9E8C-69F92F5F17AA}" type="parTrans" cxnId="{C31CA443-E209-49CF-944E-1E69E7883C21}">
      <dgm:prSet/>
      <dgm:spPr/>
      <dgm:t>
        <a:bodyPr/>
        <a:lstStyle/>
        <a:p>
          <a:endParaRPr lang="en-US"/>
        </a:p>
      </dgm:t>
    </dgm:pt>
    <dgm:pt modelId="{9EC648C5-8908-492B-9B5E-74809A1C0BB5}" type="sibTrans" cxnId="{C31CA443-E209-49CF-944E-1E69E7883C21}">
      <dgm:prSet/>
      <dgm:spPr/>
      <dgm:t>
        <a:bodyPr/>
        <a:lstStyle/>
        <a:p>
          <a:endParaRPr lang="en-US"/>
        </a:p>
      </dgm:t>
    </dgm:pt>
    <dgm:pt modelId="{F2F5C96A-AEB4-43D4-9074-69A12E4B4128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b="1" dirty="0"/>
            <a:t>Modularita</a:t>
          </a:r>
          <a:endParaRPr lang="en-US" b="1" dirty="0"/>
        </a:p>
      </dgm:t>
    </dgm:pt>
    <dgm:pt modelId="{9D0468E2-8A2C-4599-B72F-47C396BBC3D0}" type="parTrans" cxnId="{04B143C4-D6B4-4EDB-BC17-0FCF7CEAFFAB}">
      <dgm:prSet/>
      <dgm:spPr/>
    </dgm:pt>
    <dgm:pt modelId="{4C0EE4F6-108F-4C1A-A0C9-5770639141F7}" type="sibTrans" cxnId="{04B143C4-D6B4-4EDB-BC17-0FCF7CEAFFAB}">
      <dgm:prSet/>
      <dgm:spPr/>
    </dgm:pt>
    <dgm:pt modelId="{6B9F325C-373F-40DA-836F-73150DDAABAC}" type="pres">
      <dgm:prSet presAssocID="{801A8B13-430B-4C97-9C23-5CD2B791CE8D}" presName="Name0" presStyleCnt="0">
        <dgm:presLayoutVars>
          <dgm:dir/>
          <dgm:animLvl val="lvl"/>
          <dgm:resizeHandles val="exact"/>
        </dgm:presLayoutVars>
      </dgm:prSet>
      <dgm:spPr/>
    </dgm:pt>
    <dgm:pt modelId="{D61F32EA-ACC9-43F4-BBD1-2CC263EAD601}" type="pres">
      <dgm:prSet presAssocID="{1CEFFEA9-2870-4384-AE53-3E7A603B6E4D}" presName="boxAndChildren" presStyleCnt="0"/>
      <dgm:spPr/>
    </dgm:pt>
    <dgm:pt modelId="{FCE9586E-CC9C-4876-A483-730E5758529E}" type="pres">
      <dgm:prSet presAssocID="{1CEFFEA9-2870-4384-AE53-3E7A603B6E4D}" presName="parentTextBox" presStyleLbl="node1" presStyleIdx="0" presStyleCnt="2"/>
      <dgm:spPr/>
    </dgm:pt>
    <dgm:pt modelId="{3623FB5D-6D55-456F-AB4E-E9F443E3106D}" type="pres">
      <dgm:prSet presAssocID="{1CEFFEA9-2870-4384-AE53-3E7A603B6E4D}" presName="entireBox" presStyleLbl="node1" presStyleIdx="0" presStyleCnt="2"/>
      <dgm:spPr/>
    </dgm:pt>
    <dgm:pt modelId="{CA66E9FF-E166-408A-BD83-C7FD5CD8BA92}" type="pres">
      <dgm:prSet presAssocID="{1CEFFEA9-2870-4384-AE53-3E7A603B6E4D}" presName="descendantBox" presStyleCnt="0"/>
      <dgm:spPr/>
    </dgm:pt>
    <dgm:pt modelId="{867BCF04-F201-4558-9B53-25A95EAD5E01}" type="pres">
      <dgm:prSet presAssocID="{47E87735-C1AB-437C-941A-91DC8F8191BA}" presName="childTextBox" presStyleLbl="fgAccFollowNode1" presStyleIdx="0" presStyleCnt="5">
        <dgm:presLayoutVars>
          <dgm:bulletEnabled val="1"/>
        </dgm:presLayoutVars>
      </dgm:prSet>
      <dgm:spPr/>
    </dgm:pt>
    <dgm:pt modelId="{C1E0EA72-CD11-4832-8665-B75547C40BCC}" type="pres">
      <dgm:prSet presAssocID="{F2F5C96A-AEB4-43D4-9074-69A12E4B4128}" presName="childTextBox" presStyleLbl="fgAccFollowNode1" presStyleIdx="1" presStyleCnt="5">
        <dgm:presLayoutVars>
          <dgm:bulletEnabled val="1"/>
        </dgm:presLayoutVars>
      </dgm:prSet>
      <dgm:spPr/>
    </dgm:pt>
    <dgm:pt modelId="{5ECEA0AF-85A6-4FD4-AB0C-63358D52B483}" type="pres">
      <dgm:prSet presAssocID="{8C55D0B7-2D72-4B8C-8DCD-63EE2ECE03CC}" presName="sp" presStyleCnt="0"/>
      <dgm:spPr/>
    </dgm:pt>
    <dgm:pt modelId="{3D80E4D5-930B-4436-BC08-387256E748A8}" type="pres">
      <dgm:prSet presAssocID="{6079682C-71E8-46A6-8594-C042B4FEC007}" presName="arrowAndChildren" presStyleCnt="0"/>
      <dgm:spPr/>
    </dgm:pt>
    <dgm:pt modelId="{143DED81-38A1-4D78-82B6-DABC198AFB08}" type="pres">
      <dgm:prSet presAssocID="{6079682C-71E8-46A6-8594-C042B4FEC007}" presName="parentTextArrow" presStyleLbl="node1" presStyleIdx="0" presStyleCnt="2"/>
      <dgm:spPr/>
    </dgm:pt>
    <dgm:pt modelId="{D5DB7E26-9D6E-45F0-86B9-DC989D809789}" type="pres">
      <dgm:prSet presAssocID="{6079682C-71E8-46A6-8594-C042B4FEC007}" presName="arrow" presStyleLbl="node1" presStyleIdx="1" presStyleCnt="2"/>
      <dgm:spPr/>
    </dgm:pt>
    <dgm:pt modelId="{89646ABF-1D87-413C-ADE0-770ED62F7249}" type="pres">
      <dgm:prSet presAssocID="{6079682C-71E8-46A6-8594-C042B4FEC007}" presName="descendantArrow" presStyleCnt="0"/>
      <dgm:spPr/>
    </dgm:pt>
    <dgm:pt modelId="{E7E6E711-12A7-44BD-9A56-5CF8CC255F17}" type="pres">
      <dgm:prSet presAssocID="{C3237895-E74B-4E31-A2F0-0642B205BB74}" presName="childTextArrow" presStyleLbl="fgAccFollowNode1" presStyleIdx="2" presStyleCnt="5">
        <dgm:presLayoutVars>
          <dgm:bulletEnabled val="1"/>
        </dgm:presLayoutVars>
      </dgm:prSet>
      <dgm:spPr/>
    </dgm:pt>
    <dgm:pt modelId="{92F86D85-8A4D-449C-AD49-205AAC611E83}" type="pres">
      <dgm:prSet presAssocID="{B206E725-05A8-4A46-AD3C-C175B722ACA7}" presName="childTextArrow" presStyleLbl="fgAccFollowNode1" presStyleIdx="3" presStyleCnt="5">
        <dgm:presLayoutVars>
          <dgm:bulletEnabled val="1"/>
        </dgm:presLayoutVars>
      </dgm:prSet>
      <dgm:spPr/>
    </dgm:pt>
    <dgm:pt modelId="{BA3791E9-6403-4CA3-B85C-16A7567C3804}" type="pres">
      <dgm:prSet presAssocID="{DD1043A3-FAF3-46F0-BE7F-38C443B59D66}" presName="childTextArrow" presStyleLbl="fgAccFollowNode1" presStyleIdx="4" presStyleCnt="5">
        <dgm:presLayoutVars>
          <dgm:bulletEnabled val="1"/>
        </dgm:presLayoutVars>
      </dgm:prSet>
      <dgm:spPr/>
    </dgm:pt>
  </dgm:ptLst>
  <dgm:cxnLst>
    <dgm:cxn modelId="{E4309712-963A-490E-BC9A-60E2E37DD7A9}" type="presOf" srcId="{F2F5C96A-AEB4-43D4-9074-69A12E4B4128}" destId="{C1E0EA72-CD11-4832-8665-B75547C40BCC}" srcOrd="0" destOrd="0" presId="urn:microsoft.com/office/officeart/2005/8/layout/process4"/>
    <dgm:cxn modelId="{ADD12215-D573-4914-BD0A-D49230A64CEE}" srcId="{801A8B13-430B-4C97-9C23-5CD2B791CE8D}" destId="{1CEFFEA9-2870-4384-AE53-3E7A603B6E4D}" srcOrd="1" destOrd="0" parTransId="{1C952B29-5DDB-46E1-AFBB-D3D19A5CB24C}" sibTransId="{A3385DA8-7741-4DF4-9254-EB13B3E3C469}"/>
    <dgm:cxn modelId="{C13CB430-F9B8-4320-9C57-B01559A81BF8}" srcId="{6079682C-71E8-46A6-8594-C042B4FEC007}" destId="{DD1043A3-FAF3-46F0-BE7F-38C443B59D66}" srcOrd="2" destOrd="0" parTransId="{C8644814-D8D0-49C5-B4D6-0BE34B2C7CC9}" sibTransId="{309029E5-E2AA-44BF-AA8D-FAAD25345999}"/>
    <dgm:cxn modelId="{B09A4B3E-7E94-4112-AFF6-834C997FE178}" type="presOf" srcId="{6079682C-71E8-46A6-8594-C042B4FEC007}" destId="{143DED81-38A1-4D78-82B6-DABC198AFB08}" srcOrd="0" destOrd="0" presId="urn:microsoft.com/office/officeart/2005/8/layout/process4"/>
    <dgm:cxn modelId="{C51A9A3F-F717-4620-8B6B-7D61333006D0}" srcId="{6079682C-71E8-46A6-8594-C042B4FEC007}" destId="{B206E725-05A8-4A46-AD3C-C175B722ACA7}" srcOrd="1" destOrd="0" parTransId="{D3FF4525-FFD2-4BCB-AAC6-D79B9055FAC7}" sibTransId="{C8B561F8-E5E5-42DE-BD2E-F311376A853C}"/>
    <dgm:cxn modelId="{C31CA443-E209-49CF-944E-1E69E7883C21}" srcId="{1CEFFEA9-2870-4384-AE53-3E7A603B6E4D}" destId="{47E87735-C1AB-437C-941A-91DC8F8191BA}" srcOrd="0" destOrd="0" parTransId="{74F40385-17AC-475C-9E8C-69F92F5F17AA}" sibTransId="{9EC648C5-8908-492B-9B5E-74809A1C0BB5}"/>
    <dgm:cxn modelId="{B14E7664-1AF3-4BFF-8AF7-57D1869FCE59}" type="presOf" srcId="{1CEFFEA9-2870-4384-AE53-3E7A603B6E4D}" destId="{3623FB5D-6D55-456F-AB4E-E9F443E3106D}" srcOrd="1" destOrd="0" presId="urn:microsoft.com/office/officeart/2005/8/layout/process4"/>
    <dgm:cxn modelId="{7241EC49-ED46-4421-9A0D-0521ACA5157F}" type="presOf" srcId="{801A8B13-430B-4C97-9C23-5CD2B791CE8D}" destId="{6B9F325C-373F-40DA-836F-73150DDAABAC}" srcOrd="0" destOrd="0" presId="urn:microsoft.com/office/officeart/2005/8/layout/process4"/>
    <dgm:cxn modelId="{8C7BF54D-7DBB-4265-8AA3-407F8341A682}" type="presOf" srcId="{DD1043A3-FAF3-46F0-BE7F-38C443B59D66}" destId="{BA3791E9-6403-4CA3-B85C-16A7567C3804}" srcOrd="0" destOrd="0" presId="urn:microsoft.com/office/officeart/2005/8/layout/process4"/>
    <dgm:cxn modelId="{A68A7C54-E4E2-45A1-B2A9-90A851AFAD5D}" type="presOf" srcId="{6079682C-71E8-46A6-8594-C042B4FEC007}" destId="{D5DB7E26-9D6E-45F0-86B9-DC989D809789}" srcOrd="1" destOrd="0" presId="urn:microsoft.com/office/officeart/2005/8/layout/process4"/>
    <dgm:cxn modelId="{06F86177-1FE4-4FF4-B3E9-713D0445FD98}" type="presOf" srcId="{C3237895-E74B-4E31-A2F0-0642B205BB74}" destId="{E7E6E711-12A7-44BD-9A56-5CF8CC255F17}" srcOrd="0" destOrd="0" presId="urn:microsoft.com/office/officeart/2005/8/layout/process4"/>
    <dgm:cxn modelId="{95849EA1-A394-49BF-B3F8-3C27470F5062}" type="presOf" srcId="{B206E725-05A8-4A46-AD3C-C175B722ACA7}" destId="{92F86D85-8A4D-449C-AD49-205AAC611E83}" srcOrd="0" destOrd="0" presId="urn:microsoft.com/office/officeart/2005/8/layout/process4"/>
    <dgm:cxn modelId="{E51B58B4-BC1D-4EFE-B928-F5157316D6F6}" type="presOf" srcId="{47E87735-C1AB-437C-941A-91DC8F8191BA}" destId="{867BCF04-F201-4558-9B53-25A95EAD5E01}" srcOrd="0" destOrd="0" presId="urn:microsoft.com/office/officeart/2005/8/layout/process4"/>
    <dgm:cxn modelId="{B59F7FBC-E07A-4C8E-A59C-CA566EB19C97}" srcId="{6079682C-71E8-46A6-8594-C042B4FEC007}" destId="{C3237895-E74B-4E31-A2F0-0642B205BB74}" srcOrd="0" destOrd="0" parTransId="{72773E52-C4DD-4181-8343-E32FB3AFA032}" sibTransId="{5F1DE2D1-9ABC-413F-84BF-D99103BD15E0}"/>
    <dgm:cxn modelId="{04B143C4-D6B4-4EDB-BC17-0FCF7CEAFFAB}" srcId="{1CEFFEA9-2870-4384-AE53-3E7A603B6E4D}" destId="{F2F5C96A-AEB4-43D4-9074-69A12E4B4128}" srcOrd="1" destOrd="0" parTransId="{9D0468E2-8A2C-4599-B72F-47C396BBC3D0}" sibTransId="{4C0EE4F6-108F-4C1A-A0C9-5770639141F7}"/>
    <dgm:cxn modelId="{AFE6ACE7-FA9A-44CF-94C0-A5309865B7DE}" type="presOf" srcId="{1CEFFEA9-2870-4384-AE53-3E7A603B6E4D}" destId="{FCE9586E-CC9C-4876-A483-730E5758529E}" srcOrd="0" destOrd="0" presId="urn:microsoft.com/office/officeart/2005/8/layout/process4"/>
    <dgm:cxn modelId="{758732FC-F293-4C6A-BF96-FA78CFAD0A82}" srcId="{801A8B13-430B-4C97-9C23-5CD2B791CE8D}" destId="{6079682C-71E8-46A6-8594-C042B4FEC007}" srcOrd="0" destOrd="0" parTransId="{203A8D6B-220C-4198-BE49-C8689D6D3109}" sibTransId="{8C55D0B7-2D72-4B8C-8DCD-63EE2ECE03CC}"/>
    <dgm:cxn modelId="{5A19AFA4-0D08-44EA-B6BB-946ED6044A10}" type="presParOf" srcId="{6B9F325C-373F-40DA-836F-73150DDAABAC}" destId="{D61F32EA-ACC9-43F4-BBD1-2CC263EAD601}" srcOrd="0" destOrd="0" presId="urn:microsoft.com/office/officeart/2005/8/layout/process4"/>
    <dgm:cxn modelId="{271562D9-66A2-4B95-933E-1EC403B36FDF}" type="presParOf" srcId="{D61F32EA-ACC9-43F4-BBD1-2CC263EAD601}" destId="{FCE9586E-CC9C-4876-A483-730E5758529E}" srcOrd="0" destOrd="0" presId="urn:microsoft.com/office/officeart/2005/8/layout/process4"/>
    <dgm:cxn modelId="{35CFDFB9-14F9-4FA4-83D2-B6B063CE5940}" type="presParOf" srcId="{D61F32EA-ACC9-43F4-BBD1-2CC263EAD601}" destId="{3623FB5D-6D55-456F-AB4E-E9F443E3106D}" srcOrd="1" destOrd="0" presId="urn:microsoft.com/office/officeart/2005/8/layout/process4"/>
    <dgm:cxn modelId="{F319ACF7-4592-4903-BF03-0EE3861DF2BB}" type="presParOf" srcId="{D61F32EA-ACC9-43F4-BBD1-2CC263EAD601}" destId="{CA66E9FF-E166-408A-BD83-C7FD5CD8BA92}" srcOrd="2" destOrd="0" presId="urn:microsoft.com/office/officeart/2005/8/layout/process4"/>
    <dgm:cxn modelId="{34D94E75-DC2A-438A-8963-797ABF1ED7DF}" type="presParOf" srcId="{CA66E9FF-E166-408A-BD83-C7FD5CD8BA92}" destId="{867BCF04-F201-4558-9B53-25A95EAD5E01}" srcOrd="0" destOrd="0" presId="urn:microsoft.com/office/officeart/2005/8/layout/process4"/>
    <dgm:cxn modelId="{41E8B02E-4894-466F-B693-4FFD7AE8627F}" type="presParOf" srcId="{CA66E9FF-E166-408A-BD83-C7FD5CD8BA92}" destId="{C1E0EA72-CD11-4832-8665-B75547C40BCC}" srcOrd="1" destOrd="0" presId="urn:microsoft.com/office/officeart/2005/8/layout/process4"/>
    <dgm:cxn modelId="{D6873FC1-9DAF-4A2C-8CAF-2C995E1ED746}" type="presParOf" srcId="{6B9F325C-373F-40DA-836F-73150DDAABAC}" destId="{5ECEA0AF-85A6-4FD4-AB0C-63358D52B483}" srcOrd="1" destOrd="0" presId="urn:microsoft.com/office/officeart/2005/8/layout/process4"/>
    <dgm:cxn modelId="{49FD94F6-6532-42AF-8AE6-1380A5B822A9}" type="presParOf" srcId="{6B9F325C-373F-40DA-836F-73150DDAABAC}" destId="{3D80E4D5-930B-4436-BC08-387256E748A8}" srcOrd="2" destOrd="0" presId="urn:microsoft.com/office/officeart/2005/8/layout/process4"/>
    <dgm:cxn modelId="{C2E85282-48AA-40FB-9B3A-FF16EAB559C8}" type="presParOf" srcId="{3D80E4D5-930B-4436-BC08-387256E748A8}" destId="{143DED81-38A1-4D78-82B6-DABC198AFB08}" srcOrd="0" destOrd="0" presId="urn:microsoft.com/office/officeart/2005/8/layout/process4"/>
    <dgm:cxn modelId="{7D2E453B-40FE-404A-8DA2-DC4F4595CCC9}" type="presParOf" srcId="{3D80E4D5-930B-4436-BC08-387256E748A8}" destId="{D5DB7E26-9D6E-45F0-86B9-DC989D809789}" srcOrd="1" destOrd="0" presId="urn:microsoft.com/office/officeart/2005/8/layout/process4"/>
    <dgm:cxn modelId="{7E4EF296-1EA2-41A6-BAF5-FB86C21E8331}" type="presParOf" srcId="{3D80E4D5-930B-4436-BC08-387256E748A8}" destId="{89646ABF-1D87-413C-ADE0-770ED62F7249}" srcOrd="2" destOrd="0" presId="urn:microsoft.com/office/officeart/2005/8/layout/process4"/>
    <dgm:cxn modelId="{CD09EED5-47BB-4A22-B601-FE6C78535914}" type="presParOf" srcId="{89646ABF-1D87-413C-ADE0-770ED62F7249}" destId="{E7E6E711-12A7-44BD-9A56-5CF8CC255F17}" srcOrd="0" destOrd="0" presId="urn:microsoft.com/office/officeart/2005/8/layout/process4"/>
    <dgm:cxn modelId="{4AF57445-0194-4F38-9130-6B819986EFEA}" type="presParOf" srcId="{89646ABF-1D87-413C-ADE0-770ED62F7249}" destId="{92F86D85-8A4D-449C-AD49-205AAC611E83}" srcOrd="1" destOrd="0" presId="urn:microsoft.com/office/officeart/2005/8/layout/process4"/>
    <dgm:cxn modelId="{1D951342-EE52-42E2-BDF1-C2D6A055E4C2}" type="presParOf" srcId="{89646ABF-1D87-413C-ADE0-770ED62F7249}" destId="{BA3791E9-6403-4CA3-B85C-16A7567C3804}" srcOrd="2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9C4F3C7-16A6-4FC7-A6FF-459E2638E7A1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GB"/>
        </a:p>
      </dgm:t>
    </dgm:pt>
    <dgm:pt modelId="{B92A877C-5A9F-4C5D-8BCF-64F7482EDE27}">
      <dgm:prSet/>
      <dgm:spPr/>
      <dgm:t>
        <a:bodyPr/>
        <a:lstStyle/>
        <a:p>
          <a:r>
            <a:rPr lang="cs-CZ"/>
            <a:t>Měřítko, které vypovídá o tom, do jaké míry mají uzly v síti tendenci se spojovat (navazovat vazby)Network average (obdoba global) vs. Local clustering coefficient</a:t>
          </a:r>
          <a:endParaRPr lang="en-GB"/>
        </a:p>
      </dgm:t>
    </dgm:pt>
    <dgm:pt modelId="{6FF08512-5C8B-4E07-8A0C-CE457A4EF235}" type="parTrans" cxnId="{AB205161-DB4A-4328-9230-C10C04BE0054}">
      <dgm:prSet/>
      <dgm:spPr/>
      <dgm:t>
        <a:bodyPr/>
        <a:lstStyle/>
        <a:p>
          <a:endParaRPr lang="en-GB"/>
        </a:p>
      </dgm:t>
    </dgm:pt>
    <dgm:pt modelId="{4D777CDA-30C2-4FC7-BC7C-0B652B316CDA}" type="sibTrans" cxnId="{AB205161-DB4A-4328-9230-C10C04BE0054}">
      <dgm:prSet/>
      <dgm:spPr/>
      <dgm:t>
        <a:bodyPr/>
        <a:lstStyle/>
        <a:p>
          <a:endParaRPr lang="en-GB"/>
        </a:p>
      </dgm:t>
    </dgm:pt>
    <dgm:pt modelId="{B4F03472-42AB-4294-BCDC-C6197F9991ED}">
      <dgm:prSet/>
      <dgm:spPr/>
      <dgm:t>
        <a:bodyPr/>
        <a:lstStyle/>
        <a:p>
          <a:r>
            <a:rPr lang="cs-CZ"/>
            <a:t>Local -&gt; kvantifikuje, jak moc nebo málo jsou sousedé uzle schopny tvořit kliky (uzavřené celky)</a:t>
          </a:r>
          <a:endParaRPr lang="en-GB"/>
        </a:p>
      </dgm:t>
    </dgm:pt>
    <dgm:pt modelId="{4CC272A5-0B13-4D76-9ABA-2E8221344D5E}" type="parTrans" cxnId="{37E22ECC-7518-4554-B644-515CD4FABA45}">
      <dgm:prSet/>
      <dgm:spPr/>
      <dgm:t>
        <a:bodyPr/>
        <a:lstStyle/>
        <a:p>
          <a:endParaRPr lang="en-GB"/>
        </a:p>
      </dgm:t>
    </dgm:pt>
    <dgm:pt modelId="{B5428804-0C67-4A45-9E32-8D3E96434165}" type="sibTrans" cxnId="{37E22ECC-7518-4554-B644-515CD4FABA45}">
      <dgm:prSet/>
      <dgm:spPr/>
      <dgm:t>
        <a:bodyPr/>
        <a:lstStyle/>
        <a:p>
          <a:endParaRPr lang="en-GB"/>
        </a:p>
      </dgm:t>
    </dgm:pt>
    <dgm:pt modelId="{9A8A6D19-89AF-4FF6-9A9F-3310A705DC1D}">
      <dgm:prSet/>
      <dgm:spPr/>
      <dgm:t>
        <a:bodyPr/>
        <a:lstStyle/>
        <a:p>
          <a:r>
            <a:rPr lang="cs-CZ"/>
            <a:t>Logika výpočetního algoritmu:</a:t>
          </a:r>
          <a:endParaRPr lang="en-GB"/>
        </a:p>
      </dgm:t>
    </dgm:pt>
    <dgm:pt modelId="{75F19501-BF87-4D04-91D4-54B31476423A}" type="parTrans" cxnId="{75B0F692-DCC9-48ED-914E-BEF6CC4357E5}">
      <dgm:prSet/>
      <dgm:spPr/>
      <dgm:t>
        <a:bodyPr/>
        <a:lstStyle/>
        <a:p>
          <a:endParaRPr lang="en-GB"/>
        </a:p>
      </dgm:t>
    </dgm:pt>
    <dgm:pt modelId="{B0432B30-F9D3-410A-9605-E217F9EF94D7}" type="sibTrans" cxnId="{75B0F692-DCC9-48ED-914E-BEF6CC4357E5}">
      <dgm:prSet/>
      <dgm:spPr/>
      <dgm:t>
        <a:bodyPr/>
        <a:lstStyle/>
        <a:p>
          <a:endParaRPr lang="en-GB"/>
        </a:p>
      </dgm:t>
    </dgm:pt>
    <dgm:pt modelId="{3B501E76-3D5C-4B74-848F-B2966B4ACE42}">
      <dgm:prSet/>
      <dgm:spPr/>
      <dgm:t>
        <a:bodyPr/>
        <a:lstStyle/>
        <a:p>
          <a:r>
            <a:rPr lang="cs-CZ"/>
            <a:t>Počet hran spojujících sousedy daného uzle děleno počtem všech možných hran mezi sousedy daného uzle</a:t>
          </a:r>
          <a:endParaRPr lang="en-GB"/>
        </a:p>
      </dgm:t>
    </dgm:pt>
    <dgm:pt modelId="{BA4BA82D-3C15-4DF2-B442-C58A65454BFC}" type="parTrans" cxnId="{7757F0AD-6032-4DAB-9556-4AF6BEFBC1F7}">
      <dgm:prSet/>
      <dgm:spPr/>
      <dgm:t>
        <a:bodyPr/>
        <a:lstStyle/>
        <a:p>
          <a:endParaRPr lang="en-GB"/>
        </a:p>
      </dgm:t>
    </dgm:pt>
    <dgm:pt modelId="{D838ADEF-606D-4AE4-8250-05C1FD53B340}" type="sibTrans" cxnId="{7757F0AD-6032-4DAB-9556-4AF6BEFBC1F7}">
      <dgm:prSet/>
      <dgm:spPr/>
      <dgm:t>
        <a:bodyPr/>
        <a:lstStyle/>
        <a:p>
          <a:endParaRPr lang="en-GB"/>
        </a:p>
      </dgm:t>
    </dgm:pt>
    <dgm:pt modelId="{4DC05213-FDAA-4756-98CA-2807EF7A8CBE}">
      <dgm:prSet/>
      <dgm:spPr/>
      <dgm:t>
        <a:bodyPr/>
        <a:lstStyle/>
        <a:p>
          <a:r>
            <a:rPr lang="cs-CZ"/>
            <a:t>Network average -&gt; udává průměr všech lokálních clustering coefficientů</a:t>
          </a:r>
          <a:endParaRPr lang="en-GB"/>
        </a:p>
      </dgm:t>
    </dgm:pt>
    <dgm:pt modelId="{151EACC6-474D-456D-941F-2ACDC47A7D3D}" type="parTrans" cxnId="{0D62051C-42F7-449C-B06C-A4384A842646}">
      <dgm:prSet/>
      <dgm:spPr/>
      <dgm:t>
        <a:bodyPr/>
        <a:lstStyle/>
        <a:p>
          <a:endParaRPr lang="en-GB"/>
        </a:p>
      </dgm:t>
    </dgm:pt>
    <dgm:pt modelId="{499F9CB0-9907-4EDA-B8BB-BFFBAC7789BE}" type="sibTrans" cxnId="{0D62051C-42F7-449C-B06C-A4384A842646}">
      <dgm:prSet/>
      <dgm:spPr/>
      <dgm:t>
        <a:bodyPr/>
        <a:lstStyle/>
        <a:p>
          <a:endParaRPr lang="en-GB"/>
        </a:p>
      </dgm:t>
    </dgm:pt>
    <dgm:pt modelId="{071E5F0E-A078-4364-8C8B-07917AF4B2CB}" type="pres">
      <dgm:prSet presAssocID="{F9C4F3C7-16A6-4FC7-A6FF-459E2638E7A1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25DC2615-B48B-47C0-AAE1-9FC6E17116DB}" type="pres">
      <dgm:prSet presAssocID="{B92A877C-5A9F-4C5D-8BCF-64F7482EDE27}" presName="horFlow" presStyleCnt="0"/>
      <dgm:spPr/>
    </dgm:pt>
    <dgm:pt modelId="{A0E069D4-53D9-4E6E-AE94-8AA2C06DA163}" type="pres">
      <dgm:prSet presAssocID="{B92A877C-5A9F-4C5D-8BCF-64F7482EDE27}" presName="bigChev" presStyleLbl="node1" presStyleIdx="0" presStyleCnt="3"/>
      <dgm:spPr/>
    </dgm:pt>
    <dgm:pt modelId="{1C13BA9E-7A3F-408B-B498-AA0F6B825598}" type="pres">
      <dgm:prSet presAssocID="{B92A877C-5A9F-4C5D-8BCF-64F7482EDE27}" presName="vSp" presStyleCnt="0"/>
      <dgm:spPr/>
    </dgm:pt>
    <dgm:pt modelId="{8AA3B9B0-E117-45CA-B9FA-FA49196AD704}" type="pres">
      <dgm:prSet presAssocID="{B4F03472-42AB-4294-BCDC-C6197F9991ED}" presName="horFlow" presStyleCnt="0"/>
      <dgm:spPr/>
    </dgm:pt>
    <dgm:pt modelId="{515E6FB1-A7CF-4701-8137-37642DFD0A4C}" type="pres">
      <dgm:prSet presAssocID="{B4F03472-42AB-4294-BCDC-C6197F9991ED}" presName="bigChev" presStyleLbl="node1" presStyleIdx="1" presStyleCnt="3"/>
      <dgm:spPr/>
    </dgm:pt>
    <dgm:pt modelId="{B3ED5CBE-1227-452B-8980-A9D64DC24334}" type="pres">
      <dgm:prSet presAssocID="{75F19501-BF87-4D04-91D4-54B31476423A}" presName="parTrans" presStyleCnt="0"/>
      <dgm:spPr/>
    </dgm:pt>
    <dgm:pt modelId="{9FCBB921-4F60-4C8E-8F6B-F661D38C4B0B}" type="pres">
      <dgm:prSet presAssocID="{9A8A6D19-89AF-4FF6-9A9F-3310A705DC1D}" presName="node" presStyleLbl="alignAccFollowNode1" presStyleIdx="0" presStyleCnt="1">
        <dgm:presLayoutVars>
          <dgm:bulletEnabled val="1"/>
        </dgm:presLayoutVars>
      </dgm:prSet>
      <dgm:spPr/>
    </dgm:pt>
    <dgm:pt modelId="{E0685001-3B49-4A65-8B39-5E0686F7018F}" type="pres">
      <dgm:prSet presAssocID="{B4F03472-42AB-4294-BCDC-C6197F9991ED}" presName="vSp" presStyleCnt="0"/>
      <dgm:spPr/>
    </dgm:pt>
    <dgm:pt modelId="{D7672DCE-854D-4C16-848F-F47E6297B731}" type="pres">
      <dgm:prSet presAssocID="{4DC05213-FDAA-4756-98CA-2807EF7A8CBE}" presName="horFlow" presStyleCnt="0"/>
      <dgm:spPr/>
    </dgm:pt>
    <dgm:pt modelId="{BFF97EB5-1AB5-401E-B53B-8045A6E2C54D}" type="pres">
      <dgm:prSet presAssocID="{4DC05213-FDAA-4756-98CA-2807EF7A8CBE}" presName="bigChev" presStyleLbl="node1" presStyleIdx="2" presStyleCnt="3"/>
      <dgm:spPr/>
    </dgm:pt>
  </dgm:ptLst>
  <dgm:cxnLst>
    <dgm:cxn modelId="{0D62051C-42F7-449C-B06C-A4384A842646}" srcId="{F9C4F3C7-16A6-4FC7-A6FF-459E2638E7A1}" destId="{4DC05213-FDAA-4756-98CA-2807EF7A8CBE}" srcOrd="2" destOrd="0" parTransId="{151EACC6-474D-456D-941F-2ACDC47A7D3D}" sibTransId="{499F9CB0-9907-4EDA-B8BB-BFFBAC7789BE}"/>
    <dgm:cxn modelId="{EE13BA36-C73C-41F7-82AF-DEFBA4114756}" type="presOf" srcId="{4DC05213-FDAA-4756-98CA-2807EF7A8CBE}" destId="{BFF97EB5-1AB5-401E-B53B-8045A6E2C54D}" srcOrd="0" destOrd="0" presId="urn:microsoft.com/office/officeart/2005/8/layout/lProcess3"/>
    <dgm:cxn modelId="{7BE2B23A-A942-4D41-A4F4-7E9D92C50CF2}" type="presOf" srcId="{F9C4F3C7-16A6-4FC7-A6FF-459E2638E7A1}" destId="{071E5F0E-A078-4364-8C8B-07917AF4B2CB}" srcOrd="0" destOrd="0" presId="urn:microsoft.com/office/officeart/2005/8/layout/lProcess3"/>
    <dgm:cxn modelId="{AB205161-DB4A-4328-9230-C10C04BE0054}" srcId="{F9C4F3C7-16A6-4FC7-A6FF-459E2638E7A1}" destId="{B92A877C-5A9F-4C5D-8BCF-64F7482EDE27}" srcOrd="0" destOrd="0" parTransId="{6FF08512-5C8B-4E07-8A0C-CE457A4EF235}" sibTransId="{4D777CDA-30C2-4FC7-BC7C-0B652B316CDA}"/>
    <dgm:cxn modelId="{A357CA58-BA3C-4695-A815-2375835E689F}" type="presOf" srcId="{B92A877C-5A9F-4C5D-8BCF-64F7482EDE27}" destId="{A0E069D4-53D9-4E6E-AE94-8AA2C06DA163}" srcOrd="0" destOrd="0" presId="urn:microsoft.com/office/officeart/2005/8/layout/lProcess3"/>
    <dgm:cxn modelId="{75B0F692-DCC9-48ED-914E-BEF6CC4357E5}" srcId="{B4F03472-42AB-4294-BCDC-C6197F9991ED}" destId="{9A8A6D19-89AF-4FF6-9A9F-3310A705DC1D}" srcOrd="0" destOrd="0" parTransId="{75F19501-BF87-4D04-91D4-54B31476423A}" sibTransId="{B0432B30-F9D3-410A-9605-E217F9EF94D7}"/>
    <dgm:cxn modelId="{7757F0AD-6032-4DAB-9556-4AF6BEFBC1F7}" srcId="{9A8A6D19-89AF-4FF6-9A9F-3310A705DC1D}" destId="{3B501E76-3D5C-4B74-848F-B2966B4ACE42}" srcOrd="0" destOrd="0" parTransId="{BA4BA82D-3C15-4DF2-B442-C58A65454BFC}" sibTransId="{D838ADEF-606D-4AE4-8250-05C1FD53B340}"/>
    <dgm:cxn modelId="{CB2D91B8-64BD-4A47-B6B2-67BAADFCE50F}" type="presOf" srcId="{B4F03472-42AB-4294-BCDC-C6197F9991ED}" destId="{515E6FB1-A7CF-4701-8137-37642DFD0A4C}" srcOrd="0" destOrd="0" presId="urn:microsoft.com/office/officeart/2005/8/layout/lProcess3"/>
    <dgm:cxn modelId="{37E22ECC-7518-4554-B644-515CD4FABA45}" srcId="{F9C4F3C7-16A6-4FC7-A6FF-459E2638E7A1}" destId="{B4F03472-42AB-4294-BCDC-C6197F9991ED}" srcOrd="1" destOrd="0" parTransId="{4CC272A5-0B13-4D76-9ABA-2E8221344D5E}" sibTransId="{B5428804-0C67-4A45-9E32-8D3E96434165}"/>
    <dgm:cxn modelId="{C99676DF-0318-4291-A5FA-C8933BA2A50B}" type="presOf" srcId="{3B501E76-3D5C-4B74-848F-B2966B4ACE42}" destId="{9FCBB921-4F60-4C8E-8F6B-F661D38C4B0B}" srcOrd="0" destOrd="1" presId="urn:microsoft.com/office/officeart/2005/8/layout/lProcess3"/>
    <dgm:cxn modelId="{E158D1E9-EF77-490D-9B98-BCBA379B7C0C}" type="presOf" srcId="{9A8A6D19-89AF-4FF6-9A9F-3310A705DC1D}" destId="{9FCBB921-4F60-4C8E-8F6B-F661D38C4B0B}" srcOrd="0" destOrd="0" presId="urn:microsoft.com/office/officeart/2005/8/layout/lProcess3"/>
    <dgm:cxn modelId="{25C72828-987F-49DB-834D-7C1DEE20F76C}" type="presParOf" srcId="{071E5F0E-A078-4364-8C8B-07917AF4B2CB}" destId="{25DC2615-B48B-47C0-AAE1-9FC6E17116DB}" srcOrd="0" destOrd="0" presId="urn:microsoft.com/office/officeart/2005/8/layout/lProcess3"/>
    <dgm:cxn modelId="{FDF5DEAF-C760-44AC-B4C5-348742FFCFEB}" type="presParOf" srcId="{25DC2615-B48B-47C0-AAE1-9FC6E17116DB}" destId="{A0E069D4-53D9-4E6E-AE94-8AA2C06DA163}" srcOrd="0" destOrd="0" presId="urn:microsoft.com/office/officeart/2005/8/layout/lProcess3"/>
    <dgm:cxn modelId="{89EBE5E4-011F-417E-8AD1-B36523EE7F9F}" type="presParOf" srcId="{071E5F0E-A078-4364-8C8B-07917AF4B2CB}" destId="{1C13BA9E-7A3F-408B-B498-AA0F6B825598}" srcOrd="1" destOrd="0" presId="urn:microsoft.com/office/officeart/2005/8/layout/lProcess3"/>
    <dgm:cxn modelId="{2A49B287-B3B7-4730-AEE9-783BC24B460B}" type="presParOf" srcId="{071E5F0E-A078-4364-8C8B-07917AF4B2CB}" destId="{8AA3B9B0-E117-45CA-B9FA-FA49196AD704}" srcOrd="2" destOrd="0" presId="urn:microsoft.com/office/officeart/2005/8/layout/lProcess3"/>
    <dgm:cxn modelId="{AA166B2C-51F3-49FD-8812-94598F76C1BE}" type="presParOf" srcId="{8AA3B9B0-E117-45CA-B9FA-FA49196AD704}" destId="{515E6FB1-A7CF-4701-8137-37642DFD0A4C}" srcOrd="0" destOrd="0" presId="urn:microsoft.com/office/officeart/2005/8/layout/lProcess3"/>
    <dgm:cxn modelId="{9079EA80-6AEC-42A4-BBE0-4357157C231E}" type="presParOf" srcId="{8AA3B9B0-E117-45CA-B9FA-FA49196AD704}" destId="{B3ED5CBE-1227-452B-8980-A9D64DC24334}" srcOrd="1" destOrd="0" presId="urn:microsoft.com/office/officeart/2005/8/layout/lProcess3"/>
    <dgm:cxn modelId="{B69FECA8-D604-4477-BA78-2CB4CA757F8E}" type="presParOf" srcId="{8AA3B9B0-E117-45CA-B9FA-FA49196AD704}" destId="{9FCBB921-4F60-4C8E-8F6B-F661D38C4B0B}" srcOrd="2" destOrd="0" presId="urn:microsoft.com/office/officeart/2005/8/layout/lProcess3"/>
    <dgm:cxn modelId="{B6328465-67C5-4D45-8FC4-6A6E45C9DED0}" type="presParOf" srcId="{071E5F0E-A078-4364-8C8B-07917AF4B2CB}" destId="{E0685001-3B49-4A65-8B39-5E0686F7018F}" srcOrd="3" destOrd="0" presId="urn:microsoft.com/office/officeart/2005/8/layout/lProcess3"/>
    <dgm:cxn modelId="{9BFFCA63-7608-45B4-AE2C-E23471D5DF32}" type="presParOf" srcId="{071E5F0E-A078-4364-8C8B-07917AF4B2CB}" destId="{D7672DCE-854D-4C16-848F-F47E6297B731}" srcOrd="4" destOrd="0" presId="urn:microsoft.com/office/officeart/2005/8/layout/lProcess3"/>
    <dgm:cxn modelId="{A8D1BEB6-F5BC-4B2C-A31A-4B6BA74C930D}" type="presParOf" srcId="{D7672DCE-854D-4C16-848F-F47E6297B731}" destId="{BFF97EB5-1AB5-401E-B53B-8045A6E2C54D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5FE5B51-6FB8-45D2-AC11-4F334C4726AE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GB"/>
        </a:p>
      </dgm:t>
    </dgm:pt>
    <dgm:pt modelId="{889AEC26-E8A1-4C8F-85C4-B06206D17431}">
      <dgm:prSet/>
      <dgm:spPr/>
      <dgm:t>
        <a:bodyPr/>
        <a:lstStyle/>
        <a:p>
          <a:r>
            <a:rPr lang="cs-CZ"/>
            <a:t>Měří míru dělení sítě na různé moduly (komunity, clustery)</a:t>
          </a:r>
          <a:endParaRPr lang="en-GB"/>
        </a:p>
      </dgm:t>
    </dgm:pt>
    <dgm:pt modelId="{2A75A71B-4EFB-4631-AA91-76ECEE74CD13}" type="parTrans" cxnId="{C5777F6A-9505-420F-9F9A-D854E67170E3}">
      <dgm:prSet/>
      <dgm:spPr/>
      <dgm:t>
        <a:bodyPr/>
        <a:lstStyle/>
        <a:p>
          <a:endParaRPr lang="en-GB"/>
        </a:p>
      </dgm:t>
    </dgm:pt>
    <dgm:pt modelId="{72B58373-B259-4E44-9287-06F1D982A3CA}" type="sibTrans" cxnId="{C5777F6A-9505-420F-9F9A-D854E67170E3}">
      <dgm:prSet/>
      <dgm:spPr/>
      <dgm:t>
        <a:bodyPr/>
        <a:lstStyle/>
        <a:p>
          <a:endParaRPr lang="en-GB"/>
        </a:p>
      </dgm:t>
    </dgm:pt>
    <dgm:pt modelId="{3B228A4C-EEBF-4198-90AE-C5D6C235CFCB}">
      <dgm:prSet/>
      <dgm:spPr/>
      <dgm:t>
        <a:bodyPr/>
        <a:lstStyle/>
        <a:p>
          <a:r>
            <a:rPr lang="en-GB"/>
            <a:t>Sítě s vysokou modularitou mají hustá spojení mezi uzly uvnitř</a:t>
          </a:r>
          <a:r>
            <a:rPr lang="cs-CZ"/>
            <a:t> jednotlivých</a:t>
          </a:r>
          <a:r>
            <a:rPr lang="en-GB"/>
            <a:t> modulů, ale řídká spojení mezi uzly v různých modulech</a:t>
          </a:r>
        </a:p>
      </dgm:t>
    </dgm:pt>
    <dgm:pt modelId="{0ACB47C4-37C4-4797-BE44-48ED0420693F}" type="parTrans" cxnId="{D46C7D99-11A6-43DD-9815-56EF5040F387}">
      <dgm:prSet/>
      <dgm:spPr/>
      <dgm:t>
        <a:bodyPr/>
        <a:lstStyle/>
        <a:p>
          <a:endParaRPr lang="en-GB"/>
        </a:p>
      </dgm:t>
    </dgm:pt>
    <dgm:pt modelId="{5323AA8E-6FD7-45D1-A5F0-6A2F748A5BEF}" type="sibTrans" cxnId="{D46C7D99-11A6-43DD-9815-56EF5040F387}">
      <dgm:prSet/>
      <dgm:spPr/>
      <dgm:t>
        <a:bodyPr/>
        <a:lstStyle/>
        <a:p>
          <a:endParaRPr lang="en-GB"/>
        </a:p>
      </dgm:t>
    </dgm:pt>
    <dgm:pt modelId="{30780C3F-F925-41D6-AE47-95956F0A6522}">
      <dgm:prSet/>
      <dgm:spPr/>
      <dgm:t>
        <a:bodyPr/>
        <a:lstStyle/>
        <a:p>
          <a:r>
            <a:rPr lang="cs-CZ"/>
            <a:t>Logika výpočetního algoritmu: </a:t>
          </a:r>
          <a:endParaRPr lang="en-GB"/>
        </a:p>
      </dgm:t>
    </dgm:pt>
    <dgm:pt modelId="{C5A74CD9-DF2E-433B-898F-96F22726838F}" type="parTrans" cxnId="{8667ADD7-D31D-4306-B259-40E7DEEEBD1A}">
      <dgm:prSet/>
      <dgm:spPr/>
      <dgm:t>
        <a:bodyPr/>
        <a:lstStyle/>
        <a:p>
          <a:endParaRPr lang="en-GB"/>
        </a:p>
      </dgm:t>
    </dgm:pt>
    <dgm:pt modelId="{6950297E-C8A0-4BEC-81A6-0641DD3ACAED}" type="sibTrans" cxnId="{8667ADD7-D31D-4306-B259-40E7DEEEBD1A}">
      <dgm:prSet/>
      <dgm:spPr/>
      <dgm:t>
        <a:bodyPr/>
        <a:lstStyle/>
        <a:p>
          <a:endParaRPr lang="en-GB"/>
        </a:p>
      </dgm:t>
    </dgm:pt>
    <dgm:pt modelId="{9B3EF007-2CAC-42CF-B3EF-469DABC7B7CA}">
      <dgm:prSet/>
      <dgm:spPr/>
      <dgm:t>
        <a:bodyPr/>
        <a:lstStyle/>
        <a:p>
          <a:r>
            <a:rPr lang="cs-CZ"/>
            <a:t>hodnota modularity je počítána jako -&gt; zlomek hran, které spadají do daných skupin (komunit), mínus očekávaný zlomek, pokud byly hrany náhodně rozloženy.</a:t>
          </a:r>
          <a:endParaRPr lang="en-GB"/>
        </a:p>
      </dgm:t>
    </dgm:pt>
    <dgm:pt modelId="{08B92B26-F837-405F-ABB9-BD0A286143AE}" type="parTrans" cxnId="{1B1CAF7B-21FF-45B7-AA5C-1541C27A7993}">
      <dgm:prSet/>
      <dgm:spPr/>
      <dgm:t>
        <a:bodyPr/>
        <a:lstStyle/>
        <a:p>
          <a:endParaRPr lang="en-GB"/>
        </a:p>
      </dgm:t>
    </dgm:pt>
    <dgm:pt modelId="{2ED4A749-F7C9-46F5-A041-0167317CA61E}" type="sibTrans" cxnId="{1B1CAF7B-21FF-45B7-AA5C-1541C27A7993}">
      <dgm:prSet/>
      <dgm:spPr/>
      <dgm:t>
        <a:bodyPr/>
        <a:lstStyle/>
        <a:p>
          <a:endParaRPr lang="en-GB"/>
        </a:p>
      </dgm:t>
    </dgm:pt>
    <dgm:pt modelId="{63F79280-6A8C-40C5-8E0F-D81708F26862}" type="pres">
      <dgm:prSet presAssocID="{D5FE5B51-6FB8-45D2-AC11-4F334C4726AE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AD638073-F5DA-42B2-97BE-47CDAD7F70C6}" type="pres">
      <dgm:prSet presAssocID="{889AEC26-E8A1-4C8F-85C4-B06206D17431}" presName="horFlow" presStyleCnt="0"/>
      <dgm:spPr/>
    </dgm:pt>
    <dgm:pt modelId="{E9688ACE-DA10-41D1-8C5D-1495745DE125}" type="pres">
      <dgm:prSet presAssocID="{889AEC26-E8A1-4C8F-85C4-B06206D17431}" presName="bigChev" presStyleLbl="node1" presStyleIdx="0" presStyleCnt="3"/>
      <dgm:spPr/>
    </dgm:pt>
    <dgm:pt modelId="{10E784EE-C009-4083-A0EE-C144C7D2A475}" type="pres">
      <dgm:prSet presAssocID="{889AEC26-E8A1-4C8F-85C4-B06206D17431}" presName="vSp" presStyleCnt="0"/>
      <dgm:spPr/>
    </dgm:pt>
    <dgm:pt modelId="{CEB51AD3-4CA0-48DA-B8C7-C22419EBD694}" type="pres">
      <dgm:prSet presAssocID="{3B228A4C-EEBF-4198-90AE-C5D6C235CFCB}" presName="horFlow" presStyleCnt="0"/>
      <dgm:spPr/>
    </dgm:pt>
    <dgm:pt modelId="{F848EE82-B440-47CB-B8EC-7CE8DFB25B3A}" type="pres">
      <dgm:prSet presAssocID="{3B228A4C-EEBF-4198-90AE-C5D6C235CFCB}" presName="bigChev" presStyleLbl="node1" presStyleIdx="1" presStyleCnt="3"/>
      <dgm:spPr/>
    </dgm:pt>
    <dgm:pt modelId="{FD30F90A-27E6-496C-9B9F-0C830AA286A1}" type="pres">
      <dgm:prSet presAssocID="{3B228A4C-EEBF-4198-90AE-C5D6C235CFCB}" presName="vSp" presStyleCnt="0"/>
      <dgm:spPr/>
    </dgm:pt>
    <dgm:pt modelId="{50304E18-7D8A-41E8-853F-677338260897}" type="pres">
      <dgm:prSet presAssocID="{30780C3F-F925-41D6-AE47-95956F0A6522}" presName="horFlow" presStyleCnt="0"/>
      <dgm:spPr/>
    </dgm:pt>
    <dgm:pt modelId="{07051660-397B-478D-BC26-B241D21C928A}" type="pres">
      <dgm:prSet presAssocID="{30780C3F-F925-41D6-AE47-95956F0A6522}" presName="bigChev" presStyleLbl="node1" presStyleIdx="2" presStyleCnt="3"/>
      <dgm:spPr/>
    </dgm:pt>
    <dgm:pt modelId="{A0EAE16E-FDF7-4C14-90CE-CC0E61C2C603}" type="pres">
      <dgm:prSet presAssocID="{08B92B26-F837-405F-ABB9-BD0A286143AE}" presName="parTrans" presStyleCnt="0"/>
      <dgm:spPr/>
    </dgm:pt>
    <dgm:pt modelId="{E959053A-47BD-45BD-9AF9-B2CC01072195}" type="pres">
      <dgm:prSet presAssocID="{9B3EF007-2CAC-42CF-B3EF-469DABC7B7CA}" presName="node" presStyleLbl="alignAccFollowNode1" presStyleIdx="0" presStyleCnt="1">
        <dgm:presLayoutVars>
          <dgm:bulletEnabled val="1"/>
        </dgm:presLayoutVars>
      </dgm:prSet>
      <dgm:spPr/>
    </dgm:pt>
  </dgm:ptLst>
  <dgm:cxnLst>
    <dgm:cxn modelId="{11E11417-C751-4010-BDFD-124EE761859C}" type="presOf" srcId="{9B3EF007-2CAC-42CF-B3EF-469DABC7B7CA}" destId="{E959053A-47BD-45BD-9AF9-B2CC01072195}" srcOrd="0" destOrd="0" presId="urn:microsoft.com/office/officeart/2005/8/layout/lProcess3"/>
    <dgm:cxn modelId="{474BD529-67BC-4AB2-B4ED-CD556E3D81D9}" type="presOf" srcId="{889AEC26-E8A1-4C8F-85C4-B06206D17431}" destId="{E9688ACE-DA10-41D1-8C5D-1495745DE125}" srcOrd="0" destOrd="0" presId="urn:microsoft.com/office/officeart/2005/8/layout/lProcess3"/>
    <dgm:cxn modelId="{C5777F6A-9505-420F-9F9A-D854E67170E3}" srcId="{D5FE5B51-6FB8-45D2-AC11-4F334C4726AE}" destId="{889AEC26-E8A1-4C8F-85C4-B06206D17431}" srcOrd="0" destOrd="0" parTransId="{2A75A71B-4EFB-4631-AA91-76ECEE74CD13}" sibTransId="{72B58373-B259-4E44-9287-06F1D982A3CA}"/>
    <dgm:cxn modelId="{3A276156-7AA8-4ABD-8A3D-557818F49FD3}" type="presOf" srcId="{D5FE5B51-6FB8-45D2-AC11-4F334C4726AE}" destId="{63F79280-6A8C-40C5-8E0F-D81708F26862}" srcOrd="0" destOrd="0" presId="urn:microsoft.com/office/officeart/2005/8/layout/lProcess3"/>
    <dgm:cxn modelId="{1B1CAF7B-21FF-45B7-AA5C-1541C27A7993}" srcId="{30780C3F-F925-41D6-AE47-95956F0A6522}" destId="{9B3EF007-2CAC-42CF-B3EF-469DABC7B7CA}" srcOrd="0" destOrd="0" parTransId="{08B92B26-F837-405F-ABB9-BD0A286143AE}" sibTransId="{2ED4A749-F7C9-46F5-A041-0167317CA61E}"/>
    <dgm:cxn modelId="{C002B795-0B21-4D24-9C50-E4F43E73013C}" type="presOf" srcId="{30780C3F-F925-41D6-AE47-95956F0A6522}" destId="{07051660-397B-478D-BC26-B241D21C928A}" srcOrd="0" destOrd="0" presId="urn:microsoft.com/office/officeart/2005/8/layout/lProcess3"/>
    <dgm:cxn modelId="{D46C7D99-11A6-43DD-9815-56EF5040F387}" srcId="{D5FE5B51-6FB8-45D2-AC11-4F334C4726AE}" destId="{3B228A4C-EEBF-4198-90AE-C5D6C235CFCB}" srcOrd="1" destOrd="0" parTransId="{0ACB47C4-37C4-4797-BE44-48ED0420693F}" sibTransId="{5323AA8E-6FD7-45D1-A5F0-6A2F748A5BEF}"/>
    <dgm:cxn modelId="{D76977CF-2A1B-47B7-8140-A6AB8154FE44}" type="presOf" srcId="{3B228A4C-EEBF-4198-90AE-C5D6C235CFCB}" destId="{F848EE82-B440-47CB-B8EC-7CE8DFB25B3A}" srcOrd="0" destOrd="0" presId="urn:microsoft.com/office/officeart/2005/8/layout/lProcess3"/>
    <dgm:cxn modelId="{8667ADD7-D31D-4306-B259-40E7DEEEBD1A}" srcId="{D5FE5B51-6FB8-45D2-AC11-4F334C4726AE}" destId="{30780C3F-F925-41D6-AE47-95956F0A6522}" srcOrd="2" destOrd="0" parTransId="{C5A74CD9-DF2E-433B-898F-96F22726838F}" sibTransId="{6950297E-C8A0-4BEC-81A6-0641DD3ACAED}"/>
    <dgm:cxn modelId="{C8804AC5-8546-47CD-94FF-80F3502AC443}" type="presParOf" srcId="{63F79280-6A8C-40C5-8E0F-D81708F26862}" destId="{AD638073-F5DA-42B2-97BE-47CDAD7F70C6}" srcOrd="0" destOrd="0" presId="urn:microsoft.com/office/officeart/2005/8/layout/lProcess3"/>
    <dgm:cxn modelId="{F084928A-2E18-4C79-BD1A-E432468BBBAC}" type="presParOf" srcId="{AD638073-F5DA-42B2-97BE-47CDAD7F70C6}" destId="{E9688ACE-DA10-41D1-8C5D-1495745DE125}" srcOrd="0" destOrd="0" presId="urn:microsoft.com/office/officeart/2005/8/layout/lProcess3"/>
    <dgm:cxn modelId="{04834FFA-1163-4A34-BBCD-436D4567B76C}" type="presParOf" srcId="{63F79280-6A8C-40C5-8E0F-D81708F26862}" destId="{10E784EE-C009-4083-A0EE-C144C7D2A475}" srcOrd="1" destOrd="0" presId="urn:microsoft.com/office/officeart/2005/8/layout/lProcess3"/>
    <dgm:cxn modelId="{EE03043D-CCAB-4280-B72F-1C976B54C9E4}" type="presParOf" srcId="{63F79280-6A8C-40C5-8E0F-D81708F26862}" destId="{CEB51AD3-4CA0-48DA-B8C7-C22419EBD694}" srcOrd="2" destOrd="0" presId="urn:microsoft.com/office/officeart/2005/8/layout/lProcess3"/>
    <dgm:cxn modelId="{C3F530C3-F17F-4BFD-9EAC-678EA3959F4A}" type="presParOf" srcId="{CEB51AD3-4CA0-48DA-B8C7-C22419EBD694}" destId="{F848EE82-B440-47CB-B8EC-7CE8DFB25B3A}" srcOrd="0" destOrd="0" presId="urn:microsoft.com/office/officeart/2005/8/layout/lProcess3"/>
    <dgm:cxn modelId="{D4097F2F-960D-4B85-B3B7-242D42777D82}" type="presParOf" srcId="{63F79280-6A8C-40C5-8E0F-D81708F26862}" destId="{FD30F90A-27E6-496C-9B9F-0C830AA286A1}" srcOrd="3" destOrd="0" presId="urn:microsoft.com/office/officeart/2005/8/layout/lProcess3"/>
    <dgm:cxn modelId="{C1A7E226-AB6B-493D-BB1C-39D3EDE7C734}" type="presParOf" srcId="{63F79280-6A8C-40C5-8E0F-D81708F26862}" destId="{50304E18-7D8A-41E8-853F-677338260897}" srcOrd="4" destOrd="0" presId="urn:microsoft.com/office/officeart/2005/8/layout/lProcess3"/>
    <dgm:cxn modelId="{3A286AEB-3770-4FBD-8E96-F5CB54058F99}" type="presParOf" srcId="{50304E18-7D8A-41E8-853F-677338260897}" destId="{07051660-397B-478D-BC26-B241D21C928A}" srcOrd="0" destOrd="0" presId="urn:microsoft.com/office/officeart/2005/8/layout/lProcess3"/>
    <dgm:cxn modelId="{92511269-A11B-42CD-8E90-4903B4570F05}" type="presParOf" srcId="{50304E18-7D8A-41E8-853F-677338260897}" destId="{A0EAE16E-FDF7-4C14-90CE-CC0E61C2C603}" srcOrd="1" destOrd="0" presId="urn:microsoft.com/office/officeart/2005/8/layout/lProcess3"/>
    <dgm:cxn modelId="{7FEB8F20-8592-469D-B2B7-E5264EB156DD}" type="presParOf" srcId="{50304E18-7D8A-41E8-853F-677338260897}" destId="{E959053A-47BD-45BD-9AF9-B2CC01072195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CE7646-E7B6-410E-8FD5-C8503DD6C2D8}">
      <dsp:nvSpPr>
        <dsp:cNvPr id="0" name=""/>
        <dsp:cNvSpPr/>
      </dsp:nvSpPr>
      <dsp:spPr>
        <a:xfrm>
          <a:off x="0" y="0"/>
          <a:ext cx="6513603" cy="167949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3A24DB-0850-406C-89AF-039D43F17E5F}">
      <dsp:nvSpPr>
        <dsp:cNvPr id="0" name=""/>
        <dsp:cNvSpPr/>
      </dsp:nvSpPr>
      <dsp:spPr>
        <a:xfrm>
          <a:off x="508048" y="381478"/>
          <a:ext cx="923723" cy="92372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D13F12-9A2B-4331-991F-E8C8BDFE9DF4}">
      <dsp:nvSpPr>
        <dsp:cNvPr id="0" name=""/>
        <dsp:cNvSpPr/>
      </dsp:nvSpPr>
      <dsp:spPr>
        <a:xfrm>
          <a:off x="1939820" y="3591"/>
          <a:ext cx="2931121" cy="16794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747" tIns="177747" rIns="177747" bIns="177747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0" kern="1200" dirty="0"/>
            <a:t>Často nás zajímá:</a:t>
          </a:r>
          <a:endParaRPr lang="en-US" sz="2000" b="0" kern="1200" dirty="0"/>
        </a:p>
      </dsp:txBody>
      <dsp:txXfrm>
        <a:off x="1939820" y="3591"/>
        <a:ext cx="2931121" cy="1679498"/>
      </dsp:txXfrm>
    </dsp:sp>
    <dsp:sp modelId="{7909DEC9-80D1-43CD-9364-AA62C8213988}">
      <dsp:nvSpPr>
        <dsp:cNvPr id="0" name=""/>
        <dsp:cNvSpPr/>
      </dsp:nvSpPr>
      <dsp:spPr>
        <a:xfrm>
          <a:off x="4870942" y="3591"/>
          <a:ext cx="1640765" cy="16794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747" tIns="177747" rIns="177747" bIns="177747" numCol="1" spcCol="1270" anchor="ctr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cs-CZ" sz="900" b="1" kern="1200" dirty="0"/>
            <a:t>Kdo je v síti nejmocnější či nejpopulárnější? </a:t>
          </a:r>
          <a:endParaRPr lang="en-US" sz="900" b="1" kern="1200" dirty="0"/>
        </a:p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cs-CZ" sz="900" b="1" kern="1200" dirty="0"/>
            <a:t>Kdo má největší vliv – kdo je přenašeč (ať už informací či nemocí) ? </a:t>
          </a:r>
          <a:endParaRPr lang="en-US" sz="900" b="1" kern="1200" dirty="0"/>
        </a:p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cs-CZ" sz="900" b="1" kern="1200" dirty="0"/>
            <a:t>Kdo spojuje ostatní? </a:t>
          </a:r>
          <a:endParaRPr lang="en-US" sz="900" b="1" kern="1200" dirty="0"/>
        </a:p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cs-CZ" sz="900" b="1" kern="1200" dirty="0"/>
            <a:t>Kdo je nejlépe </a:t>
          </a:r>
          <a:r>
            <a:rPr lang="cs-CZ" sz="800" b="1" kern="1200" dirty="0"/>
            <a:t>propojen</a:t>
          </a:r>
          <a:r>
            <a:rPr lang="cs-CZ" sz="900" b="1" kern="1200" dirty="0"/>
            <a:t> (má nejsilnější/nejrelevantnější kontakty)?</a:t>
          </a:r>
          <a:endParaRPr lang="en-US" sz="900" b="1" kern="1200" dirty="0"/>
        </a:p>
      </dsp:txBody>
      <dsp:txXfrm>
        <a:off x="4870942" y="3591"/>
        <a:ext cx="1640765" cy="1679498"/>
      </dsp:txXfrm>
    </dsp:sp>
    <dsp:sp modelId="{D5B7F451-21EA-423B-8EAC-01D579A69570}">
      <dsp:nvSpPr>
        <dsp:cNvPr id="0" name=""/>
        <dsp:cNvSpPr/>
      </dsp:nvSpPr>
      <dsp:spPr>
        <a:xfrm>
          <a:off x="0" y="2102963"/>
          <a:ext cx="6513603" cy="167949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DD6E60-E616-4C5B-B945-E5477BE2FD2B}">
      <dsp:nvSpPr>
        <dsp:cNvPr id="0" name=""/>
        <dsp:cNvSpPr/>
      </dsp:nvSpPr>
      <dsp:spPr>
        <a:xfrm>
          <a:off x="508048" y="2480851"/>
          <a:ext cx="923723" cy="92372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B63F77-E212-4E66-910F-3E17B4A8526E}">
      <dsp:nvSpPr>
        <dsp:cNvPr id="0" name=""/>
        <dsp:cNvSpPr/>
      </dsp:nvSpPr>
      <dsp:spPr>
        <a:xfrm>
          <a:off x="1939820" y="2102963"/>
          <a:ext cx="4571887" cy="16794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747" tIns="177747" rIns="177747" bIns="177747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0" kern="1200" dirty="0"/>
            <a:t>Moc a vliv jsou inherentně relační (</a:t>
          </a:r>
          <a:r>
            <a:rPr lang="cs-CZ" sz="2000" b="0" kern="1200" dirty="0" err="1"/>
            <a:t>Hanneman</a:t>
          </a:r>
          <a:r>
            <a:rPr lang="cs-CZ" sz="2000" b="0" kern="1200" dirty="0"/>
            <a:t> &amp; </a:t>
          </a:r>
          <a:r>
            <a:rPr lang="cs-CZ" sz="2000" b="0" kern="1200" dirty="0" err="1"/>
            <a:t>Riddle</a:t>
          </a:r>
          <a:r>
            <a:rPr lang="cs-CZ" sz="2000" b="0" kern="1200" dirty="0"/>
            <a:t>, 2005) </a:t>
          </a:r>
          <a:r>
            <a:rPr lang="cs-CZ" sz="2000" b="0" kern="1200" dirty="0">
              <a:sym typeface="Wingdings" panose="05000000000000000000" pitchFamily="2" charset="2"/>
            </a:rPr>
            <a:t></a:t>
          </a:r>
          <a:r>
            <a:rPr lang="cs-CZ" sz="2000" b="0" kern="1200" dirty="0"/>
            <a:t> 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 err="1"/>
            <a:t>weberovská</a:t>
          </a:r>
          <a:r>
            <a:rPr lang="cs-CZ" sz="1600" kern="1200" dirty="0"/>
            <a:t> definice moci -&gt; subjekt A má moc nad subjektem B…</a:t>
          </a:r>
          <a:endParaRPr lang="en-US" sz="2000" kern="1200" dirty="0"/>
        </a:p>
      </dsp:txBody>
      <dsp:txXfrm>
        <a:off x="1939820" y="2102963"/>
        <a:ext cx="4571887" cy="1679498"/>
      </dsp:txXfrm>
    </dsp:sp>
    <dsp:sp modelId="{FA67660A-8924-4415-B50E-ABDD08F8A082}">
      <dsp:nvSpPr>
        <dsp:cNvPr id="0" name=""/>
        <dsp:cNvSpPr/>
      </dsp:nvSpPr>
      <dsp:spPr>
        <a:xfrm>
          <a:off x="0" y="4202336"/>
          <a:ext cx="6513603" cy="167949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144BC5-115E-4E8A-8A08-854324EBF885}">
      <dsp:nvSpPr>
        <dsp:cNvPr id="0" name=""/>
        <dsp:cNvSpPr/>
      </dsp:nvSpPr>
      <dsp:spPr>
        <a:xfrm>
          <a:off x="508048" y="4580223"/>
          <a:ext cx="923723" cy="92372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D6A856-E455-4819-98C4-CDE50A21918A}">
      <dsp:nvSpPr>
        <dsp:cNvPr id="0" name=""/>
        <dsp:cNvSpPr/>
      </dsp:nvSpPr>
      <dsp:spPr>
        <a:xfrm>
          <a:off x="1939820" y="4202336"/>
          <a:ext cx="2931121" cy="16794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747" tIns="177747" rIns="177747" bIns="177747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0" kern="1200" dirty="0"/>
            <a:t>Takový aktéři (centrální) jsou v rámci sítě často nejvýznamnější (záleží na tom, co zkoumáme)</a:t>
          </a:r>
          <a:endParaRPr lang="en-US" sz="2000" b="0" kern="1200" dirty="0"/>
        </a:p>
      </dsp:txBody>
      <dsp:txXfrm>
        <a:off x="1939820" y="4202336"/>
        <a:ext cx="2931121" cy="1679498"/>
      </dsp:txXfrm>
    </dsp:sp>
    <dsp:sp modelId="{4178FF6A-898D-4A99-B2CC-411D1B02E1CA}">
      <dsp:nvSpPr>
        <dsp:cNvPr id="0" name=""/>
        <dsp:cNvSpPr/>
      </dsp:nvSpPr>
      <dsp:spPr>
        <a:xfrm>
          <a:off x="4870942" y="4202336"/>
          <a:ext cx="1640765" cy="16794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747" tIns="177747" rIns="177747" bIns="177747" numCol="1" spcCol="1270" anchor="ctr" anchorCtr="0">
          <a:noAutofit/>
        </a:bodyPr>
        <a:lstStyle/>
        <a:p>
          <a:pPr marL="0" lvl="0" indent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50" b="1" kern="1200" dirty="0"/>
            <a:t>Usnadňují nebo také komplikují přenos informací (jiných zdrojů) apod.</a:t>
          </a:r>
          <a:endParaRPr lang="en-US" sz="1050" b="1" kern="1200" dirty="0"/>
        </a:p>
        <a:p>
          <a:pPr marL="0" lvl="0" indent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50" b="1" kern="1200" dirty="0"/>
            <a:t>Přispívají ke kohezi (soudržnosti) a robustnosti (odolnosti) sítě </a:t>
          </a:r>
          <a:endParaRPr lang="en-US" sz="1050" b="1" kern="1200" dirty="0"/>
        </a:p>
      </dsp:txBody>
      <dsp:txXfrm>
        <a:off x="4870942" y="4202336"/>
        <a:ext cx="1640765" cy="167949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F55720-CA4E-4B87-BBD5-42CC7DA071AF}">
      <dsp:nvSpPr>
        <dsp:cNvPr id="0" name=""/>
        <dsp:cNvSpPr/>
      </dsp:nvSpPr>
      <dsp:spPr>
        <a:xfrm>
          <a:off x="0" y="1110875"/>
          <a:ext cx="6513603" cy="1346625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5528" tIns="395732" rIns="505528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/>
            <a:t>Na centrální jedince (populární, mocné, dobře propojené) dává smysl se obracet, pokud potřebuji šířit informace/zdroje v síti</a:t>
          </a:r>
          <a:endParaRPr lang="en-US" sz="1900" kern="1200"/>
        </a:p>
      </dsp:txBody>
      <dsp:txXfrm>
        <a:off x="0" y="1110875"/>
        <a:ext cx="6513603" cy="1346625"/>
      </dsp:txXfrm>
    </dsp:sp>
    <dsp:sp modelId="{B9AE08C7-9C96-4394-BDBC-67D2012409DF}">
      <dsp:nvSpPr>
        <dsp:cNvPr id="0" name=""/>
        <dsp:cNvSpPr/>
      </dsp:nvSpPr>
      <dsp:spPr>
        <a:xfrm>
          <a:off x="325680" y="830435"/>
          <a:ext cx="4559522" cy="56088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2339" tIns="0" rIns="172339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Šíření zdrojů </a:t>
          </a:r>
          <a:r>
            <a:rPr lang="cs-CZ" sz="1900" kern="1200">
              <a:sym typeface="Wingdings" panose="05000000000000000000" pitchFamily="2" charset="2"/>
            </a:rPr>
            <a:t></a:t>
          </a:r>
          <a:r>
            <a:rPr lang="cs-CZ" sz="1900" kern="1200"/>
            <a:t> </a:t>
          </a:r>
          <a:r>
            <a:rPr lang="cs-CZ" sz="1900" b="1" kern="1200"/>
            <a:t>Opinion leaders</a:t>
          </a:r>
          <a:endParaRPr lang="en-US" sz="1900" kern="1200"/>
        </a:p>
      </dsp:txBody>
      <dsp:txXfrm>
        <a:off x="353060" y="857815"/>
        <a:ext cx="4504762" cy="506120"/>
      </dsp:txXfrm>
    </dsp:sp>
    <dsp:sp modelId="{FD3F67E3-2E46-4A5F-9C8C-06F916A753B2}">
      <dsp:nvSpPr>
        <dsp:cNvPr id="0" name=""/>
        <dsp:cNvSpPr/>
      </dsp:nvSpPr>
      <dsp:spPr>
        <a:xfrm>
          <a:off x="0" y="2840540"/>
          <a:ext cx="6513603" cy="221445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5528" tIns="395732" rIns="505528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/>
            <a:t>Pakliže chci síť fragmentovat/rozbíjet, pak dává smysl cílit na takové jedince, kteří jsou centrální – proč? (teroristické organizace)</a:t>
          </a:r>
          <a:endParaRPr lang="en-US" sz="19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/>
            <a:t>Pokud chci síť posilovat, dává smysl také cílit na centrální jedince – proč? (př. Epidemie – koho budu očkovat?)</a:t>
          </a:r>
          <a:endParaRPr lang="en-US" sz="1900" kern="1200"/>
        </a:p>
      </dsp:txBody>
      <dsp:txXfrm>
        <a:off x="0" y="2840540"/>
        <a:ext cx="6513603" cy="2214450"/>
      </dsp:txXfrm>
    </dsp:sp>
    <dsp:sp modelId="{51E72F56-D8E7-4A47-84C6-900138101A83}">
      <dsp:nvSpPr>
        <dsp:cNvPr id="0" name=""/>
        <dsp:cNvSpPr/>
      </dsp:nvSpPr>
      <dsp:spPr>
        <a:xfrm>
          <a:off x="325680" y="2560100"/>
          <a:ext cx="4559522" cy="56088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2339" tIns="0" rIns="172339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Soudržnost </a:t>
          </a:r>
          <a:r>
            <a:rPr lang="cs-CZ" sz="1900" kern="1200">
              <a:sym typeface="Wingdings" panose="05000000000000000000" pitchFamily="2" charset="2"/>
            </a:rPr>
            <a:t></a:t>
          </a:r>
          <a:r>
            <a:rPr lang="cs-CZ" sz="1900" kern="1200"/>
            <a:t> narušování/rozrušování sítě</a:t>
          </a:r>
          <a:endParaRPr lang="en-US" sz="1900" kern="1200"/>
        </a:p>
      </dsp:txBody>
      <dsp:txXfrm>
        <a:off x="353060" y="2587480"/>
        <a:ext cx="4504762" cy="50612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85161D-AABF-421F-B4E6-512E2EE8AAF5}">
      <dsp:nvSpPr>
        <dsp:cNvPr id="0" name=""/>
        <dsp:cNvSpPr/>
      </dsp:nvSpPr>
      <dsp:spPr>
        <a:xfrm>
          <a:off x="0" y="39736"/>
          <a:ext cx="6513603" cy="107257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b="1" kern="1200"/>
            <a:t>Typické otázky</a:t>
          </a:r>
          <a:r>
            <a:rPr lang="cs-CZ" sz="2700" kern="1200"/>
            <a:t>: </a:t>
          </a:r>
          <a:endParaRPr lang="en-US" sz="2700" kern="1200"/>
        </a:p>
      </dsp:txBody>
      <dsp:txXfrm>
        <a:off x="52359" y="92095"/>
        <a:ext cx="6408885" cy="967861"/>
      </dsp:txXfrm>
    </dsp:sp>
    <dsp:sp modelId="{DB02E4F1-67D2-4E4D-8343-AD8736ED2E53}">
      <dsp:nvSpPr>
        <dsp:cNvPr id="0" name=""/>
        <dsp:cNvSpPr/>
      </dsp:nvSpPr>
      <dsp:spPr>
        <a:xfrm>
          <a:off x="0" y="1112315"/>
          <a:ext cx="6513603" cy="10898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807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100" kern="1200" dirty="0"/>
            <a:t>Jak je síť soudržná/robustní?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100" kern="1200" dirty="0"/>
            <a:t>Jak je efektivní? 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100" kern="1200" dirty="0"/>
            <a:t>Jak je zranitelná/odolná? </a:t>
          </a:r>
          <a:endParaRPr lang="en-US" sz="2100" kern="1200" dirty="0"/>
        </a:p>
      </dsp:txBody>
      <dsp:txXfrm>
        <a:off x="0" y="1112315"/>
        <a:ext cx="6513603" cy="1089854"/>
      </dsp:txXfrm>
    </dsp:sp>
    <dsp:sp modelId="{92A1ACBE-090F-4F3F-BB91-41D2A21B2821}">
      <dsp:nvSpPr>
        <dsp:cNvPr id="0" name=""/>
        <dsp:cNvSpPr/>
      </dsp:nvSpPr>
      <dsp:spPr>
        <a:xfrm>
          <a:off x="0" y="2202170"/>
          <a:ext cx="6513603" cy="1072579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/>
            <a:t>3 základní způsoby, jak </a:t>
          </a:r>
          <a:r>
            <a:rPr lang="cs-CZ" sz="2700" b="1" kern="1200"/>
            <a:t>strukturu jako celek </a:t>
          </a:r>
          <a:r>
            <a:rPr lang="cs-CZ" sz="2700" kern="1200"/>
            <a:t>a </a:t>
          </a:r>
          <a:r>
            <a:rPr lang="cs-CZ" sz="2700" b="1" kern="1200"/>
            <a:t>její kohezi </a:t>
          </a:r>
          <a:r>
            <a:rPr lang="cs-CZ" sz="2700" kern="1200"/>
            <a:t>charakterizovat:</a:t>
          </a:r>
          <a:endParaRPr lang="en-US" sz="2700" kern="1200"/>
        </a:p>
      </dsp:txBody>
      <dsp:txXfrm>
        <a:off x="52359" y="2254529"/>
        <a:ext cx="6408885" cy="967861"/>
      </dsp:txXfrm>
    </dsp:sp>
    <dsp:sp modelId="{149429D7-2E19-4BA4-9C8F-071B3ADF71BC}">
      <dsp:nvSpPr>
        <dsp:cNvPr id="0" name=""/>
        <dsp:cNvSpPr/>
      </dsp:nvSpPr>
      <dsp:spPr>
        <a:xfrm>
          <a:off x="0" y="3274749"/>
          <a:ext cx="6513603" cy="25709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807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100" b="1" kern="1200"/>
            <a:t>Počet vazeb na počet aktérů, tzn. hustota sítě</a:t>
          </a:r>
          <a:r>
            <a:rPr lang="cs-CZ" sz="2100" kern="1200"/>
            <a:t>: jsou aktéři mezi sebou provázáni hustě nebo volně?</a:t>
          </a:r>
          <a:endParaRPr lang="en-US" sz="2100" kern="120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100" b="1" kern="1200"/>
            <a:t>Jejich disperze (rozprostření)</a:t>
          </a:r>
          <a:r>
            <a:rPr lang="cs-CZ" sz="2100" kern="1200"/>
            <a:t>: jsou vazby koncentrovány kolem několika centrálních aktérů nebo jsou rozloženy rovnoměrně?</a:t>
          </a:r>
          <a:endParaRPr lang="en-US" sz="2100" kern="120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100" b="1" kern="1200"/>
            <a:t>Vzdálenosti mezi aktéry</a:t>
          </a:r>
          <a:r>
            <a:rPr lang="cs-CZ" sz="2100" kern="1200"/>
            <a:t>: kolik „kroků“ musí tok informace/zdrojů překonat, aby se dostal k ostatním aktérům?</a:t>
          </a:r>
          <a:endParaRPr lang="en-US" sz="2100" kern="1200"/>
        </a:p>
      </dsp:txBody>
      <dsp:txXfrm>
        <a:off x="0" y="3274749"/>
        <a:ext cx="6513603" cy="257093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23FB5D-6D55-456F-AB4E-E9F443E3106D}">
      <dsp:nvSpPr>
        <dsp:cNvPr id="0" name=""/>
        <dsp:cNvSpPr/>
      </dsp:nvSpPr>
      <dsp:spPr>
        <a:xfrm>
          <a:off x="0" y="3552166"/>
          <a:ext cx="6513603" cy="233060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marL="0" lvl="0" indent="0" algn="ctr" defTabSz="12001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 dirty="0"/>
            <a:t>2 základní způsoby, jak se na množiny/shluky uzlů v síti dívat:</a:t>
          </a:r>
          <a:endParaRPr lang="en-US" sz="2700" kern="1200" dirty="0"/>
        </a:p>
      </dsp:txBody>
      <dsp:txXfrm>
        <a:off x="0" y="3552166"/>
        <a:ext cx="6513603" cy="1258527"/>
      </dsp:txXfrm>
    </dsp:sp>
    <dsp:sp modelId="{867BCF04-F201-4558-9B53-25A95EAD5E01}">
      <dsp:nvSpPr>
        <dsp:cNvPr id="0" name=""/>
        <dsp:cNvSpPr/>
      </dsp:nvSpPr>
      <dsp:spPr>
        <a:xfrm>
          <a:off x="0" y="4764081"/>
          <a:ext cx="3256801" cy="1072078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dirty="0" err="1"/>
            <a:t>Clustering</a:t>
          </a:r>
          <a:r>
            <a:rPr lang="cs-CZ" sz="1800" b="1" kern="1200" dirty="0"/>
            <a:t> </a:t>
          </a:r>
          <a:r>
            <a:rPr lang="cs-CZ" sz="1800" b="1" kern="1200" dirty="0" err="1"/>
            <a:t>coefficient</a:t>
          </a:r>
          <a:endParaRPr lang="en-US" sz="1800" kern="1200" dirty="0"/>
        </a:p>
      </dsp:txBody>
      <dsp:txXfrm>
        <a:off x="0" y="4764081"/>
        <a:ext cx="3256801" cy="1072078"/>
      </dsp:txXfrm>
    </dsp:sp>
    <dsp:sp modelId="{C1E0EA72-CD11-4832-8665-B75547C40BCC}">
      <dsp:nvSpPr>
        <dsp:cNvPr id="0" name=""/>
        <dsp:cNvSpPr/>
      </dsp:nvSpPr>
      <dsp:spPr>
        <a:xfrm>
          <a:off x="3256801" y="4764081"/>
          <a:ext cx="3256801" cy="1072078"/>
        </a:xfrm>
        <a:prstGeom prst="rect">
          <a:avLst/>
        </a:prstGeom>
        <a:solidFill>
          <a:schemeClr val="accent5">
            <a:tint val="40000"/>
            <a:alpha val="90000"/>
            <a:hueOff val="-1684941"/>
            <a:satOff val="-5708"/>
            <a:lumOff val="-732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dirty="0"/>
            <a:t>Modularita</a:t>
          </a:r>
          <a:endParaRPr lang="en-US" sz="1800" b="1" kern="1200" dirty="0"/>
        </a:p>
      </dsp:txBody>
      <dsp:txXfrm>
        <a:off x="3256801" y="4764081"/>
        <a:ext cx="3256801" cy="1072078"/>
      </dsp:txXfrm>
    </dsp:sp>
    <dsp:sp modelId="{D5DB7E26-9D6E-45F0-86B9-DC989D809789}">
      <dsp:nvSpPr>
        <dsp:cNvPr id="0" name=""/>
        <dsp:cNvSpPr/>
      </dsp:nvSpPr>
      <dsp:spPr>
        <a:xfrm rot="10800000">
          <a:off x="0" y="2653"/>
          <a:ext cx="6513603" cy="3584471"/>
        </a:xfrm>
        <a:prstGeom prst="upArrowCallou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marL="0" lvl="0" indent="0" algn="ctr" defTabSz="12001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b="1" kern="1200"/>
            <a:t>Typické otázky</a:t>
          </a:r>
          <a:r>
            <a:rPr lang="cs-CZ" sz="2700" kern="1200"/>
            <a:t>: </a:t>
          </a:r>
          <a:endParaRPr lang="en-US" sz="2700" kern="1200"/>
        </a:p>
      </dsp:txBody>
      <dsp:txXfrm rot="-10800000">
        <a:off x="0" y="2653"/>
        <a:ext cx="6513603" cy="1258149"/>
      </dsp:txXfrm>
    </dsp:sp>
    <dsp:sp modelId="{E7E6E711-12A7-44BD-9A56-5CF8CC255F17}">
      <dsp:nvSpPr>
        <dsp:cNvPr id="0" name=""/>
        <dsp:cNvSpPr/>
      </dsp:nvSpPr>
      <dsp:spPr>
        <a:xfrm>
          <a:off x="3180" y="1260803"/>
          <a:ext cx="2169081" cy="1071757"/>
        </a:xfrm>
        <a:prstGeom prst="rect">
          <a:avLst/>
        </a:prstGeom>
        <a:solidFill>
          <a:schemeClr val="accent5">
            <a:tint val="40000"/>
            <a:alpha val="90000"/>
            <a:hueOff val="-3369881"/>
            <a:satOff val="-11416"/>
            <a:lumOff val="-1464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Jsou v síti přítomny dílčí celky (clustery, kliky)?</a:t>
          </a:r>
          <a:endParaRPr lang="en-US" sz="1800" kern="1200" dirty="0"/>
        </a:p>
      </dsp:txBody>
      <dsp:txXfrm>
        <a:off x="3180" y="1260803"/>
        <a:ext cx="2169081" cy="1071757"/>
      </dsp:txXfrm>
    </dsp:sp>
    <dsp:sp modelId="{92F86D85-8A4D-449C-AD49-205AAC611E83}">
      <dsp:nvSpPr>
        <dsp:cNvPr id="0" name=""/>
        <dsp:cNvSpPr/>
      </dsp:nvSpPr>
      <dsp:spPr>
        <a:xfrm>
          <a:off x="2172261" y="1260803"/>
          <a:ext cx="2169081" cy="1071757"/>
        </a:xfrm>
        <a:prstGeom prst="rect">
          <a:avLst/>
        </a:prstGeom>
        <a:solidFill>
          <a:schemeClr val="accent5">
            <a:tint val="40000"/>
            <a:alpha val="90000"/>
            <a:hueOff val="-5054821"/>
            <a:satOff val="-17124"/>
            <a:lumOff val="-2196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Lze je jednoduše rozpoznat/jsou mezi nimi jasné hranice? </a:t>
          </a:r>
          <a:endParaRPr lang="en-US" sz="1800" kern="1200" dirty="0"/>
        </a:p>
      </dsp:txBody>
      <dsp:txXfrm>
        <a:off x="2172261" y="1260803"/>
        <a:ext cx="2169081" cy="1071757"/>
      </dsp:txXfrm>
    </dsp:sp>
    <dsp:sp modelId="{BA3791E9-6403-4CA3-B85C-16A7567C3804}">
      <dsp:nvSpPr>
        <dsp:cNvPr id="0" name=""/>
        <dsp:cNvSpPr/>
      </dsp:nvSpPr>
      <dsp:spPr>
        <a:xfrm>
          <a:off x="4341342" y="1260803"/>
          <a:ext cx="2169081" cy="1071757"/>
        </a:xfrm>
        <a:prstGeom prst="rect">
          <a:avLst/>
        </a:prstGeom>
        <a:solidFill>
          <a:schemeClr val="accent5">
            <a:tint val="40000"/>
            <a:alpha val="90000"/>
            <a:hueOff val="-6739762"/>
            <a:satOff val="-22832"/>
            <a:lumOff val="-2928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Jak se formují? </a:t>
          </a:r>
          <a:endParaRPr lang="en-US" sz="1800" kern="1200" dirty="0"/>
        </a:p>
      </dsp:txBody>
      <dsp:txXfrm>
        <a:off x="4341342" y="1260803"/>
        <a:ext cx="2169081" cy="107175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E069D4-53D9-4E6E-AE94-8AA2C06DA163}">
      <dsp:nvSpPr>
        <dsp:cNvPr id="0" name=""/>
        <dsp:cNvSpPr/>
      </dsp:nvSpPr>
      <dsp:spPr>
        <a:xfrm>
          <a:off x="1868" y="5496"/>
          <a:ext cx="3749430" cy="149977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9525" rIns="0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Měřítko, které vypovídá o tom, do jaké míry mají uzly v síti tendenci se spojovat (navazovat vazby)Network average (obdoba global) vs. Local clustering coefficient</a:t>
          </a:r>
          <a:endParaRPr lang="en-GB" sz="1500" kern="1200"/>
        </a:p>
      </dsp:txBody>
      <dsp:txXfrm>
        <a:off x="751754" y="5496"/>
        <a:ext cx="2249658" cy="1499772"/>
      </dsp:txXfrm>
    </dsp:sp>
    <dsp:sp modelId="{515E6FB1-A7CF-4701-8137-37642DFD0A4C}">
      <dsp:nvSpPr>
        <dsp:cNvPr id="0" name=""/>
        <dsp:cNvSpPr/>
      </dsp:nvSpPr>
      <dsp:spPr>
        <a:xfrm>
          <a:off x="1868" y="1715236"/>
          <a:ext cx="3749430" cy="149977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9525" rIns="0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Local -&gt; kvantifikuje, jak moc nebo málo jsou sousedé uzle schopny tvořit kliky (uzavřené celky)</a:t>
          </a:r>
          <a:endParaRPr lang="en-GB" sz="1500" kern="1200"/>
        </a:p>
      </dsp:txBody>
      <dsp:txXfrm>
        <a:off x="751754" y="1715236"/>
        <a:ext cx="2249658" cy="1499772"/>
      </dsp:txXfrm>
    </dsp:sp>
    <dsp:sp modelId="{9FCBB921-4F60-4C8E-8F6B-F661D38C4B0B}">
      <dsp:nvSpPr>
        <dsp:cNvPr id="0" name=""/>
        <dsp:cNvSpPr/>
      </dsp:nvSpPr>
      <dsp:spPr>
        <a:xfrm>
          <a:off x="3263873" y="1842717"/>
          <a:ext cx="3112027" cy="124481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Logika výpočetního algoritmu:</a:t>
          </a:r>
          <a:endParaRPr lang="en-GB" sz="1400" kern="120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100" kern="1200"/>
            <a:t>Počet hran spojujících sousedy daného uzle děleno počtem všech možných hran mezi sousedy daného uzle</a:t>
          </a:r>
          <a:endParaRPr lang="en-GB" sz="1100" kern="1200"/>
        </a:p>
      </dsp:txBody>
      <dsp:txXfrm>
        <a:off x="3886278" y="1842717"/>
        <a:ext cx="1867217" cy="1244810"/>
      </dsp:txXfrm>
    </dsp:sp>
    <dsp:sp modelId="{BFF97EB5-1AB5-401E-B53B-8045A6E2C54D}">
      <dsp:nvSpPr>
        <dsp:cNvPr id="0" name=""/>
        <dsp:cNvSpPr/>
      </dsp:nvSpPr>
      <dsp:spPr>
        <a:xfrm>
          <a:off x="1868" y="3424977"/>
          <a:ext cx="3749430" cy="149977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9525" rIns="0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Network average -&gt; udává průměr všech lokálních clustering coefficientů</a:t>
          </a:r>
          <a:endParaRPr lang="en-GB" sz="1500" kern="1200"/>
        </a:p>
      </dsp:txBody>
      <dsp:txXfrm>
        <a:off x="751754" y="3424977"/>
        <a:ext cx="2249658" cy="149977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688ACE-DA10-41D1-8C5D-1495745DE125}">
      <dsp:nvSpPr>
        <dsp:cNvPr id="0" name=""/>
        <dsp:cNvSpPr/>
      </dsp:nvSpPr>
      <dsp:spPr>
        <a:xfrm>
          <a:off x="1868" y="5496"/>
          <a:ext cx="3749430" cy="149977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Měří míru dělení sítě na různé moduly (komunity, clustery)</a:t>
          </a:r>
          <a:endParaRPr lang="en-GB" sz="1700" kern="1200"/>
        </a:p>
      </dsp:txBody>
      <dsp:txXfrm>
        <a:off x="751754" y="5496"/>
        <a:ext cx="2249658" cy="1499772"/>
      </dsp:txXfrm>
    </dsp:sp>
    <dsp:sp modelId="{F848EE82-B440-47CB-B8EC-7CE8DFB25B3A}">
      <dsp:nvSpPr>
        <dsp:cNvPr id="0" name=""/>
        <dsp:cNvSpPr/>
      </dsp:nvSpPr>
      <dsp:spPr>
        <a:xfrm>
          <a:off x="1868" y="1715236"/>
          <a:ext cx="3749430" cy="149977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/>
            <a:t>Sítě s vysokou modularitou mají hustá spojení mezi uzly uvnitř</a:t>
          </a:r>
          <a:r>
            <a:rPr lang="cs-CZ" sz="1700" kern="1200"/>
            <a:t> jednotlivých</a:t>
          </a:r>
          <a:r>
            <a:rPr lang="en-GB" sz="1700" kern="1200"/>
            <a:t> modulů, ale řídká spojení mezi uzly v různých modulech</a:t>
          </a:r>
        </a:p>
      </dsp:txBody>
      <dsp:txXfrm>
        <a:off x="751754" y="1715236"/>
        <a:ext cx="2249658" cy="1499772"/>
      </dsp:txXfrm>
    </dsp:sp>
    <dsp:sp modelId="{07051660-397B-478D-BC26-B241D21C928A}">
      <dsp:nvSpPr>
        <dsp:cNvPr id="0" name=""/>
        <dsp:cNvSpPr/>
      </dsp:nvSpPr>
      <dsp:spPr>
        <a:xfrm>
          <a:off x="1868" y="3424977"/>
          <a:ext cx="3749430" cy="149977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Logika výpočetního algoritmu: </a:t>
          </a:r>
          <a:endParaRPr lang="en-GB" sz="1700" kern="1200"/>
        </a:p>
      </dsp:txBody>
      <dsp:txXfrm>
        <a:off x="751754" y="3424977"/>
        <a:ext cx="2249658" cy="1499772"/>
      </dsp:txXfrm>
    </dsp:sp>
    <dsp:sp modelId="{E959053A-47BD-45BD-9AF9-B2CC01072195}">
      <dsp:nvSpPr>
        <dsp:cNvPr id="0" name=""/>
        <dsp:cNvSpPr/>
      </dsp:nvSpPr>
      <dsp:spPr>
        <a:xfrm>
          <a:off x="3263873" y="3552457"/>
          <a:ext cx="3112027" cy="124481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hodnota modularity je počítána jako -&gt; zlomek hran, které spadají do daných skupin (komunit), mínus očekávaný zlomek, pokud byly hrany náhodně rozloženy.</a:t>
          </a:r>
          <a:endParaRPr lang="en-GB" sz="1200" kern="1200"/>
        </a:p>
      </dsp:txBody>
      <dsp:txXfrm>
        <a:off x="3886278" y="3552457"/>
        <a:ext cx="1867217" cy="12448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B490E8-C45F-4C52-A105-9C8AFA243530}" type="datetimeFigureOut">
              <a:rPr lang="en-GB" smtClean="0"/>
              <a:t>17/11/2019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30210E-F5E9-4B43-B6D6-67192A3CCF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3117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30210E-F5E9-4B43-B6D6-67192A3CCF8C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19751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30210E-F5E9-4B43-B6D6-67192A3CCF8C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00832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30210E-F5E9-4B43-B6D6-67192A3CCF8C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5046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C48DBE-FE94-4ADB-8DDC-F0ACC2645B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9E38D0E-4CE0-4EEE-AAD9-3C8C1EE105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F9107ED-165F-489C-A275-2272DFE45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33ADA-BD7B-4382-A60A-E74AE3756E23}" type="datetimeFigureOut">
              <a:rPr lang="en-GB" smtClean="0"/>
              <a:t>17/11/2019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B6D0E6A-6192-4EA5-8D6C-952D29092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EC12B61-C17F-49EE-8D49-9BCDC4457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7D873-176D-4E37-9610-940201C0C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7975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0D5ACD-F641-4707-8F05-1E132604F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6E52C37-9920-41E5-AEDC-E857189216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9DFD808-0D4E-45AF-9999-0887FAA02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33ADA-BD7B-4382-A60A-E74AE3756E23}" type="datetimeFigureOut">
              <a:rPr lang="en-GB" smtClean="0"/>
              <a:t>17/11/2019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904D3C1-B01D-4A52-B66B-367857CC4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FD0111E-5EA9-40F9-90FC-8CA029651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7D873-176D-4E37-9610-940201C0C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6914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C6EE04A-5E50-4516-AA2D-09D4ECF2E0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BA64DF3-FBBD-4F7B-8BE6-752A06AFF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5A9DC51-5F0C-41B2-800A-9B5835C9F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33ADA-BD7B-4382-A60A-E74AE3756E23}" type="datetimeFigureOut">
              <a:rPr lang="en-GB" smtClean="0"/>
              <a:t>17/11/2019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DC9703F-CB0F-45A8-99B2-3ABDFAD9D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CBBBCE5-FC26-42D7-8E4F-ACFE73B59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7D873-176D-4E37-9610-940201C0C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8236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52BD71-E6E2-419A-AE69-8C6EF6969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1EBF89-FF12-4181-95A5-C6004A9B37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E7FBD7F-22AA-48EB-A008-7FB73395D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33ADA-BD7B-4382-A60A-E74AE3756E23}" type="datetimeFigureOut">
              <a:rPr lang="en-GB" smtClean="0"/>
              <a:t>17/11/2019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6C3C165-4769-4041-9C39-75ED69090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68EC525-5DAD-4F6C-93CF-941ACD6A0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7D873-176D-4E37-9610-940201C0C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8652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58B3C6-B177-4522-A79A-64346AEF79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2C6271D-0505-4A8A-9C36-BC970154FC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77F61F9-CDBC-430E-8CC5-49BC6507E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33ADA-BD7B-4382-A60A-E74AE3756E23}" type="datetimeFigureOut">
              <a:rPr lang="en-GB" smtClean="0"/>
              <a:t>17/11/2019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E70BBF1-0DD7-4F10-9FDA-FF3F031AA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5CBE3A2-8F27-4E97-B75C-E1E79BBA6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7D873-176D-4E37-9610-940201C0C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7787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DBE002-8EF0-4699-AB56-DE9E04EEA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62EF9B-D63A-4E7C-934E-AFEB623F53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B295C28-124C-4483-9FDE-36A8E4F675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747D6A0-1822-47F9-B28F-70B601A82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33ADA-BD7B-4382-A60A-E74AE3756E23}" type="datetimeFigureOut">
              <a:rPr lang="en-GB" smtClean="0"/>
              <a:t>17/11/2019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D530F75-B767-471C-858D-6E13F0C2AB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C94583D-4CAE-4442-86FC-0BEFDEA1C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7D873-176D-4E37-9610-940201C0C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6084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77667F-E51A-4691-B162-9F1C62C9D2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D55398A-38B6-477F-AC62-A7D6C8BF39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EBF1004-3756-4811-846A-92D561678D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5BCDCBF-F31E-4000-B424-EF2CAC1DAF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CF59446-8BDD-4225-9296-B17D6801EC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BDCBEE3-791C-4EBA-B61A-7A7BE9133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33ADA-BD7B-4382-A60A-E74AE3756E23}" type="datetimeFigureOut">
              <a:rPr lang="en-GB" smtClean="0"/>
              <a:t>17/11/2019</a:t>
            </a:fld>
            <a:endParaRPr lang="en-GB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5A6EDFB-62A6-4C02-9895-435C1CE1D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7633689-3373-43D4-86D5-2EE3CBE2A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7D873-176D-4E37-9610-940201C0C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3682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0D6ED9-AF4C-49FB-A885-B0E709F26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B31B539-62C7-4A30-9C2C-1817573A7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33ADA-BD7B-4382-A60A-E74AE3756E23}" type="datetimeFigureOut">
              <a:rPr lang="en-GB" smtClean="0"/>
              <a:t>17/11/2019</a:t>
            </a:fld>
            <a:endParaRPr lang="en-GB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9838196-EDFD-4AB0-A311-6E162E25E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F612C84-69B8-4711-B61D-1F8B4B362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7D873-176D-4E37-9610-940201C0C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3033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EB38EED-3AEC-44E8-A78A-8BB94D60D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33ADA-BD7B-4382-A60A-E74AE3756E23}" type="datetimeFigureOut">
              <a:rPr lang="en-GB" smtClean="0"/>
              <a:t>17/11/2019</a:t>
            </a:fld>
            <a:endParaRPr lang="en-GB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8B14B6F-764D-40FC-9F41-E1EE1EA5F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D5960D4-3AE8-4FF7-A81A-B95CF44DA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7D873-176D-4E37-9610-940201C0C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9187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230B26-0A92-4759-BACE-2A35B8255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E63790-BB74-4F1A-AD50-94C1912503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88DB291-A22C-4543-89F1-CE643BB69E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DDD48D7-08D4-4531-90B2-2DF10CADC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33ADA-BD7B-4382-A60A-E74AE3756E23}" type="datetimeFigureOut">
              <a:rPr lang="en-GB" smtClean="0"/>
              <a:t>17/11/2019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CD01B1C-961B-4612-8850-551CC8D1A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7E9C43D-10B0-4671-875C-C56D11294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7D873-176D-4E37-9610-940201C0C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5884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9A0B11-1927-45BC-9254-A59220EC0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528B7E9-301A-4BAA-8D4B-34094AE0B1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0B9601C-7D59-4902-A2BB-A8CE3AC001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AED2D70-A5DE-4661-AA05-495AB06ED2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33ADA-BD7B-4382-A60A-E74AE3756E23}" type="datetimeFigureOut">
              <a:rPr lang="en-GB" smtClean="0"/>
              <a:t>17/11/2019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D7DD5C2-62CB-4956-AF2A-49D033749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08FD999-DA6A-4C9B-A1D0-1D3CC3B41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7D873-176D-4E37-9610-940201C0C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1877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A60BD64-87CD-433A-B96E-CA81BEA44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1EA1271-283B-4A64-8DCC-AFFC4B1337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5498953-D0FB-48B7-B357-F4404DDA56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633ADA-BD7B-4382-A60A-E74AE3756E23}" type="datetimeFigureOut">
              <a:rPr lang="en-GB" smtClean="0"/>
              <a:t>17/11/2019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431532A-9870-4EFB-8020-1EE676DDC0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7508F61-536B-4693-945B-0461B31769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7D873-176D-4E37-9610-940201C0C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2564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A8AA5BC-4F7A-4226-8F99-6D824B226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E5445C6-DD42-4979-86FF-03730E8C6D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734" y="321733"/>
            <a:ext cx="11573488" cy="6214534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127000" cap="sq" cmpd="thinThick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2F32D85-E135-4743-BB54-26DD97A67C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840037"/>
          </a:xfrm>
        </p:spPr>
        <p:txBody>
          <a:bodyPr>
            <a:normAutofit/>
          </a:bodyPr>
          <a:lstStyle/>
          <a:p>
            <a:r>
              <a:rPr lang="cs-CZ" sz="5800"/>
              <a:t>Politické sítě</a:t>
            </a:r>
            <a:endParaRPr lang="en-GB" sz="580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BA9FCAD-98DB-47F7-8FCB-E8306050AB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56436"/>
            <a:ext cx="9144000" cy="1600818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accent1"/>
                </a:solidFill>
              </a:rPr>
              <a:t>Třetí přednáška</a:t>
            </a:r>
            <a:endParaRPr lang="en-GB" dirty="0">
              <a:solidFill>
                <a:schemeClr val="accent1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5000665-DFC7-417E-8FD7-516A0F15C9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4109417"/>
            <a:ext cx="27432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60818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867D4867-5BA7-4462-B2F6-A23F4A622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rgbClr val="3F3F3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3468" y="623392"/>
            <a:ext cx="3363974" cy="1607060"/>
          </a:xfrm>
          <a:noFill/>
          <a:ln w="19050">
            <a:solidFill>
              <a:schemeClr val="tx1"/>
            </a:solidFill>
          </a:ln>
        </p:spPr>
        <p:txBody>
          <a:bodyPr wrap="square" anchor="ctr">
            <a:normAutofit/>
          </a:bodyPr>
          <a:lstStyle/>
          <a:p>
            <a:pPr algn="ctr"/>
            <a:r>
              <a:rPr lang="cs-CZ" sz="2600" dirty="0">
                <a:latin typeface="Garamond" panose="02020404030301010803" pitchFamily="18" charset="0"/>
              </a:rPr>
              <a:t>Preferenční náklonnost </a:t>
            </a:r>
            <a:r>
              <a:rPr lang="cs-CZ" sz="1800" dirty="0" err="1">
                <a:latin typeface="Garamond" panose="02020404030301010803" pitchFamily="18" charset="0"/>
              </a:rPr>
              <a:t>preferential</a:t>
            </a:r>
            <a:r>
              <a:rPr lang="cs-CZ" sz="1800" dirty="0">
                <a:latin typeface="Garamond" panose="02020404030301010803" pitchFamily="18" charset="0"/>
              </a:rPr>
              <a:t> </a:t>
            </a:r>
            <a:r>
              <a:rPr lang="cs-CZ" sz="1800" dirty="0" err="1">
                <a:latin typeface="Garamond" panose="02020404030301010803" pitchFamily="18" charset="0"/>
              </a:rPr>
              <a:t>attachement</a:t>
            </a:r>
            <a:r>
              <a:rPr lang="cs-CZ" sz="1800" dirty="0">
                <a:latin typeface="Garamond" panose="02020404030301010803" pitchFamily="18" charset="0"/>
              </a:rPr>
              <a:t> </a:t>
            </a:r>
            <a:br>
              <a:rPr lang="cs-CZ" sz="1800" dirty="0">
                <a:latin typeface="Garamond" panose="02020404030301010803" pitchFamily="18" charset="0"/>
              </a:rPr>
            </a:br>
            <a:r>
              <a:rPr lang="cs-CZ" sz="1800" dirty="0">
                <a:latin typeface="Garamond" panose="02020404030301010803" pitchFamily="18" charset="0"/>
              </a:rPr>
              <a:t>(</a:t>
            </a:r>
            <a:r>
              <a:rPr lang="cs-CZ" sz="1800" dirty="0" err="1">
                <a:latin typeface="Garamond" panose="02020404030301010803" pitchFamily="18" charset="0"/>
              </a:rPr>
              <a:t>Barabási</a:t>
            </a:r>
            <a:r>
              <a:rPr lang="cs-CZ" sz="1800" dirty="0">
                <a:latin typeface="Garamond" panose="02020404030301010803" pitchFamily="18" charset="0"/>
              </a:rPr>
              <a:t> &amp; Albert, 1998)</a:t>
            </a:r>
            <a:endParaRPr lang="cs-CZ" sz="2600" dirty="0">
              <a:latin typeface="Garamond" panose="02020404030301010803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3468" y="2638043"/>
            <a:ext cx="3363974" cy="3415623"/>
          </a:xfrm>
        </p:spPr>
        <p:txBody>
          <a:bodyPr>
            <a:normAutofit lnSpcReduction="10000"/>
          </a:bodyPr>
          <a:lstStyle/>
          <a:p>
            <a:r>
              <a:rPr lang="cs-CZ" sz="1400" dirty="0">
                <a:latin typeface="Garamond" panose="02020404030301010803" pitchFamily="18" charset="0"/>
              </a:rPr>
              <a:t>Rozdělení centrality (počtu vazeb) je u řady sítí typicky </a:t>
            </a:r>
            <a:r>
              <a:rPr lang="cs-CZ" sz="1400" b="1" dirty="0">
                <a:latin typeface="Garamond" panose="02020404030301010803" pitchFamily="18" charset="0"/>
              </a:rPr>
              <a:t>silně pozitivně šikmé (positive </a:t>
            </a:r>
            <a:r>
              <a:rPr lang="cs-CZ" sz="1400" b="1" dirty="0" err="1">
                <a:latin typeface="Garamond" panose="02020404030301010803" pitchFamily="18" charset="0"/>
              </a:rPr>
              <a:t>skewed</a:t>
            </a:r>
            <a:r>
              <a:rPr lang="cs-CZ" sz="1400" b="1" dirty="0">
                <a:latin typeface="Garamond" panose="02020404030301010803" pitchFamily="18" charset="0"/>
              </a:rPr>
              <a:t>)</a:t>
            </a:r>
            <a:r>
              <a:rPr lang="cs-CZ" sz="1400" dirty="0">
                <a:latin typeface="Garamond" panose="02020404030301010803" pitchFamily="18" charset="0"/>
              </a:rPr>
              <a:t> </a:t>
            </a:r>
          </a:p>
          <a:p>
            <a:pPr lvl="1"/>
            <a:r>
              <a:rPr lang="cs-CZ" sz="1400" dirty="0">
                <a:latin typeface="Garamond" panose="02020404030301010803" pitchFamily="18" charset="0"/>
                <a:sym typeface="Wingdings" panose="05000000000000000000" pitchFamily="2" charset="2"/>
              </a:rPr>
              <a:t>velké množství málo centrálních aktérů a málo disproporčně centrálních  </a:t>
            </a:r>
            <a:r>
              <a:rPr lang="cs-CZ" sz="1400" b="1" dirty="0" err="1">
                <a:latin typeface="Garamond" panose="02020404030301010803" pitchFamily="18" charset="0"/>
                <a:sym typeface="Wingdings" panose="05000000000000000000" pitchFamily="2" charset="2"/>
              </a:rPr>
              <a:t>power-law</a:t>
            </a:r>
            <a:r>
              <a:rPr lang="cs-CZ" sz="1400" b="1" dirty="0">
                <a:latin typeface="Garamond" panose="02020404030301010803" pitchFamily="18" charset="0"/>
                <a:sym typeface="Wingdings" panose="05000000000000000000" pitchFamily="2" charset="2"/>
              </a:rPr>
              <a:t> / </a:t>
            </a:r>
            <a:r>
              <a:rPr lang="cs-CZ" sz="1400" b="1" dirty="0" err="1">
                <a:latin typeface="Garamond" panose="02020404030301010803" pitchFamily="18" charset="0"/>
                <a:sym typeface="Wingdings" panose="05000000000000000000" pitchFamily="2" charset="2"/>
              </a:rPr>
              <a:t>scale</a:t>
            </a:r>
            <a:r>
              <a:rPr lang="cs-CZ" sz="1400" b="1" dirty="0">
                <a:latin typeface="Garamond" panose="02020404030301010803" pitchFamily="18" charset="0"/>
                <a:sym typeface="Wingdings" panose="05000000000000000000" pitchFamily="2" charset="2"/>
              </a:rPr>
              <a:t>-free rozdělení</a:t>
            </a:r>
          </a:p>
          <a:p>
            <a:r>
              <a:rPr lang="cs-CZ" sz="1400" dirty="0">
                <a:latin typeface="Garamond" panose="02020404030301010803" pitchFamily="18" charset="0"/>
                <a:sym typeface="Wingdings" panose="05000000000000000000" pitchFamily="2" charset="2"/>
              </a:rPr>
              <a:t>Mechanismus </a:t>
            </a:r>
            <a:r>
              <a:rPr lang="cs-CZ" sz="1400" b="1" dirty="0">
                <a:latin typeface="Garamond" panose="02020404030301010803" pitchFamily="18" charset="0"/>
                <a:sym typeface="Wingdings" panose="05000000000000000000" pitchFamily="2" charset="2"/>
              </a:rPr>
              <a:t>preferenční náklonnosti: </a:t>
            </a:r>
            <a:r>
              <a:rPr lang="cs-CZ" sz="1400" dirty="0">
                <a:latin typeface="Garamond" panose="02020404030301010803" pitchFamily="18" charset="0"/>
                <a:sym typeface="Wingdings" panose="05000000000000000000" pitchFamily="2" charset="2"/>
              </a:rPr>
              <a:t>počáteční vazby fungují jako základ kumulace výhod (</a:t>
            </a:r>
            <a:r>
              <a:rPr lang="cs-CZ" sz="1400" dirty="0" err="1">
                <a:latin typeface="Garamond" panose="02020404030301010803" pitchFamily="18" charset="0"/>
                <a:sym typeface="Wingdings" panose="05000000000000000000" pitchFamily="2" charset="2"/>
              </a:rPr>
              <a:t>rich-get-richer</a:t>
            </a:r>
            <a:r>
              <a:rPr lang="cs-CZ" sz="1400" dirty="0">
                <a:latin typeface="Garamond" panose="02020404030301010803" pitchFamily="18" charset="0"/>
                <a:sym typeface="Wingdings" panose="05000000000000000000" pitchFamily="2" charset="2"/>
              </a:rPr>
              <a:t>)</a:t>
            </a:r>
          </a:p>
          <a:p>
            <a:r>
              <a:rPr lang="cs-CZ" sz="1400" dirty="0">
                <a:latin typeface="Garamond" panose="02020404030301010803" pitchFamily="18" charset="0"/>
                <a:sym typeface="Wingdings" panose="05000000000000000000" pitchFamily="2" charset="2"/>
              </a:rPr>
              <a:t>V současnosti je univerzalita </a:t>
            </a:r>
            <a:r>
              <a:rPr lang="cs-CZ" sz="1400" dirty="0" err="1">
                <a:latin typeface="Garamond" panose="02020404030301010803" pitchFamily="18" charset="0"/>
                <a:sym typeface="Wingdings" panose="05000000000000000000" pitchFamily="2" charset="2"/>
              </a:rPr>
              <a:t>power-law</a:t>
            </a:r>
            <a:r>
              <a:rPr lang="cs-CZ" sz="1400" dirty="0">
                <a:latin typeface="Garamond" panose="02020404030301010803" pitchFamily="18" charset="0"/>
                <a:sym typeface="Wingdings" panose="05000000000000000000" pitchFamily="2" charset="2"/>
              </a:rPr>
              <a:t> i preferenční náklonnosti relativizována – proč?</a:t>
            </a:r>
          </a:p>
          <a:p>
            <a:r>
              <a:rPr lang="cs-CZ" sz="1400" dirty="0">
                <a:latin typeface="Garamond" panose="02020404030301010803" pitchFamily="18" charset="0"/>
                <a:sym typeface="Wingdings" panose="05000000000000000000" pitchFamily="2" charset="2"/>
              </a:rPr>
              <a:t>Obrázek - </a:t>
            </a:r>
            <a:r>
              <a:rPr lang="en-GB" sz="1400" dirty="0" err="1">
                <a:latin typeface="Garamond" panose="02020404030301010803" pitchFamily="18" charset="0"/>
              </a:rPr>
              <a:t>Perera</a:t>
            </a:r>
            <a:r>
              <a:rPr lang="cs-CZ" sz="1400" dirty="0">
                <a:latin typeface="Garamond" panose="02020404030301010803" pitchFamily="18" charset="0"/>
              </a:rPr>
              <a:t> </a:t>
            </a:r>
            <a:r>
              <a:rPr lang="en-GB" sz="1400" dirty="0">
                <a:latin typeface="Garamond" panose="02020404030301010803" pitchFamily="18" charset="0"/>
              </a:rPr>
              <a:t>et al. Applied Network Science(2017)</a:t>
            </a:r>
          </a:p>
          <a:p>
            <a:endParaRPr lang="cs-CZ" sz="1400" dirty="0">
              <a:latin typeface="Garamond" panose="02020404030301010803" pitchFamily="18" charset="0"/>
            </a:endParaRP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050B2AF6-8FA5-4EFE-B3B4-40E45A10DF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63" t="62721" r="18172" b="6583"/>
          <a:stretch/>
        </p:blipFill>
        <p:spPr>
          <a:xfrm>
            <a:off x="5297763" y="1348790"/>
            <a:ext cx="6250769" cy="3999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82670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Síťová měřítka  </a:t>
            </a:r>
            <a:br>
              <a:rPr lang="cs-CZ">
                <a:solidFill>
                  <a:srgbClr val="FFFFFF"/>
                </a:solidFill>
              </a:rPr>
            </a:br>
            <a:r>
              <a:rPr lang="cs-CZ">
                <a:solidFill>
                  <a:srgbClr val="FFFFFF"/>
                </a:solidFill>
              </a:rPr>
              <a:t>Úroveň sítě</a:t>
            </a:r>
            <a:endParaRPr lang="cs-CZ">
              <a:solidFill>
                <a:srgbClr val="FFFFFF"/>
              </a:solidFill>
              <a:latin typeface="Garamond" panose="02020404030301010803" pitchFamily="18" charset="0"/>
            </a:endParaRPr>
          </a:p>
        </p:txBody>
      </p:sp>
      <p:graphicFrame>
        <p:nvGraphicFramePr>
          <p:cNvPr id="13" name="Zástupný symbol pro obsah 2">
            <a:extLst>
              <a:ext uri="{FF2B5EF4-FFF2-40B4-BE49-F238E27FC236}">
                <a16:creationId xmlns:a16="http://schemas.microsoft.com/office/drawing/2014/main" id="{08291E0C-CF25-4E76-B9A7-2577212DFEC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802064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284544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  <a:t>Hustota (</a:t>
            </a:r>
            <a:r>
              <a:rPr lang="cs-CZ">
                <a:solidFill>
                  <a:schemeClr val="accent1"/>
                </a:solidFill>
                <a:latin typeface="Garamond" panose="02020404030301010803" pitchFamily="18" charset="0"/>
              </a:rPr>
              <a:t>Density</a:t>
            </a:r>
            <a: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  <a:t>)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cs-CZ" sz="2400" dirty="0">
                <a:latin typeface="Garamond" panose="02020404030301010803" pitchFamily="18" charset="0"/>
              </a:rPr>
              <a:t>kohezivní (propojená) je taková síť, v níž je hodně vazeb – </a:t>
            </a:r>
            <a:r>
              <a:rPr lang="cs-CZ" sz="2400" b="1" dirty="0">
                <a:latin typeface="Garamond" panose="02020404030301010803" pitchFamily="18" charset="0"/>
              </a:rPr>
              <a:t>čím víc vazeb, tím víc koheze </a:t>
            </a:r>
          </a:p>
          <a:p>
            <a:r>
              <a:rPr lang="cs-CZ" sz="2400" b="1" dirty="0">
                <a:latin typeface="Garamond" panose="02020404030301010803" pitchFamily="18" charset="0"/>
                <a:sym typeface="Wingdings" panose="05000000000000000000" pitchFamily="2" charset="2"/>
              </a:rPr>
              <a:t>Hustota</a:t>
            </a:r>
            <a:r>
              <a:rPr lang="en-AU" sz="2400" b="1" dirty="0">
                <a:latin typeface="Garamond" panose="02020404030301010803" pitchFamily="18" charset="0"/>
                <a:sym typeface="Wingdings" panose="05000000000000000000" pitchFamily="2" charset="2"/>
              </a:rPr>
              <a:t> </a:t>
            </a:r>
            <a:r>
              <a:rPr lang="en-AU" sz="2400" dirty="0">
                <a:latin typeface="Garamond" panose="02020404030301010803" pitchFamily="18" charset="0"/>
                <a:sym typeface="Wingdings" panose="05000000000000000000" pitchFamily="2" charset="2"/>
              </a:rPr>
              <a:t>= </a:t>
            </a:r>
            <a:r>
              <a:rPr lang="cs-CZ" sz="2400" dirty="0">
                <a:latin typeface="Garamond" panose="02020404030301010803" pitchFamily="18" charset="0"/>
                <a:sym typeface="Wingdings" panose="05000000000000000000" pitchFamily="2" charset="2"/>
              </a:rPr>
              <a:t>poměr počtu vazeb přítomných ku všem potenciálně možným (tj. mezi všemi uzly)</a:t>
            </a:r>
          </a:p>
          <a:p>
            <a:r>
              <a:rPr lang="cs-CZ" sz="2400" dirty="0">
                <a:latin typeface="Garamond" panose="02020404030301010803" pitchFamily="18" charset="0"/>
                <a:sym typeface="Wingdings" panose="05000000000000000000" pitchFamily="2" charset="2"/>
              </a:rPr>
              <a:t>Pohybuje se v intervalu </a:t>
            </a:r>
            <a:r>
              <a:rPr lang="en-AU" sz="2400" b="1" dirty="0">
                <a:latin typeface="Garamond" panose="02020404030301010803" pitchFamily="18" charset="0"/>
                <a:sym typeface="Wingdings" panose="05000000000000000000" pitchFamily="2" charset="2"/>
              </a:rPr>
              <a:t>[0</a:t>
            </a:r>
            <a:r>
              <a:rPr lang="cs-CZ" sz="2400" b="1" dirty="0">
                <a:latin typeface="Garamond" panose="02020404030301010803" pitchFamily="18" charset="0"/>
                <a:sym typeface="Wingdings" panose="05000000000000000000" pitchFamily="2" charset="2"/>
              </a:rPr>
              <a:t>;</a:t>
            </a:r>
            <a:r>
              <a:rPr lang="en-AU" sz="2400" b="1" dirty="0">
                <a:latin typeface="Garamond" panose="02020404030301010803" pitchFamily="18" charset="0"/>
                <a:sym typeface="Wingdings" panose="05000000000000000000" pitchFamily="2" charset="2"/>
              </a:rPr>
              <a:t>1] </a:t>
            </a:r>
            <a:r>
              <a:rPr lang="en-AU" sz="2400" dirty="0">
                <a:latin typeface="Garamond" panose="02020404030301010803" pitchFamily="18" charset="0"/>
                <a:sym typeface="Wingdings" panose="05000000000000000000" pitchFamily="2" charset="2"/>
              </a:rPr>
              <a:t> </a:t>
            </a:r>
            <a:endParaRPr lang="cs-CZ" sz="2400" dirty="0">
              <a:latin typeface="Garamond" panose="02020404030301010803" pitchFamily="18" charset="0"/>
              <a:sym typeface="Wingdings" panose="05000000000000000000" pitchFamily="2" charset="2"/>
            </a:endParaRPr>
          </a:p>
          <a:p>
            <a:pPr lvl="1"/>
            <a:r>
              <a:rPr lang="en-AU" dirty="0">
                <a:latin typeface="Garamond" panose="02020404030301010803" pitchFamily="18" charset="0"/>
                <a:sym typeface="Wingdings" panose="05000000000000000000" pitchFamily="2" charset="2"/>
              </a:rPr>
              <a:t>0 = </a:t>
            </a:r>
            <a:r>
              <a:rPr lang="cs-CZ" dirty="0">
                <a:latin typeface="Garamond" panose="02020404030301010803" pitchFamily="18" charset="0"/>
                <a:sym typeface="Wingdings" panose="05000000000000000000" pitchFamily="2" charset="2"/>
              </a:rPr>
              <a:t>žádné vazby;</a:t>
            </a:r>
            <a:r>
              <a:rPr lang="en-AU" dirty="0">
                <a:latin typeface="Garamond" panose="02020404030301010803" pitchFamily="18" charset="0"/>
                <a:sym typeface="Wingdings" panose="05000000000000000000" pitchFamily="2" charset="2"/>
              </a:rPr>
              <a:t> </a:t>
            </a:r>
            <a:endParaRPr lang="cs-CZ" dirty="0">
              <a:latin typeface="Garamond" panose="02020404030301010803" pitchFamily="18" charset="0"/>
              <a:sym typeface="Wingdings" panose="05000000000000000000" pitchFamily="2" charset="2"/>
            </a:endParaRPr>
          </a:p>
          <a:p>
            <a:pPr lvl="1"/>
            <a:r>
              <a:rPr lang="en-AU" dirty="0">
                <a:latin typeface="Garamond" panose="02020404030301010803" pitchFamily="18" charset="0"/>
                <a:sym typeface="Wingdings" panose="05000000000000000000" pitchFamily="2" charset="2"/>
              </a:rPr>
              <a:t>1 = </a:t>
            </a:r>
            <a:r>
              <a:rPr lang="cs-CZ" dirty="0">
                <a:latin typeface="Garamond" panose="02020404030301010803" pitchFamily="18" charset="0"/>
                <a:sym typeface="Wingdings" panose="05000000000000000000" pitchFamily="2" charset="2"/>
              </a:rPr>
              <a:t>všechny možné vazby reálně přítomny</a:t>
            </a:r>
            <a:r>
              <a:rPr lang="en-AU" dirty="0">
                <a:latin typeface="Garamond" panose="02020404030301010803" pitchFamily="18" charset="0"/>
                <a:sym typeface="Wingdings" panose="05000000000000000000" pitchFamily="2" charset="2"/>
              </a:rPr>
              <a:t> </a:t>
            </a:r>
          </a:p>
          <a:p>
            <a:pPr marL="0" indent="0">
              <a:buNone/>
            </a:pPr>
            <a:endParaRPr lang="en-AU" sz="2400" dirty="0">
              <a:latin typeface="Garamond" panose="02020404030301010803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8856630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cs-CZ" dirty="0">
                <a:solidFill>
                  <a:schemeClr val="accent1"/>
                </a:solidFill>
                <a:latin typeface="Garamond" panose="02020404030301010803" pitchFamily="18" charset="0"/>
              </a:rPr>
              <a:t>Centralizace 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 fontScale="92500" lnSpcReduction="10000"/>
          </a:bodyPr>
          <a:lstStyle/>
          <a:p>
            <a:pPr marL="0" indent="0">
              <a:buNone/>
            </a:pPr>
            <a:endParaRPr lang="cs-CZ" sz="2400" dirty="0">
              <a:latin typeface="Garamond" panose="02020404030301010803" pitchFamily="18" charset="0"/>
            </a:endParaRPr>
          </a:p>
          <a:p>
            <a:r>
              <a:rPr lang="cs-CZ" sz="2400" dirty="0">
                <a:latin typeface="Garamond" panose="02020404030301010803" pitchFamily="18" charset="0"/>
              </a:rPr>
              <a:t>Jsou vazby v síti rovnoměrně rozprostřeny nebo jsou koncentrovány kolem několika málo centrálních uzlů?</a:t>
            </a:r>
          </a:p>
          <a:p>
            <a:r>
              <a:rPr lang="cs-CZ" sz="2400" b="1" dirty="0">
                <a:latin typeface="Garamond" panose="02020404030301010803" pitchFamily="18" charset="0"/>
              </a:rPr>
              <a:t>Centralizace</a:t>
            </a:r>
            <a:r>
              <a:rPr lang="en-AU" sz="2400" dirty="0">
                <a:latin typeface="Garamond" panose="02020404030301010803" pitchFamily="18" charset="0"/>
              </a:rPr>
              <a:t> </a:t>
            </a:r>
            <a:r>
              <a:rPr lang="cs-CZ" sz="2400" dirty="0">
                <a:latin typeface="Garamond" panose="02020404030301010803" pitchFamily="18" charset="0"/>
              </a:rPr>
              <a:t>= poměr disperze dané míry centrality (typ. </a:t>
            </a:r>
            <a:r>
              <a:rPr lang="cs-CZ" sz="2400" dirty="0" err="1">
                <a:latin typeface="Garamond" panose="02020404030301010803" pitchFamily="18" charset="0"/>
              </a:rPr>
              <a:t>degree</a:t>
            </a:r>
            <a:r>
              <a:rPr lang="cs-CZ" sz="2400" dirty="0">
                <a:latin typeface="Garamond" panose="02020404030301010803" pitchFamily="18" charset="0"/>
              </a:rPr>
              <a:t>) oproti její disperzi v max. koncentrované síti </a:t>
            </a:r>
          </a:p>
          <a:p>
            <a:pPr lvl="1"/>
            <a:r>
              <a:rPr lang="cs-CZ" dirty="0">
                <a:latin typeface="Garamond" panose="02020404030301010803" pitchFamily="18" charset="0"/>
              </a:rPr>
              <a:t>Maximálně koncentrovaná síť </a:t>
            </a:r>
            <a:r>
              <a:rPr lang="en-AU" dirty="0">
                <a:latin typeface="Garamond" panose="02020404030301010803" pitchFamily="18" charset="0"/>
              </a:rPr>
              <a:t>= </a:t>
            </a:r>
            <a:r>
              <a:rPr lang="cs-CZ" b="1" dirty="0">
                <a:latin typeface="Garamond" panose="02020404030301010803" pitchFamily="18" charset="0"/>
              </a:rPr>
              <a:t>síť hvězdy</a:t>
            </a:r>
            <a:endParaRPr lang="en-AU" b="1" dirty="0">
              <a:latin typeface="Garamond" panose="02020404030301010803" pitchFamily="18" charset="0"/>
            </a:endParaRPr>
          </a:p>
          <a:p>
            <a:r>
              <a:rPr lang="cs-CZ" sz="2400" dirty="0">
                <a:latin typeface="Garamond" panose="02020404030301010803" pitchFamily="18" charset="0"/>
              </a:rPr>
              <a:t>rozsah</a:t>
            </a:r>
            <a:r>
              <a:rPr lang="en-AU" sz="2400" b="1" dirty="0">
                <a:latin typeface="Garamond" panose="02020404030301010803" pitchFamily="18" charset="0"/>
              </a:rPr>
              <a:t> [0;1] </a:t>
            </a:r>
            <a:r>
              <a:rPr lang="en-AU" sz="2400" dirty="0">
                <a:latin typeface="Garamond" panose="02020404030301010803" pitchFamily="18" charset="0"/>
                <a:sym typeface="Wingdings" panose="05000000000000000000" pitchFamily="2" charset="2"/>
              </a:rPr>
              <a:t> </a:t>
            </a:r>
            <a:endParaRPr lang="cs-CZ" sz="2400" dirty="0">
              <a:latin typeface="Garamond" panose="02020404030301010803" pitchFamily="18" charset="0"/>
              <a:sym typeface="Wingdings" panose="05000000000000000000" pitchFamily="2" charset="2"/>
            </a:endParaRPr>
          </a:p>
          <a:p>
            <a:pPr lvl="1"/>
            <a:r>
              <a:rPr lang="en-AU" dirty="0">
                <a:latin typeface="Garamond" panose="02020404030301010803" pitchFamily="18" charset="0"/>
                <a:sym typeface="Wingdings" panose="05000000000000000000" pitchFamily="2" charset="2"/>
              </a:rPr>
              <a:t>1 = </a:t>
            </a:r>
            <a:r>
              <a:rPr lang="cs-CZ" dirty="0">
                <a:latin typeface="Garamond" panose="02020404030301010803" pitchFamily="18" charset="0"/>
                <a:sym typeface="Wingdings" panose="05000000000000000000" pitchFamily="2" charset="2"/>
              </a:rPr>
              <a:t>síť hvězdy;</a:t>
            </a:r>
          </a:p>
          <a:p>
            <a:pPr lvl="1"/>
            <a:r>
              <a:rPr lang="en-AU" dirty="0">
                <a:latin typeface="Garamond" panose="02020404030301010803" pitchFamily="18" charset="0"/>
                <a:sym typeface="Wingdings" panose="05000000000000000000" pitchFamily="2" charset="2"/>
              </a:rPr>
              <a:t>0 = </a:t>
            </a:r>
            <a:r>
              <a:rPr lang="cs-CZ" dirty="0">
                <a:latin typeface="Garamond" panose="02020404030301010803" pitchFamily="18" charset="0"/>
                <a:sym typeface="Wingdings" panose="05000000000000000000" pitchFamily="2" charset="2"/>
              </a:rPr>
              <a:t>perfektně rovnoměrná distribuce vazeb</a:t>
            </a:r>
          </a:p>
          <a:p>
            <a:r>
              <a:rPr lang="cs-CZ" dirty="0">
                <a:latin typeface="Garamond" panose="02020404030301010803" pitchFamily="18" charset="0"/>
                <a:sym typeface="Wingdings" panose="05000000000000000000" pitchFamily="2" charset="2"/>
              </a:rPr>
              <a:t>*</a:t>
            </a:r>
            <a:r>
              <a:rPr lang="cs-CZ" sz="2400" dirty="0">
                <a:latin typeface="Garamond" panose="02020404030301010803" pitchFamily="18" charset="0"/>
              </a:rPr>
              <a:t>Hustota a centralizace </a:t>
            </a:r>
            <a:r>
              <a:rPr lang="cs-CZ" sz="2400" b="1" dirty="0">
                <a:latin typeface="Garamond" panose="02020404030301010803" pitchFamily="18" charset="0"/>
              </a:rPr>
              <a:t>nefungují</a:t>
            </a:r>
            <a:r>
              <a:rPr lang="cs-CZ" sz="2400" dirty="0">
                <a:latin typeface="Garamond" panose="02020404030301010803" pitchFamily="18" charset="0"/>
              </a:rPr>
              <a:t> při porovnávání rozdílně velkých sítí nebo na ohodnocených vazbách (používá se místo toho průměrný stupeň a jeho směrodatná odchylka (standard </a:t>
            </a:r>
            <a:r>
              <a:rPr lang="cs-CZ" sz="2400" dirty="0" err="1">
                <a:latin typeface="Garamond" panose="02020404030301010803" pitchFamily="18" charset="0"/>
              </a:rPr>
              <a:t>deviation</a:t>
            </a:r>
            <a:r>
              <a:rPr lang="cs-CZ" sz="2400" dirty="0">
                <a:latin typeface="Garamond" panose="02020404030301010803" pitchFamily="18" charset="0"/>
              </a:rPr>
              <a:t>)</a:t>
            </a:r>
          </a:p>
          <a:p>
            <a:pPr marL="0" indent="0">
              <a:buNone/>
            </a:pPr>
            <a:endParaRPr lang="en-AU" sz="2400" dirty="0">
              <a:latin typeface="Garamond" panose="02020404030301010803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8422716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cs-CZ">
                <a:solidFill>
                  <a:schemeClr val="accent1"/>
                </a:solidFill>
                <a:latin typeface="Garamond" panose="02020404030301010803" pitchFamily="18" charset="0"/>
              </a:rPr>
              <a:t>Vzdálenosti mezi uzly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cs-CZ" sz="2400" dirty="0">
                <a:latin typeface="Garamond" panose="02020404030301010803" pitchFamily="18" charset="0"/>
              </a:rPr>
              <a:t>Také měřítko koheze – </a:t>
            </a:r>
            <a:r>
              <a:rPr lang="cs-CZ" sz="2400" b="1" dirty="0">
                <a:latin typeface="Garamond" panose="02020404030301010803" pitchFamily="18" charset="0"/>
              </a:rPr>
              <a:t>čím blíže, tím lépe </a:t>
            </a:r>
            <a:r>
              <a:rPr lang="cs-CZ" sz="2400" dirty="0">
                <a:latin typeface="Garamond" panose="02020404030301010803" pitchFamily="18" charset="0"/>
              </a:rPr>
              <a:t>(tj. krátké vzdálenosti).</a:t>
            </a:r>
            <a:endParaRPr lang="cs-CZ" sz="2400" b="1" dirty="0">
              <a:latin typeface="Garamond" panose="02020404030301010803" pitchFamily="18" charset="0"/>
            </a:endParaRPr>
          </a:p>
          <a:p>
            <a:r>
              <a:rPr lang="cs-CZ" sz="2400" b="1" dirty="0">
                <a:latin typeface="Garamond" panose="02020404030301010803" pitchFamily="18" charset="0"/>
              </a:rPr>
              <a:t>Geodetická vzdálenost </a:t>
            </a:r>
            <a:r>
              <a:rPr lang="en-AU" sz="2400" dirty="0">
                <a:latin typeface="Garamond" panose="02020404030301010803" pitchFamily="18" charset="0"/>
              </a:rPr>
              <a:t>= </a:t>
            </a:r>
            <a:r>
              <a:rPr lang="cs-CZ" sz="2400" dirty="0">
                <a:latin typeface="Garamond" panose="02020404030301010803" pitchFamily="18" charset="0"/>
              </a:rPr>
              <a:t>nejkratší cesta mezi dvěma uzly</a:t>
            </a:r>
            <a:endParaRPr lang="en-AU" sz="2400" dirty="0">
              <a:latin typeface="Garamond" panose="02020404030301010803" pitchFamily="18" charset="0"/>
            </a:endParaRPr>
          </a:p>
          <a:p>
            <a:pPr lvl="1"/>
            <a:r>
              <a:rPr lang="cs-CZ" b="1" dirty="0">
                <a:latin typeface="Garamond" panose="02020404030301010803" pitchFamily="18" charset="0"/>
              </a:rPr>
              <a:t>Průměr </a:t>
            </a:r>
            <a:r>
              <a:rPr lang="en-AU" dirty="0">
                <a:latin typeface="Garamond" panose="02020404030301010803" pitchFamily="18" charset="0"/>
              </a:rPr>
              <a:t>= </a:t>
            </a:r>
            <a:r>
              <a:rPr lang="cs-CZ" dirty="0">
                <a:latin typeface="Garamond" panose="02020404030301010803" pitchFamily="18" charset="0"/>
              </a:rPr>
              <a:t>měřítko koheze sítě (medián pro rozpojené)</a:t>
            </a:r>
            <a:endParaRPr lang="en-AU" dirty="0">
              <a:latin typeface="Garamond" panose="02020404030301010803" pitchFamily="18" charset="0"/>
            </a:endParaRPr>
          </a:p>
          <a:p>
            <a:r>
              <a:rPr lang="en-AU" sz="2400" b="1" dirty="0" err="1">
                <a:latin typeface="Garamond" panose="02020404030301010803" pitchFamily="18" charset="0"/>
              </a:rPr>
              <a:t>Diametr</a:t>
            </a:r>
            <a:r>
              <a:rPr lang="en-AU" sz="2400" b="1" dirty="0">
                <a:latin typeface="Garamond" panose="02020404030301010803" pitchFamily="18" charset="0"/>
              </a:rPr>
              <a:t> </a:t>
            </a:r>
            <a:r>
              <a:rPr lang="en-AU" sz="2400" dirty="0">
                <a:latin typeface="Garamond" panose="02020404030301010803" pitchFamily="18" charset="0"/>
              </a:rPr>
              <a:t>= </a:t>
            </a:r>
            <a:r>
              <a:rPr lang="cs-CZ" sz="2400" dirty="0">
                <a:latin typeface="Garamond" panose="02020404030301010803" pitchFamily="18" charset="0"/>
              </a:rPr>
              <a:t>nejdelší geodetická vzdálenost v síti</a:t>
            </a:r>
            <a:endParaRPr lang="en-AU" sz="2400" b="1" dirty="0">
              <a:latin typeface="Garamond" panose="02020404030301010803" pitchFamily="18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5758160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: Shape 17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Síťová měřítka  </a:t>
            </a:r>
            <a:br>
              <a:rPr lang="cs-CZ">
                <a:solidFill>
                  <a:srgbClr val="FFFFFF"/>
                </a:solidFill>
              </a:rPr>
            </a:br>
            <a:r>
              <a:rPr lang="cs-CZ">
                <a:solidFill>
                  <a:srgbClr val="FFFFFF"/>
                </a:solidFill>
              </a:rPr>
              <a:t>Úroveň subsetů sítě</a:t>
            </a:r>
            <a:endParaRPr lang="cs-CZ" dirty="0">
              <a:solidFill>
                <a:srgbClr val="FFFFFF"/>
              </a:solidFill>
              <a:latin typeface="Garamond" panose="02020404030301010803" pitchFamily="18" charset="0"/>
            </a:endParaRPr>
          </a:p>
        </p:txBody>
      </p:sp>
      <p:graphicFrame>
        <p:nvGraphicFramePr>
          <p:cNvPr id="13" name="Zástupný symbol pro obsah 2">
            <a:extLst>
              <a:ext uri="{FF2B5EF4-FFF2-40B4-BE49-F238E27FC236}">
                <a16:creationId xmlns:a16="http://schemas.microsoft.com/office/drawing/2014/main" id="{08291E0C-CF25-4E76-B9A7-2577212DFEC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9419058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01402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184662C-CDBD-4675-AA1A-543D91806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cs-CZ" dirty="0" err="1">
                <a:solidFill>
                  <a:schemeClr val="accent1"/>
                </a:solidFill>
              </a:rPr>
              <a:t>Clustering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coefficient</a:t>
            </a:r>
            <a:endParaRPr lang="en-GB" dirty="0">
              <a:solidFill>
                <a:schemeClr val="accent1"/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003F09D9-C57A-45E1-A5BA-77BA610CF2B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5187993"/>
              </p:ext>
            </p:extLst>
          </p:nvPr>
        </p:nvGraphicFramePr>
        <p:xfrm>
          <a:off x="4976031" y="963877"/>
          <a:ext cx="6377769" cy="49302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939883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0138F32-452F-4188-90A4-0D543B187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cs-CZ">
                <a:solidFill>
                  <a:schemeClr val="accent1"/>
                </a:solidFill>
              </a:rPr>
              <a:t>Modularita</a:t>
            </a:r>
            <a:endParaRPr lang="en-GB">
              <a:solidFill>
                <a:schemeClr val="accent1"/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84E27502-DF93-4E79-88EE-34593838B0C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2615349"/>
              </p:ext>
            </p:extLst>
          </p:nvPr>
        </p:nvGraphicFramePr>
        <p:xfrm>
          <a:off x="4976031" y="963877"/>
          <a:ext cx="6377769" cy="49302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32325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27A8ED2-D7A1-44E3-AAE2-A32336A469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Síťová měřítka </a:t>
            </a:r>
            <a:r>
              <a:rPr lang="cs-CZ" sz="2800" dirty="0">
                <a:solidFill>
                  <a:srgbClr val="FFFFFF"/>
                </a:solidFill>
              </a:rPr>
              <a:t> Úroveň uzle</a:t>
            </a:r>
            <a:br>
              <a:rPr lang="cs-CZ" sz="2800" dirty="0">
                <a:solidFill>
                  <a:srgbClr val="FFFFFF"/>
                </a:solidFill>
              </a:rPr>
            </a:br>
            <a:r>
              <a:rPr lang="cs-CZ" sz="2800" dirty="0">
                <a:solidFill>
                  <a:srgbClr val="FFFFFF"/>
                </a:solidFill>
              </a:rPr>
              <a:t>-&gt; míry centrality</a:t>
            </a:r>
            <a:endParaRPr lang="en-GB" dirty="0">
              <a:solidFill>
                <a:srgbClr val="FFFFFF"/>
              </a:solidFill>
            </a:endParaRP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E5E1E05A-0216-4D6D-954B-93CA944C54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6797993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40316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4572000"/>
            <a:ext cx="7058307" cy="1964266"/>
          </a:xfrm>
          <a:prstGeom prst="rect">
            <a:avLst/>
          </a:prstGeom>
          <a:solidFill>
            <a:srgbClr val="373A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78D2B7B-632E-4592-BB0C-5B86759204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4767072"/>
            <a:ext cx="6594189" cy="1625210"/>
          </a:xfrm>
        </p:spPr>
        <p:txBody>
          <a:bodyPr>
            <a:normAutofit/>
          </a:bodyPr>
          <a:lstStyle/>
          <a:p>
            <a:pPr algn="r"/>
            <a:r>
              <a:rPr lang="cs-CZ">
                <a:solidFill>
                  <a:srgbClr val="FFFFFF"/>
                </a:solidFill>
              </a:rPr>
              <a:t>Druhy měr centrality</a:t>
            </a:r>
            <a:endParaRPr lang="en-GB">
              <a:solidFill>
                <a:srgbClr val="FFFFFF"/>
              </a:solidFill>
            </a:endParaRPr>
          </a:p>
        </p:txBody>
      </p:sp>
      <p:pic>
        <p:nvPicPr>
          <p:cNvPr id="4" name="Picture 2" descr="C:\Users\Tomáš Diviák\Downloads\centrality-measures.png">
            <a:extLst>
              <a:ext uri="{FF2B5EF4-FFF2-40B4-BE49-F238E27FC236}">
                <a16:creationId xmlns:a16="http://schemas.microsoft.com/office/drawing/2014/main" id="{691F5D1B-6C54-41C1-A8CD-819A4233443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069" b="-2"/>
          <a:stretch/>
        </p:blipFill>
        <p:spPr bwMode="auto">
          <a:xfrm>
            <a:off x="327547" y="321733"/>
            <a:ext cx="7058306" cy="410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A9E64E-2BBD-4626-B539-76F0A019F7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9319" y="917725"/>
            <a:ext cx="3424739" cy="4852362"/>
          </a:xfrm>
        </p:spPr>
        <p:txBody>
          <a:bodyPr anchor="ctr">
            <a:normAutofit/>
          </a:bodyPr>
          <a:lstStyle/>
          <a:p>
            <a:r>
              <a:rPr lang="cs-CZ" sz="2000">
                <a:solidFill>
                  <a:srgbClr val="FFFFFF"/>
                </a:solidFill>
              </a:rPr>
              <a:t>Degree Centrality</a:t>
            </a:r>
          </a:p>
          <a:p>
            <a:r>
              <a:rPr lang="cs-CZ" sz="2000">
                <a:solidFill>
                  <a:srgbClr val="FFFFFF"/>
                </a:solidFill>
              </a:rPr>
              <a:t>Betweenness Centrality</a:t>
            </a:r>
          </a:p>
          <a:p>
            <a:r>
              <a:rPr lang="cs-CZ" sz="2000">
                <a:solidFill>
                  <a:srgbClr val="FFFFFF"/>
                </a:solidFill>
              </a:rPr>
              <a:t>Closeness Centrality</a:t>
            </a:r>
          </a:p>
          <a:p>
            <a:r>
              <a:rPr lang="cs-CZ" sz="2000">
                <a:solidFill>
                  <a:srgbClr val="FFFFFF"/>
                </a:solidFill>
              </a:rPr>
              <a:t>Eigenvector Centrality</a:t>
            </a:r>
            <a:endParaRPr lang="en-GB" sz="20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4842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cs-CZ">
                <a:solidFill>
                  <a:schemeClr val="accent1"/>
                </a:solidFill>
                <a:latin typeface="Garamond" panose="02020404030301010803" pitchFamily="18" charset="0"/>
              </a:rPr>
              <a:t>Degree (Stupeň)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cs-CZ" sz="2400">
                <a:latin typeface="Garamond" panose="02020404030301010803" pitchFamily="18" charset="0"/>
              </a:rPr>
              <a:t>= </a:t>
            </a:r>
            <a:r>
              <a:rPr lang="cs-CZ" sz="2400" b="1">
                <a:latin typeface="Garamond" panose="02020404030301010803" pitchFamily="18" charset="0"/>
              </a:rPr>
              <a:t>stupeň</a:t>
            </a:r>
            <a:r>
              <a:rPr lang="cs-CZ" sz="2400">
                <a:latin typeface="Garamond" panose="02020404030301010803" pitchFamily="18" charset="0"/>
              </a:rPr>
              <a:t> </a:t>
            </a:r>
            <a:r>
              <a:rPr lang="cs-CZ" sz="2400">
                <a:latin typeface="Garamond" panose="02020404030301010803" pitchFamily="18" charset="0"/>
                <a:sym typeface="Wingdings" panose="05000000000000000000" pitchFamily="2" charset="2"/>
              </a:rPr>
              <a:t> centrální ten, kdo má hodně vazeb</a:t>
            </a:r>
            <a:endParaRPr lang="cs-CZ" sz="2400">
              <a:latin typeface="Garamond" panose="02020404030301010803" pitchFamily="18" charset="0"/>
            </a:endParaRPr>
          </a:p>
          <a:p>
            <a:r>
              <a:rPr lang="cs-CZ" sz="2400" b="1">
                <a:latin typeface="Garamond" panose="02020404030301010803" pitchFamily="18" charset="0"/>
              </a:rPr>
              <a:t>Počet vazeb</a:t>
            </a:r>
            <a:r>
              <a:rPr lang="cs-CZ" sz="2400">
                <a:latin typeface="Garamond" panose="02020404030301010803" pitchFamily="18" charset="0"/>
              </a:rPr>
              <a:t>, které daný uzel má</a:t>
            </a:r>
          </a:p>
          <a:p>
            <a:r>
              <a:rPr lang="cs-CZ" sz="2400" b="1">
                <a:latin typeface="Garamond" panose="02020404030301010803" pitchFamily="18" charset="0"/>
              </a:rPr>
              <a:t>Degree </a:t>
            </a:r>
            <a:r>
              <a:rPr lang="cs-CZ" sz="2400">
                <a:latin typeface="Garamond" panose="02020404030301010803" pitchFamily="18" charset="0"/>
              </a:rPr>
              <a:t>u orientovaných vazeb</a:t>
            </a:r>
            <a:endParaRPr lang="cs-CZ" sz="2400" b="1">
              <a:latin typeface="Garamond" panose="02020404030301010803" pitchFamily="18" charset="0"/>
            </a:endParaRPr>
          </a:p>
          <a:p>
            <a:pPr lvl="1"/>
            <a:r>
              <a:rPr lang="cs-CZ" b="1">
                <a:latin typeface="Garamond" panose="02020404030301010803" pitchFamily="18" charset="0"/>
              </a:rPr>
              <a:t>indegree</a:t>
            </a:r>
            <a:r>
              <a:rPr lang="cs-CZ" dirty="0">
                <a:latin typeface="Garamond" panose="02020404030301010803" pitchFamily="18" charset="0"/>
              </a:rPr>
              <a:t> (příchozí vazby = prestiž)</a:t>
            </a:r>
          </a:p>
          <a:p>
            <a:pPr lvl="1"/>
            <a:r>
              <a:rPr lang="cs-CZ" b="1">
                <a:latin typeface="Garamond" panose="02020404030301010803" pitchFamily="18" charset="0"/>
              </a:rPr>
              <a:t>outdegree</a:t>
            </a:r>
            <a:r>
              <a:rPr lang="cs-CZ" dirty="0">
                <a:latin typeface="Garamond" panose="02020404030301010803" pitchFamily="18" charset="0"/>
              </a:rPr>
              <a:t> (odchozí vazby = vliv)</a:t>
            </a:r>
          </a:p>
          <a:p>
            <a:r>
              <a:rPr lang="cs-CZ" sz="2400">
                <a:latin typeface="Garamond" panose="02020404030301010803" pitchFamily="18" charset="0"/>
              </a:rPr>
              <a:t>V ohodnocených sítích je to </a:t>
            </a:r>
            <a:r>
              <a:rPr lang="cs-CZ" sz="2400" b="1">
                <a:latin typeface="Garamond" panose="02020404030301010803" pitchFamily="18" charset="0"/>
              </a:rPr>
              <a:t>součet hodnot vazeb</a:t>
            </a:r>
          </a:p>
        </p:txBody>
      </p:sp>
    </p:spTree>
    <p:extLst>
      <p:ext uri="{BB962C8B-B14F-4D97-AF65-F5344CB8AC3E}">
        <p14:creationId xmlns:p14="http://schemas.microsoft.com/office/powerpoint/2010/main" val="3077521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cs-CZ">
                <a:solidFill>
                  <a:schemeClr val="accent1"/>
                </a:solidFill>
                <a:latin typeface="Garamond" panose="02020404030301010803" pitchFamily="18" charset="0"/>
              </a:rPr>
              <a:t>Betweenness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cs-CZ" sz="2400" dirty="0">
                <a:latin typeface="Garamond" panose="02020404030301010803" pitchFamily="18" charset="0"/>
              </a:rPr>
              <a:t>„</a:t>
            </a:r>
            <a:r>
              <a:rPr lang="cs-CZ" sz="2400" b="1" dirty="0" err="1">
                <a:latin typeface="Garamond" panose="02020404030301010803" pitchFamily="18" charset="0"/>
              </a:rPr>
              <a:t>mezilehlost</a:t>
            </a:r>
            <a:r>
              <a:rPr lang="cs-CZ" sz="2400" b="1" dirty="0">
                <a:latin typeface="Garamond" panose="02020404030301010803" pitchFamily="18" charset="0"/>
              </a:rPr>
              <a:t>“</a:t>
            </a:r>
            <a:r>
              <a:rPr lang="cs-CZ" sz="2400" dirty="0">
                <a:latin typeface="Garamond" panose="02020404030301010803" pitchFamily="18" charset="0"/>
              </a:rPr>
              <a:t>, zachycuje, které uzly jsou propojují/stojí na důležitých cestách</a:t>
            </a:r>
          </a:p>
          <a:p>
            <a:r>
              <a:rPr lang="cs-CZ" sz="2400" dirty="0">
                <a:latin typeface="Garamond" panose="02020404030301010803" pitchFamily="18" charset="0"/>
              </a:rPr>
              <a:t>Podíl </a:t>
            </a:r>
            <a:r>
              <a:rPr lang="cs-CZ" sz="2400" b="1" dirty="0">
                <a:latin typeface="Garamond" panose="02020404030301010803" pitchFamily="18" charset="0"/>
              </a:rPr>
              <a:t>nejkratších cest </a:t>
            </a:r>
            <a:r>
              <a:rPr lang="cs-CZ" sz="2400" dirty="0">
                <a:latin typeface="Garamond" panose="02020404030301010803" pitchFamily="18" charset="0"/>
              </a:rPr>
              <a:t>(geodetických vzdáleností) mezi dvěma uzly, které </a:t>
            </a:r>
            <a:r>
              <a:rPr lang="cs-CZ" sz="2400" b="1" dirty="0">
                <a:latin typeface="Garamond" panose="02020404030301010803" pitchFamily="18" charset="0"/>
              </a:rPr>
              <a:t>prochází skrz daný uzel</a:t>
            </a:r>
            <a:r>
              <a:rPr lang="cs-CZ" sz="2400" dirty="0">
                <a:latin typeface="Garamond" panose="02020404030301010803" pitchFamily="18" charset="0"/>
              </a:rPr>
              <a:t> a všech cest mezi těmito dvěma uzly </a:t>
            </a:r>
            <a:r>
              <a:rPr lang="cs-CZ" sz="2400" dirty="0">
                <a:latin typeface="Garamond" panose="02020404030301010803" pitchFamily="18" charset="0"/>
                <a:sym typeface="Wingdings" panose="05000000000000000000" pitchFamily="2" charset="2"/>
              </a:rPr>
              <a:t> lze aplikovat i na </a:t>
            </a:r>
            <a:r>
              <a:rPr lang="cs-CZ" sz="2400" b="1" dirty="0">
                <a:latin typeface="Garamond" panose="02020404030301010803" pitchFamily="18" charset="0"/>
                <a:sym typeface="Wingdings" panose="05000000000000000000" pitchFamily="2" charset="2"/>
              </a:rPr>
              <a:t>vazby (</a:t>
            </a:r>
            <a:r>
              <a:rPr lang="cs-CZ" sz="2400" b="1" dirty="0" err="1">
                <a:latin typeface="Garamond" panose="02020404030301010803" pitchFamily="18" charset="0"/>
                <a:sym typeface="Wingdings" panose="05000000000000000000" pitchFamily="2" charset="2"/>
              </a:rPr>
              <a:t>Goldbeck</a:t>
            </a:r>
            <a:r>
              <a:rPr lang="cs-CZ" sz="2400" b="1" dirty="0">
                <a:latin typeface="Garamond" panose="02020404030301010803" pitchFamily="18" charset="0"/>
                <a:sym typeface="Wingdings" panose="05000000000000000000" pitchFamily="2" charset="2"/>
              </a:rPr>
              <a:t> kap. 3)</a:t>
            </a:r>
            <a:endParaRPr lang="cs-CZ" sz="2400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72571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cs-CZ">
                <a:solidFill>
                  <a:schemeClr val="accent1"/>
                </a:solidFill>
                <a:latin typeface="Garamond" panose="02020404030301010803" pitchFamily="18" charset="0"/>
              </a:rPr>
              <a:t>Closeness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cs-CZ" sz="2400" b="1" dirty="0">
                <a:latin typeface="Garamond" panose="02020404030301010803" pitchFamily="18" charset="0"/>
              </a:rPr>
              <a:t>blízkost</a:t>
            </a:r>
            <a:r>
              <a:rPr lang="cs-CZ" sz="2400" dirty="0">
                <a:latin typeface="Garamond" panose="02020404030301010803" pitchFamily="18" charset="0"/>
              </a:rPr>
              <a:t>; centrální je takový aktér, který má </a:t>
            </a:r>
            <a:r>
              <a:rPr lang="cs-CZ" sz="2400" b="1" dirty="0">
                <a:latin typeface="Garamond" panose="02020404030301010803" pitchFamily="18" charset="0"/>
              </a:rPr>
              <a:t>ke</a:t>
            </a:r>
            <a:r>
              <a:rPr lang="cs-CZ" sz="2400" dirty="0">
                <a:latin typeface="Garamond" panose="02020404030301010803" pitchFamily="18" charset="0"/>
              </a:rPr>
              <a:t> </a:t>
            </a:r>
            <a:r>
              <a:rPr lang="cs-CZ" sz="2400" b="1" dirty="0">
                <a:latin typeface="Garamond" panose="02020404030301010803" pitchFamily="18" charset="0"/>
              </a:rPr>
              <a:t>všem ostatním blízko </a:t>
            </a:r>
            <a:r>
              <a:rPr lang="cs-CZ" sz="2400" dirty="0">
                <a:latin typeface="Garamond" panose="02020404030301010803" pitchFamily="18" charset="0"/>
              </a:rPr>
              <a:t>(= krátké vzdálenosti)</a:t>
            </a:r>
          </a:p>
          <a:p>
            <a:r>
              <a:rPr lang="cs-CZ" sz="2400" b="1" dirty="0">
                <a:latin typeface="Garamond" panose="02020404030301010803" pitchFamily="18" charset="0"/>
              </a:rPr>
              <a:t>Suma geodetických vzdáleností </a:t>
            </a:r>
            <a:r>
              <a:rPr lang="cs-CZ" sz="2400" dirty="0">
                <a:latin typeface="Garamond" panose="02020404030301010803" pitchFamily="18" charset="0"/>
              </a:rPr>
              <a:t>uzlu ke všem ostatním </a:t>
            </a:r>
            <a:r>
              <a:rPr lang="cs-CZ" sz="2400" dirty="0">
                <a:latin typeface="Garamond" panose="02020404030301010803" pitchFamily="18" charset="0"/>
                <a:sym typeface="Wingdings" panose="05000000000000000000" pitchFamily="2" charset="2"/>
              </a:rPr>
              <a:t></a:t>
            </a:r>
            <a:r>
              <a:rPr lang="cs-CZ" sz="2400" dirty="0">
                <a:latin typeface="Garamond" panose="02020404030301010803" pitchFamily="18" charset="0"/>
              </a:rPr>
              <a:t> čím větší, tím je uzel méně centrální -&gt; používá se </a:t>
            </a:r>
            <a:r>
              <a:rPr lang="cs-CZ" sz="2400" b="1" dirty="0">
                <a:latin typeface="Garamond" panose="02020404030301010803" pitchFamily="18" charset="0"/>
              </a:rPr>
              <a:t>převrácená hodnota (</a:t>
            </a:r>
            <a:r>
              <a:rPr lang="cs-CZ" sz="2400" b="1" dirty="0" err="1">
                <a:latin typeface="Garamond" panose="02020404030301010803" pitchFamily="18" charset="0"/>
              </a:rPr>
              <a:t>Goldbeck</a:t>
            </a:r>
            <a:r>
              <a:rPr lang="cs-CZ" sz="2400" b="1" dirty="0">
                <a:latin typeface="Garamond" panose="02020404030301010803" pitchFamily="18" charset="0"/>
              </a:rPr>
              <a:t> kap. 3)</a:t>
            </a:r>
          </a:p>
          <a:p>
            <a:r>
              <a:rPr lang="cs-CZ" sz="2400" dirty="0">
                <a:latin typeface="Garamond" panose="02020404030301010803" pitchFamily="18" charset="0"/>
              </a:rPr>
              <a:t>Spočtena jen pro propojené uzly (pro nepropojené je vzdálenost nedefinovaná); rovněž problém pro orientované a ohodnocené vazby </a:t>
            </a:r>
            <a:r>
              <a:rPr lang="cs-CZ" sz="2400" dirty="0">
                <a:latin typeface="Garamond" panose="02020404030301010803" pitchFamily="18" charset="0"/>
                <a:sym typeface="Wingdings" panose="05000000000000000000" pitchFamily="2" charset="2"/>
              </a:rPr>
              <a:t> </a:t>
            </a:r>
            <a:r>
              <a:rPr lang="cs-CZ" sz="2400" b="1" dirty="0">
                <a:latin typeface="Garamond" panose="02020404030301010803" pitchFamily="18" charset="0"/>
                <a:sym typeface="Wingdings" panose="05000000000000000000" pitchFamily="2" charset="2"/>
              </a:rPr>
              <a:t>používá se méně</a:t>
            </a:r>
            <a:endParaRPr lang="cs-CZ" sz="2400" b="1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73959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cs-CZ">
                <a:solidFill>
                  <a:schemeClr val="accent1"/>
                </a:solidFill>
                <a:latin typeface="Garamond" panose="02020404030301010803" pitchFamily="18" charset="0"/>
              </a:rPr>
              <a:t>Eigenvector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cs-CZ" sz="2400" b="1" dirty="0">
                <a:latin typeface="Garamond" panose="02020404030301010803" pitchFamily="18" charset="0"/>
              </a:rPr>
              <a:t>vlastní vektor</a:t>
            </a:r>
            <a:r>
              <a:rPr lang="cs-CZ" sz="2400" dirty="0">
                <a:latin typeface="Garamond" panose="02020404030301010803" pitchFamily="18" charset="0"/>
              </a:rPr>
              <a:t>; centrální je takový uzel, který je centrální nejen sám, ale </a:t>
            </a:r>
            <a:r>
              <a:rPr lang="cs-CZ" sz="2400" b="1" dirty="0">
                <a:latin typeface="Garamond" panose="02020404030301010803" pitchFamily="18" charset="0"/>
              </a:rPr>
              <a:t>má i centrální sousedy</a:t>
            </a:r>
          </a:p>
          <a:p>
            <a:r>
              <a:rPr lang="cs-CZ" sz="2400" dirty="0" err="1">
                <a:latin typeface="Garamond" panose="02020404030301010803" pitchFamily="18" charset="0"/>
              </a:rPr>
              <a:t>Degree</a:t>
            </a:r>
            <a:r>
              <a:rPr lang="cs-CZ" sz="2400" dirty="0">
                <a:latin typeface="Garamond" panose="02020404030301010803" pitchFamily="18" charset="0"/>
              </a:rPr>
              <a:t> </a:t>
            </a:r>
            <a:r>
              <a:rPr lang="cs-CZ" sz="2400" b="1" dirty="0">
                <a:latin typeface="Garamond" panose="02020404030301010803" pitchFamily="18" charset="0"/>
              </a:rPr>
              <a:t>vážené centralitou sousedů -&gt; </a:t>
            </a:r>
            <a:r>
              <a:rPr lang="cs-CZ" sz="2400" dirty="0">
                <a:latin typeface="Garamond" panose="02020404030301010803" pitchFamily="18" charset="0"/>
              </a:rPr>
              <a:t>Znevýhodňuje uzly v malých komponentách (nemají tolik silných/populárních sousedů).</a:t>
            </a:r>
          </a:p>
          <a:p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2766506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B45A142-4255-493C-8284-5D566C121B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21177"/>
            <a:ext cx="4332307" cy="6179552"/>
          </a:xfrm>
          <a:prstGeom prst="rect">
            <a:avLst/>
          </a:prstGeom>
          <a:solidFill>
            <a:srgbClr val="404040">
              <a:alpha val="89804"/>
            </a:srgbClr>
          </a:solidFill>
          <a:ln w="127000" cap="sq" cmpd="thinThick">
            <a:solidFill>
              <a:srgbClr val="595959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4237" y="914400"/>
            <a:ext cx="3657600" cy="288757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cs-CZ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Typ c</a:t>
            </a:r>
            <a:r>
              <a:rPr lang="en-US" sz="48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entralit</a:t>
            </a:r>
            <a:r>
              <a:rPr lang="cs-CZ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y</a:t>
            </a:r>
            <a:r>
              <a:rPr lang="en-US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?</a:t>
            </a:r>
            <a:br>
              <a:rPr lang="cs-CZ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br>
              <a:rPr lang="cs-CZ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(</a:t>
            </a:r>
            <a:r>
              <a:rPr lang="en-US" sz="24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zdroj</a:t>
            </a:r>
            <a:r>
              <a:rPr lang="en-US" sz="2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: Wiki -&gt; centrality)</a:t>
            </a:r>
            <a:endParaRPr lang="en-US" sz="48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8FB9660-F42F-4313-BBC4-47C007FE48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1126" y="3910267"/>
            <a:ext cx="258679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EEA54073-847E-4F85-9A8E-181B30FEFA4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032"/>
          <a:stretch/>
        </p:blipFill>
        <p:spPr>
          <a:xfrm>
            <a:off x="5584759" y="492573"/>
            <a:ext cx="5691670" cy="5880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79224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  <a:latin typeface="Garamond" panose="02020404030301010803" pitchFamily="18" charset="0"/>
              </a:rPr>
              <a:t>Centrální aktéři</a:t>
            </a:r>
            <a:endParaRPr lang="cs-CZ">
              <a:solidFill>
                <a:srgbClr val="FFFFFF"/>
              </a:solidFill>
            </a:endParaRPr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E0FA760F-6059-464F-BC09-64840029381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6490853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4595192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1013</Words>
  <Application>Microsoft Office PowerPoint</Application>
  <PresentationFormat>Širokoúhlá obrazovka</PresentationFormat>
  <Paragraphs>99</Paragraphs>
  <Slides>17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Garamond</vt:lpstr>
      <vt:lpstr>Wingdings</vt:lpstr>
      <vt:lpstr>Motiv Office</vt:lpstr>
      <vt:lpstr>Politické sítě</vt:lpstr>
      <vt:lpstr>Síťová měřítka  Úroveň uzle -&gt; míry centrality</vt:lpstr>
      <vt:lpstr>Druhy měr centrality</vt:lpstr>
      <vt:lpstr>Degree (Stupeň)</vt:lpstr>
      <vt:lpstr>Betweenness</vt:lpstr>
      <vt:lpstr>Closeness</vt:lpstr>
      <vt:lpstr>Eigenvector</vt:lpstr>
      <vt:lpstr>Typ centrality?   (zdroj: Wiki -&gt; centrality)</vt:lpstr>
      <vt:lpstr>Centrální aktéři</vt:lpstr>
      <vt:lpstr>Preferenční náklonnost preferential attachement  (Barabási &amp; Albert, 1998)</vt:lpstr>
      <vt:lpstr>Síťová měřítka   Úroveň sítě</vt:lpstr>
      <vt:lpstr>Hustota (Density)</vt:lpstr>
      <vt:lpstr>Centralizace </vt:lpstr>
      <vt:lpstr>Vzdálenosti mezi uzly</vt:lpstr>
      <vt:lpstr>Síťová měřítka   Úroveň subsetů sítě</vt:lpstr>
      <vt:lpstr>Clustering coefficient</vt:lpstr>
      <vt:lpstr>Modularita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Politické sítě</dc:title>
  <dc:creator>Dušan Brabec</dc:creator>
  <cp:lastModifiedBy>Dušan Brabec</cp:lastModifiedBy>
  <cp:revision>1</cp:revision>
  <dcterms:created xsi:type="dcterms:W3CDTF">2019-11-17T16:20:15Z</dcterms:created>
  <dcterms:modified xsi:type="dcterms:W3CDTF">2019-11-17T16:24:06Z</dcterms:modified>
</cp:coreProperties>
</file>