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58"/>
  </p:handoutMasterIdLst>
  <p:sldIdLst>
    <p:sldId id="265" r:id="rId2"/>
    <p:sldId id="289" r:id="rId3"/>
    <p:sldId id="321" r:id="rId4"/>
    <p:sldId id="323" r:id="rId5"/>
    <p:sldId id="290" r:id="rId6"/>
    <p:sldId id="312" r:id="rId7"/>
    <p:sldId id="313" r:id="rId8"/>
    <p:sldId id="316" r:id="rId9"/>
    <p:sldId id="318" r:id="rId10"/>
    <p:sldId id="326" r:id="rId11"/>
    <p:sldId id="327" r:id="rId12"/>
    <p:sldId id="325" r:id="rId13"/>
    <p:sldId id="324" r:id="rId14"/>
    <p:sldId id="320" r:id="rId15"/>
    <p:sldId id="335" r:id="rId16"/>
    <p:sldId id="328" r:id="rId17"/>
    <p:sldId id="293" r:id="rId18"/>
    <p:sldId id="329" r:id="rId19"/>
    <p:sldId id="330" r:id="rId20"/>
    <p:sldId id="331" r:id="rId21"/>
    <p:sldId id="332" r:id="rId22"/>
    <p:sldId id="333" r:id="rId23"/>
    <p:sldId id="334" r:id="rId24"/>
    <p:sldId id="271" r:id="rId25"/>
    <p:sldId id="295" r:id="rId26"/>
    <p:sldId id="342" r:id="rId27"/>
    <p:sldId id="336" r:id="rId28"/>
    <p:sldId id="337" r:id="rId29"/>
    <p:sldId id="338" r:id="rId30"/>
    <p:sldId id="339" r:id="rId31"/>
    <p:sldId id="340" r:id="rId32"/>
    <p:sldId id="341" r:id="rId33"/>
    <p:sldId id="343" r:id="rId34"/>
    <p:sldId id="344" r:id="rId35"/>
    <p:sldId id="345" r:id="rId36"/>
    <p:sldId id="306" r:id="rId37"/>
    <p:sldId id="346" r:id="rId38"/>
    <p:sldId id="353" r:id="rId39"/>
    <p:sldId id="348" r:id="rId40"/>
    <p:sldId id="349" r:id="rId41"/>
    <p:sldId id="350" r:id="rId42"/>
    <p:sldId id="351" r:id="rId43"/>
    <p:sldId id="352" r:id="rId44"/>
    <p:sldId id="354" r:id="rId45"/>
    <p:sldId id="347" r:id="rId46"/>
    <p:sldId id="361" r:id="rId47"/>
    <p:sldId id="362" r:id="rId48"/>
    <p:sldId id="356" r:id="rId49"/>
    <p:sldId id="357" r:id="rId50"/>
    <p:sldId id="355" r:id="rId51"/>
    <p:sldId id="363" r:id="rId52"/>
    <p:sldId id="359" r:id="rId53"/>
    <p:sldId id="360" r:id="rId54"/>
    <p:sldId id="364" r:id="rId55"/>
    <p:sldId id="365" r:id="rId56"/>
    <p:sldId id="319" r:id="rId57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TI</a:t>
            </a:r>
            <a:r>
              <a:rPr lang="cs-CZ" dirty="0" smtClean="0"/>
              <a:t>: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produkt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proces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4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produkt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proces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reálné T fungování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7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produkt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proces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reálné T fungování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analýza originálu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24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produkt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proces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reálné T fungování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analýza originálu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analýza výstupu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0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7940" y="2836492"/>
            <a:ext cx="4436936" cy="1499616"/>
          </a:xfrm>
        </p:spPr>
        <p:txBody>
          <a:bodyPr>
            <a:noAutofit/>
          </a:bodyPr>
          <a:lstStyle/>
          <a:p>
            <a:pPr algn="ctr"/>
            <a:r>
              <a:rPr lang="cs-CZ" sz="13800" dirty="0" smtClean="0">
                <a:solidFill>
                  <a:schemeClr val="bg1"/>
                </a:solidFill>
              </a:rPr>
              <a:t>?!?</a:t>
            </a:r>
            <a:endParaRPr lang="cs-CZ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teoretický </a:t>
            </a:r>
            <a:r>
              <a:rPr lang="cs-CZ" sz="3200" dirty="0" err="1" smtClean="0"/>
              <a:t>miniúvod</a:t>
            </a:r>
            <a:r>
              <a:rPr lang="cs-CZ" sz="3200" dirty="0" smtClean="0"/>
              <a:t> k 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zásady správného chování v kabině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</a:t>
            </a:r>
            <a:r>
              <a:rPr lang="cs-CZ" sz="3200" dirty="0" smtClean="0">
                <a:sym typeface="Wingdings" panose="05000000000000000000" pitchFamily="2" charset="2"/>
              </a:rPr>
              <a:t></a:t>
            </a: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8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7940" y="2836492"/>
            <a:ext cx="4436936" cy="1499616"/>
          </a:xfrm>
        </p:spPr>
        <p:txBody>
          <a:bodyPr>
            <a:noAutofit/>
          </a:bodyPr>
          <a:lstStyle/>
          <a:p>
            <a:pPr algn="ctr"/>
            <a:r>
              <a:rPr lang="cs-CZ" sz="13800" dirty="0" smtClean="0">
                <a:solidFill>
                  <a:schemeClr val="bg1"/>
                </a:solidFill>
              </a:rPr>
              <a:t>ST x </a:t>
            </a:r>
            <a:r>
              <a:rPr lang="cs-CZ" sz="13800" dirty="0" err="1" smtClean="0">
                <a:solidFill>
                  <a:schemeClr val="bg1"/>
                </a:solidFill>
              </a:rPr>
              <a:t>kt</a:t>
            </a:r>
            <a:endParaRPr lang="cs-CZ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mají st a </a:t>
            </a:r>
            <a:r>
              <a:rPr lang="cs-CZ" dirty="0" err="1" smtClean="0"/>
              <a:t>kt</a:t>
            </a:r>
            <a:r>
              <a:rPr lang="cs-CZ" dirty="0" smtClean="0"/>
              <a:t> společného?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mají st a </a:t>
            </a:r>
            <a:r>
              <a:rPr lang="cs-CZ" dirty="0" err="1" smtClean="0"/>
              <a:t>kt</a:t>
            </a:r>
            <a:r>
              <a:rPr lang="cs-CZ" dirty="0" smtClean="0"/>
              <a:t> společného?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= komunikace = </a:t>
            </a:r>
            <a:r>
              <a:rPr lang="cs-CZ" sz="3200" dirty="0" err="1" smtClean="0"/>
              <a:t>MKK</a:t>
            </a: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mají st a </a:t>
            </a:r>
            <a:r>
              <a:rPr lang="cs-CZ" dirty="0" err="1" smtClean="0"/>
              <a:t>kt</a:t>
            </a:r>
            <a:r>
              <a:rPr lang="cs-CZ" dirty="0" smtClean="0"/>
              <a:t> společného?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= komunikace = </a:t>
            </a:r>
            <a:r>
              <a:rPr lang="cs-CZ" sz="3200" dirty="0" err="1" smtClean="0"/>
              <a:t>MKK</a:t>
            </a:r>
            <a:endParaRPr lang="cs-CZ" sz="32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fáze T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mají st a </a:t>
            </a:r>
            <a:r>
              <a:rPr lang="cs-CZ" dirty="0" err="1" smtClean="0"/>
              <a:t>kt</a:t>
            </a:r>
            <a:r>
              <a:rPr lang="cs-CZ" dirty="0" smtClean="0"/>
              <a:t> společného?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= komunikace = </a:t>
            </a:r>
            <a:r>
              <a:rPr lang="cs-CZ" sz="3200" dirty="0" err="1" smtClean="0"/>
              <a:t>MKK</a:t>
            </a:r>
            <a:endParaRPr lang="cs-CZ" sz="32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fáze T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příprava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poslech, porozumění, pochopení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analýza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paměť (+ notace)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produkce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se st a </a:t>
            </a:r>
            <a:r>
              <a:rPr lang="cs-CZ" dirty="0" err="1" smtClean="0"/>
              <a:t>kt</a:t>
            </a:r>
            <a:r>
              <a:rPr lang="cs-CZ" dirty="0" smtClean="0"/>
              <a:t> liší?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Které z těchto činností dělá tlumočník při </a:t>
            </a:r>
            <a:r>
              <a:rPr lang="cs-CZ" sz="3200" dirty="0" err="1" smtClean="0"/>
              <a:t>KT</a:t>
            </a:r>
            <a:r>
              <a:rPr lang="cs-CZ" sz="3200" dirty="0" smtClean="0"/>
              <a:t> zároveň?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 které při ST?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příprava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poslech, porozumění, pochopení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analýza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paměť (+ notace)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produkce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7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se st a </a:t>
            </a:r>
            <a:r>
              <a:rPr lang="cs-CZ" dirty="0" err="1" smtClean="0"/>
              <a:t>kt</a:t>
            </a:r>
            <a:r>
              <a:rPr lang="cs-CZ" dirty="0" smtClean="0"/>
              <a:t> liší?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434809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akustický problém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intelektuální problém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200" dirty="0"/>
              <a:t>	</a:t>
            </a:r>
            <a:r>
              <a:rPr lang="cs-CZ" sz="3200" dirty="0" smtClean="0"/>
              <a:t>				</a:t>
            </a: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1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se st a </a:t>
            </a:r>
            <a:r>
              <a:rPr lang="cs-CZ" dirty="0" err="1" smtClean="0"/>
              <a:t>kt</a:t>
            </a:r>
            <a:r>
              <a:rPr lang="cs-CZ" dirty="0" smtClean="0"/>
              <a:t> liší?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434809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akustický problém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intelektuální problém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200" dirty="0"/>
              <a:t>	</a:t>
            </a:r>
            <a:r>
              <a:rPr lang="cs-CZ" sz="3200" dirty="0" smtClean="0"/>
              <a:t>				→ využití techniky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200" dirty="0"/>
              <a:t>	</a:t>
            </a:r>
            <a:r>
              <a:rPr lang="cs-CZ" sz="3200" dirty="0" smtClean="0"/>
              <a:t>				→ vylepšení stávajících dovedností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200" dirty="0"/>
              <a:t>	</a:t>
            </a:r>
            <a:r>
              <a:rPr lang="cs-CZ" sz="3200" dirty="0" smtClean="0"/>
              <a:t>				→ osvojení T strategií</a:t>
            </a:r>
            <a:endParaRPr lang="cs-CZ" sz="3200" dirty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3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10360" y="2732320"/>
            <a:ext cx="5798916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err="1" smtClean="0">
                <a:solidFill>
                  <a:schemeClr val="bg1"/>
                </a:solidFill>
              </a:rPr>
              <a:t>booth</a:t>
            </a:r>
            <a:r>
              <a:rPr lang="cs-CZ" sz="9600" dirty="0" smtClean="0">
                <a:solidFill>
                  <a:schemeClr val="bg1"/>
                </a:solidFill>
              </a:rPr>
              <a:t> </a:t>
            </a:r>
            <a:r>
              <a:rPr lang="cs-CZ" sz="9600" dirty="0" err="1" smtClean="0">
                <a:solidFill>
                  <a:schemeClr val="bg1"/>
                </a:solidFill>
              </a:rPr>
              <a:t>manners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9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633" y="668365"/>
            <a:ext cx="3768410" cy="579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8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7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zápočet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75% docházka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75 % odevzdaných </a:t>
            </a:r>
            <a:r>
              <a:rPr lang="cs-CZ" sz="2800" dirty="0" err="1" smtClean="0"/>
              <a:t>DÚ</a:t>
            </a: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1 glosář za oba semestry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zkouška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praktické tlumočení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1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přirozeně </a:t>
            </a:r>
            <a:r>
              <a:rPr lang="cs-CZ" sz="3200" dirty="0" smtClean="0"/>
              <a:t>intonujte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57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přirozeně intonujte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dávejte smysl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přirozeně intonujte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dávejte smysl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dokončujte věty</a:t>
            </a:r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4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přirozeně intonujte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dávejte smysl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dokončujte věty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používejte gramaticky správné věty</a:t>
            </a:r>
            <a:endParaRPr lang="cs-CZ" sz="24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2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8084" y="4975434"/>
            <a:ext cx="1241501" cy="563803"/>
          </a:xfrm>
        </p:spPr>
        <p:txBody>
          <a:bodyPr>
            <a:normAutofit/>
          </a:bodyPr>
          <a:lstStyle/>
          <a:p>
            <a:pPr marL="173736" lvl="1" indent="0">
              <a:buNone/>
            </a:pPr>
            <a:r>
              <a:rPr lang="cs-CZ" sz="3000" dirty="0"/>
              <a:t>KISS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7048981" y="4261914"/>
            <a:ext cx="671332" cy="19908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146" y="225274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přirozeně intonujte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dávejte smysl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dokončujte věty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používejte gramaticky správné věty</a:t>
            </a:r>
            <a:endParaRPr lang="cs-CZ" sz="24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6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10360" y="2732320"/>
            <a:ext cx="5798916" cy="1499616"/>
          </a:xfrm>
        </p:spPr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chemeClr val="bg1"/>
                </a:solidFill>
              </a:rPr>
              <a:t>jdeme na to</a:t>
            </a:r>
            <a:endParaRPr lang="cs-CZ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1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30" y="2170253"/>
            <a:ext cx="3999284" cy="432314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v kabině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brainstorming venku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debriefing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4034" y="2084832"/>
            <a:ext cx="399928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brainstorming venku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v kabině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debrifing</a:t>
            </a: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4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brainstorming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29693" cy="4323144"/>
          </a:xfrm>
        </p:spPr>
        <p:txBody>
          <a:bodyPr/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Zamyslete se nad jazykovými (lexikálními, syntaktickými, stylistickými…) možnostmi češtiny a angličtiny: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silné stránky češtiny oproti angličtině, které můžeme při tlumočení využít?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naopak slabé stránky češtiny a jak se s nimi vypořádat?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9959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29693" cy="43231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200" dirty="0" err="1" smtClean="0"/>
              <a:t>mindfulness</a:t>
            </a:r>
            <a:r>
              <a:rPr lang="cs-CZ" sz="3200" dirty="0" smtClean="0"/>
              <a:t> cvičení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err="1" smtClean="0"/>
              <a:t>shadowing</a:t>
            </a:r>
            <a:endParaRPr lang="cs-CZ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200" dirty="0" err="1" smtClean="0"/>
              <a:t>shadowing</a:t>
            </a:r>
            <a:r>
              <a:rPr lang="cs-CZ" sz="3200" dirty="0" smtClean="0"/>
              <a:t> + personalizace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po každém tlumočnickém cvičení si napište na papír: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 smtClean="0"/>
              <a:t>jak to šlo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 smtClean="0"/>
              <a:t>jaký to byl pocit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6083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1. </a:t>
            </a:r>
            <a:r>
              <a:rPr lang="cs-CZ" sz="4800" dirty="0" err="1" smtClean="0"/>
              <a:t>mindfulness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238039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relaxační dechové cvičení</a:t>
            </a:r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2800" dirty="0" smtClean="0"/>
              <a:t>zklidněte se</a:t>
            </a:r>
            <a:r>
              <a:rPr lang="cs-CZ" sz="2800" dirty="0" smtClean="0"/>
              <a:t>, </a:t>
            </a:r>
            <a:r>
              <a:rPr lang="cs-CZ" sz="2800" dirty="0" err="1" smtClean="0"/>
              <a:t>zasoustřeďte</a:t>
            </a:r>
            <a:r>
              <a:rPr lang="cs-CZ" sz="2800" dirty="0" smtClean="0"/>
              <a:t> se = mentálně se připravte na tlumočení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847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konzultace – PO 12:45 (napište mi e-mail)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Moodle</a:t>
            </a:r>
            <a:endParaRPr lang="cs-CZ" sz="32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nastavte si automatické e-maily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projděte si návod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nějaké problémy?</a:t>
            </a:r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0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80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2. </a:t>
            </a:r>
            <a:r>
              <a:rPr lang="cs-CZ" sz="4800" dirty="0" err="1" smtClean="0"/>
              <a:t>shadowing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1211"/>
            <a:ext cx="10238039" cy="467478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uslyšíte anglický projev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pouze opakujte v angličtině to, co slyšíte</a:t>
            </a:r>
          </a:p>
          <a:p>
            <a:pPr marL="625475" lvl="1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netlumočte do češtiny</a:t>
            </a:r>
          </a:p>
          <a:p>
            <a:pPr marL="625475" lvl="1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nemusíte nijak </a:t>
            </a:r>
            <a:r>
              <a:rPr lang="cs-CZ" sz="2800" dirty="0" err="1" smtClean="0"/>
              <a:t>přeformulovávat</a:t>
            </a:r>
            <a:endParaRPr lang="cs-CZ" sz="2800" dirty="0"/>
          </a:p>
          <a:p>
            <a:pPr marL="358775" lvl="1" indent="0">
              <a:buNone/>
            </a:pPr>
            <a:endParaRPr lang="cs-CZ" sz="2800" dirty="0" smtClean="0"/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aklimatizujte se v kabině</a:t>
            </a:r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rozdělujte pozornost</a:t>
            </a:r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komunikujte</a:t>
            </a:r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přirozeně intonujte</a:t>
            </a:r>
          </a:p>
        </p:txBody>
      </p:sp>
    </p:spTree>
    <p:extLst>
      <p:ext uri="{BB962C8B-B14F-4D97-AF65-F5344CB8AC3E}">
        <p14:creationId xmlns:p14="http://schemas.microsoft.com/office/powerpoint/2010/main" val="32681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2. </a:t>
            </a:r>
            <a:r>
              <a:rPr lang="cs-CZ" sz="4800" dirty="0" err="1" smtClean="0"/>
              <a:t>shadowing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1211"/>
            <a:ext cx="10238039" cy="46747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napište na papír: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 to šlo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jaký to byl pocit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na konci hodiny mi ho odevzdáte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465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3. </a:t>
            </a:r>
            <a:r>
              <a:rPr lang="cs-CZ" sz="4800" dirty="0" err="1" smtClean="0"/>
              <a:t>shadowing</a:t>
            </a:r>
            <a:r>
              <a:rPr lang="cs-CZ" sz="4800" dirty="0" smtClean="0"/>
              <a:t> + personalizace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1211"/>
            <a:ext cx="10238039" cy="46747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uslyšíte anglický projev plný „osobních informací“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opakujte v angličtině to, co slyšíte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místo řečníkových osobních informací doplňte anglicky vlastní</a:t>
            </a:r>
          </a:p>
          <a:p>
            <a:pPr marL="358775" lvl="1" indent="0">
              <a:buNone/>
            </a:pPr>
            <a:endParaRPr lang="cs-CZ" sz="2800" dirty="0" smtClean="0"/>
          </a:p>
          <a:p>
            <a:pPr marL="450850" indent="-4508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k původními </a:t>
            </a:r>
            <a:r>
              <a:rPr lang="cs-CZ" sz="3200" dirty="0" err="1" smtClean="0"/>
              <a:t>shadowingu</a:t>
            </a:r>
            <a:r>
              <a:rPr lang="cs-CZ" sz="3200" dirty="0" smtClean="0"/>
              <a:t> se přidávají další úkony</a:t>
            </a:r>
          </a:p>
        </p:txBody>
      </p:sp>
    </p:spTree>
    <p:extLst>
      <p:ext uri="{BB962C8B-B14F-4D97-AF65-F5344CB8AC3E}">
        <p14:creationId xmlns:p14="http://schemas.microsoft.com/office/powerpoint/2010/main" val="24759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/>
              <a:t>3</a:t>
            </a:r>
            <a:r>
              <a:rPr lang="cs-CZ" sz="4800" dirty="0" smtClean="0"/>
              <a:t>. </a:t>
            </a:r>
            <a:r>
              <a:rPr lang="cs-CZ" sz="4800" dirty="0" err="1" smtClean="0"/>
              <a:t>shadowing</a:t>
            </a:r>
            <a:r>
              <a:rPr lang="cs-CZ" sz="4800" dirty="0"/>
              <a:t> + personalizace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1211"/>
            <a:ext cx="10238039" cy="46747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napište na papír: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 to šlo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jaký to byl pocit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až budete hotovi, vylezte z kabiny ;)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087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brainstorming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29693" cy="4323144"/>
          </a:xfrm>
        </p:spPr>
        <p:txBody>
          <a:bodyPr/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Zamyslete se nad jazykovými (lexikálními, syntaktickými, stylistickými…) možnostmi češtiny a angličtiny: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silné stránky češtiny oproti angličtině, které můžeme při tlumočení využít?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naopak slabé stránky češtiny a jak se s nimi vypořádat?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358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029693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 to šlo?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Jaký to byl pocit?</a:t>
            </a:r>
          </a:p>
          <a:p>
            <a:pPr marL="0" indent="0">
              <a:buNone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Proč byla personalizace obtížnější než čistý </a:t>
            </a:r>
            <a:r>
              <a:rPr lang="cs-CZ" sz="3200" dirty="0" err="1" smtClean="0"/>
              <a:t>shadowing</a:t>
            </a:r>
            <a:r>
              <a:rPr lang="cs-CZ" sz="32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Co všechno jste museli dělat navíc?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5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029693" cy="4323144"/>
          </a:xfrm>
        </p:spPr>
        <p:txBody>
          <a:bodyPr>
            <a:normAutofit/>
          </a:bodyPr>
          <a:lstStyle/>
          <a:p>
            <a:pPr marL="531813" indent="-531813">
              <a:buFont typeface="Times New Roman" panose="02020603050405020304" pitchFamily="18" charset="0"/>
              <a:buChar char="→"/>
            </a:pPr>
            <a:r>
              <a:rPr lang="cs-CZ" sz="3200" dirty="0" smtClean="0"/>
              <a:t>v kabině se neschováte</a:t>
            </a:r>
          </a:p>
        </p:txBody>
      </p:sp>
    </p:spTree>
    <p:extLst>
      <p:ext uri="{BB962C8B-B14F-4D97-AF65-F5344CB8AC3E}">
        <p14:creationId xmlns:p14="http://schemas.microsoft.com/office/powerpoint/2010/main" val="15830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029693" cy="4323144"/>
          </a:xfrm>
        </p:spPr>
        <p:txBody>
          <a:bodyPr>
            <a:normAutofit/>
          </a:bodyPr>
          <a:lstStyle/>
          <a:p>
            <a:pPr marL="531813" indent="-531813">
              <a:buFont typeface="Times New Roman" panose="02020603050405020304" pitchFamily="18" charset="0"/>
              <a:buChar char="→"/>
            </a:pPr>
            <a:r>
              <a:rPr lang="cs-CZ" sz="3200" dirty="0" smtClean="0"/>
              <a:t>v kabině se neschováte</a:t>
            </a:r>
          </a:p>
          <a:p>
            <a:pPr marL="531813" indent="-531813">
              <a:buFont typeface="Times New Roman" panose="02020603050405020304" pitchFamily="18" charset="0"/>
              <a:buChar char="→"/>
            </a:pPr>
            <a:r>
              <a:rPr lang="cs-CZ" sz="3200" dirty="0" smtClean="0"/>
              <a:t>v tlumočení většinou neexistuje jedno správné řešení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17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30" y="2170253"/>
            <a:ext cx="3999284" cy="432314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SKUPINA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brainstorming venku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v kabině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debriefing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4034" y="2084832"/>
            <a:ext cx="399928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tlumočení v kabině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brainstorming venku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debrifing</a:t>
            </a: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69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brainstorming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29693" cy="4323144"/>
          </a:xfrm>
        </p:spPr>
        <p:txBody>
          <a:bodyPr/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Zamyslete se nad jazykovými (lexikálními, syntaktickými, stylistickými…) možnostmi češtiny a angličtiny: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silné stránky češtiny oproti angličtině, které můžeme při tlumočení využít?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naopak slabé stránky češtiny a jak se s nimi vypořádat?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3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8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4. tlumočení do </a:t>
            </a:r>
            <a:r>
              <a:rPr lang="cs-CZ" sz="4800" dirty="0" err="1" smtClean="0"/>
              <a:t>čj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029693" cy="4323144"/>
          </a:xfrm>
        </p:spPr>
        <p:txBody>
          <a:bodyPr/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uslyšíte pohádku o </a:t>
            </a:r>
            <a:r>
              <a:rPr lang="cs-CZ" sz="3200" dirty="0" err="1" smtClean="0"/>
              <a:t>Otesánkovi</a:t>
            </a:r>
            <a:r>
              <a:rPr lang="cs-CZ" sz="3200" dirty="0" smtClean="0"/>
              <a:t> v angličtině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tlumočte do češtiny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531813" indent="-531813">
              <a:buFont typeface="Times New Roman" panose="02020603050405020304" pitchFamily="18" charset="0"/>
              <a:buChar char="→"/>
            </a:pPr>
            <a:r>
              <a:rPr lang="cs-CZ" sz="3200" dirty="0" err="1" smtClean="0"/>
              <a:t>golden</a:t>
            </a:r>
            <a:r>
              <a:rPr lang="cs-CZ" sz="3200" dirty="0" smtClean="0"/>
              <a:t> </a:t>
            </a:r>
            <a:r>
              <a:rPr lang="cs-CZ" sz="3200" dirty="0" err="1" smtClean="0"/>
              <a:t>rules</a:t>
            </a:r>
            <a:endParaRPr lang="cs-CZ" sz="3200" dirty="0" smtClean="0"/>
          </a:p>
          <a:p>
            <a:pPr marL="531813" indent="-531813">
              <a:buFont typeface="Times New Roman" panose="02020603050405020304" pitchFamily="18" charset="0"/>
              <a:buChar char="→"/>
            </a:pPr>
            <a:r>
              <a:rPr lang="cs-CZ" sz="3200" dirty="0" smtClean="0"/>
              <a:t>využijte svoji znalost</a:t>
            </a:r>
          </a:p>
          <a:p>
            <a:pPr marL="717550" lvl="1" indent="-136525">
              <a:buFont typeface="Arial" panose="020B0604020202020204" pitchFamily="34" charset="0"/>
              <a:buChar char="•"/>
            </a:pPr>
            <a:r>
              <a:rPr lang="cs-CZ" sz="2400" dirty="0" smtClean="0"/>
              <a:t>věcná = pohádka o </a:t>
            </a:r>
            <a:r>
              <a:rPr lang="cs-CZ" sz="2400" dirty="0" err="1" smtClean="0"/>
              <a:t>Otesánkovi</a:t>
            </a:r>
            <a:endParaRPr lang="cs-CZ" sz="2400" dirty="0" smtClean="0"/>
          </a:p>
          <a:p>
            <a:pPr marL="717550" lvl="1" indent="-136525">
              <a:buFont typeface="Arial" panose="020B0604020202020204" pitchFamily="34" charset="0"/>
              <a:buChar char="•"/>
            </a:pPr>
            <a:r>
              <a:rPr lang="cs-CZ" sz="2400" dirty="0" smtClean="0"/>
              <a:t>stylistická = jak zní pohádka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87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golden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8084" y="4975434"/>
            <a:ext cx="1241501" cy="563803"/>
          </a:xfrm>
        </p:spPr>
        <p:txBody>
          <a:bodyPr>
            <a:normAutofit/>
          </a:bodyPr>
          <a:lstStyle/>
          <a:p>
            <a:pPr marL="173736" lvl="1" indent="0">
              <a:buNone/>
            </a:pPr>
            <a:r>
              <a:rPr lang="cs-CZ" sz="3000" dirty="0"/>
              <a:t>KISS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7048981" y="4246404"/>
            <a:ext cx="671332" cy="19908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69484" y="2084832"/>
            <a:ext cx="6279497" cy="432314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</a:rPr>
              <a:t>pekelně se soustřeďte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</a:rPr>
              <a:t>nevzdávejte to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</a:rPr>
              <a:t>komunikujte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bg1">
                    <a:lumMod val="50000"/>
                  </a:schemeClr>
                </a:solidFill>
              </a:rPr>
              <a:t>rozdělujte pozornost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přirozeně intonujte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dávejte smysl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dokončujte věty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používejte gramaticky správné věty</a:t>
            </a:r>
            <a:endParaRPr lang="cs-CZ" sz="24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1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/>
              <a:t>4. tlumočení do </a:t>
            </a:r>
            <a:r>
              <a:rPr lang="cs-CZ" sz="4800" dirty="0" err="1"/>
              <a:t>čj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1211"/>
            <a:ext cx="10238039" cy="46747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napište na papír: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 to šlo</a:t>
            </a:r>
          </a:p>
          <a:p>
            <a:pPr marL="1168400" lvl="1" indent="-450850">
              <a:buFont typeface="+mj-lt"/>
              <a:buAutoNum type="arabicPeriod"/>
            </a:pPr>
            <a:r>
              <a:rPr lang="cs-CZ" sz="2800" dirty="0"/>
              <a:t>jaký to byl pocit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až budete hotovi, vylezte z kabiny ;)</a:t>
            </a:r>
          </a:p>
          <a:p>
            <a:pPr marL="128016" lvl="1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46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brainstorming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29693" cy="4323144"/>
          </a:xfrm>
        </p:spPr>
        <p:txBody>
          <a:bodyPr/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Zamyslete se nad jazykovými (lexikálními, syntaktickými, stylistickými…) možnostmi češtiny a angličtiny: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silné stránky češtiny oproti angličtině, které můžeme při tlumočení využít?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Jaké jsou naopak slabé stránky češtiny a jak se s nimi vypořádat?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955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029693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 to šlo?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Jaký to byl pocit?</a:t>
            </a:r>
          </a:p>
          <a:p>
            <a:pPr marL="0" indent="0">
              <a:buNone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Jaké byly hlavní stavební kameny projevu?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Co bychom v tlumočení měli zachovat?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V čem to bylo těžší než předchozí cvičení?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4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feedback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3797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363931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chtít se učit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nebát se dělat chyby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hledat si svůj T mód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chovat se od začátku jako profík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910" y="2650360"/>
            <a:ext cx="6797014" cy="38430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11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bezpečná T bublina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za chyby se vám nikdo nebude smát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feedback je vždy neosobní</a:t>
            </a:r>
            <a:endParaRPr lang="cs-CZ" sz="1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3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produkt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3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1700</TotalTime>
  <Words>890</Words>
  <Application>Microsoft Office PowerPoint</Application>
  <PresentationFormat>Širokoúhlá obrazovka</PresentationFormat>
  <Paragraphs>302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STI: úvod</vt:lpstr>
      <vt:lpstr>administrativa</vt:lpstr>
      <vt:lpstr>administrativa</vt:lpstr>
      <vt:lpstr>administrativa</vt:lpstr>
      <vt:lpstr>provoz</vt:lpstr>
      <vt:lpstr>provoz</vt:lpstr>
      <vt:lpstr>provoz</vt:lpstr>
      <vt:lpstr>obsah</vt:lpstr>
      <vt:lpstr>obsah</vt:lpstr>
      <vt:lpstr>obsah</vt:lpstr>
      <vt:lpstr>obsah</vt:lpstr>
      <vt:lpstr>obsah</vt:lpstr>
      <vt:lpstr>obsah</vt:lpstr>
      <vt:lpstr>?!?</vt:lpstr>
      <vt:lpstr>co vás dnes čeká</vt:lpstr>
      <vt:lpstr>ST x kt</vt:lpstr>
      <vt:lpstr>co mají st a kt společného?</vt:lpstr>
      <vt:lpstr>co mají st a kt společného?</vt:lpstr>
      <vt:lpstr>co mají st a kt společného?</vt:lpstr>
      <vt:lpstr>co mají st a kt společného?</vt:lpstr>
      <vt:lpstr>v čem se st a kt liší?</vt:lpstr>
      <vt:lpstr>v čem se st a kt liší?</vt:lpstr>
      <vt:lpstr>v čem se st a kt liší?</vt:lpstr>
      <vt:lpstr>booth manners</vt:lpstr>
      <vt:lpstr>golden rules</vt:lpstr>
      <vt:lpstr>golden rules</vt:lpstr>
      <vt:lpstr>golden rules</vt:lpstr>
      <vt:lpstr>golden rules</vt:lpstr>
      <vt:lpstr>golden rules</vt:lpstr>
      <vt:lpstr>golden rules</vt:lpstr>
      <vt:lpstr>golden rules</vt:lpstr>
      <vt:lpstr>golden rules</vt:lpstr>
      <vt:lpstr>golden rules</vt:lpstr>
      <vt:lpstr>golden rules</vt:lpstr>
      <vt:lpstr>jdeme na to</vt:lpstr>
      <vt:lpstr>tlumočení</vt:lpstr>
      <vt:lpstr>brainstorming</vt:lpstr>
      <vt:lpstr>tlumočení</vt:lpstr>
      <vt:lpstr>1. mindfulness</vt:lpstr>
      <vt:lpstr>2. shadowing</vt:lpstr>
      <vt:lpstr>2. shadowing</vt:lpstr>
      <vt:lpstr>3. shadowing + personalizace</vt:lpstr>
      <vt:lpstr>3. shadowing + personalizace</vt:lpstr>
      <vt:lpstr>brainstorming</vt:lpstr>
      <vt:lpstr>debriefing</vt:lpstr>
      <vt:lpstr>debriefing</vt:lpstr>
      <vt:lpstr>debriefing</vt:lpstr>
      <vt:lpstr>tlumočení</vt:lpstr>
      <vt:lpstr>brainstorming</vt:lpstr>
      <vt:lpstr>4. tlumočení do čj</vt:lpstr>
      <vt:lpstr>golden rules</vt:lpstr>
      <vt:lpstr>4. tlumočení do čj</vt:lpstr>
      <vt:lpstr>brainstorming</vt:lpstr>
      <vt:lpstr>debriefing</vt:lpstr>
      <vt:lpstr>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73</cp:revision>
  <cp:lastPrinted>2020-02-17T08:34:37Z</cp:lastPrinted>
  <dcterms:created xsi:type="dcterms:W3CDTF">2019-03-09T16:29:07Z</dcterms:created>
  <dcterms:modified xsi:type="dcterms:W3CDTF">2020-02-17T08:38:08Z</dcterms:modified>
</cp:coreProperties>
</file>