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2D244-1CA9-48FD-B9B4-E937860B4FA5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43949-64EF-45CB-BA73-91C607412D7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Chceme</a:t>
            </a:r>
            <a:r>
              <a:rPr lang="cs-CZ" baseline="0" dirty="0" smtClean="0"/>
              <a:t> sestavit výbor tak, aby se členové navzájem neznali, ale každý znal nějakého člena výboru.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43949-64EF-45CB-BA73-91C607412D7F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6EE60E9-03B4-4C2A-B00B-CC8DCFF84BB9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lashandmath.com/mathlets/discrete/graphtheory/hamiltongraphs.sw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Eulerovsk%C3%BD_gra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lashandmath.com/mathlets/discrete/graphtheory/planargraphs.sw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lashandmath.com/mathlets/discrete/graphtheory/euler.sw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Grafy </a:t>
            </a:r>
            <a:r>
              <a:rPr lang="cs-CZ" dirty="0" smtClean="0"/>
              <a:t>III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Antonín </a:t>
            </a:r>
            <a:r>
              <a:rPr lang="cs-CZ" dirty="0" err="1" smtClean="0"/>
              <a:t>Jančařík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Interaktivní ukázka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flashandmath.com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mathlets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discrete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graphtheory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hamiltongraphs.swf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o </a:t>
            </a:r>
            <a:r>
              <a:rPr lang="cs-CZ" dirty="0" err="1" smtClean="0"/>
              <a:t>hamiltonovském</a:t>
            </a:r>
            <a:r>
              <a:rPr lang="cs-CZ" dirty="0" smtClean="0"/>
              <a:t> grafu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Ačkoliv se </a:t>
            </a:r>
            <a:r>
              <a:rPr lang="cs-CZ" dirty="0" err="1" smtClean="0"/>
              <a:t>hamiltonovské</a:t>
            </a:r>
            <a:r>
              <a:rPr lang="cs-CZ" dirty="0" smtClean="0"/>
              <a:t> grafy zdají být obdobou </a:t>
            </a:r>
            <a:r>
              <a:rPr lang="cs-CZ" dirty="0" err="1" smtClean="0">
                <a:hlinkClick r:id="rId2" tooltip="Eulerovský graf"/>
              </a:rPr>
              <a:t>eulerovských</a:t>
            </a:r>
            <a:r>
              <a:rPr lang="cs-CZ" dirty="0" smtClean="0">
                <a:hlinkClick r:id="rId2" tooltip="Eulerovský graf"/>
              </a:rPr>
              <a:t> grafů</a:t>
            </a:r>
            <a:r>
              <a:rPr lang="cs-CZ" dirty="0" smtClean="0"/>
              <a:t>, rozhodnout, zda je graf </a:t>
            </a:r>
            <a:r>
              <a:rPr lang="cs-CZ" i="1" dirty="0" err="1" smtClean="0"/>
              <a:t>hamiltonovský</a:t>
            </a:r>
            <a:r>
              <a:rPr lang="cs-CZ" dirty="0" smtClean="0"/>
              <a:t>, není vždy snadné. Dosud totiž není známa žádná jednoduchá nutná a postačující podmínka k tomu, aby graf byl </a:t>
            </a:r>
            <a:r>
              <a:rPr lang="cs-CZ" dirty="0" err="1" smtClean="0"/>
              <a:t>hamiltonovský</a:t>
            </a:r>
            <a:r>
              <a:rPr lang="cs-CZ" dirty="0" smtClean="0"/>
              <a:t>. Je však známo několik postačujících podmínek k </a:t>
            </a:r>
            <a:r>
              <a:rPr lang="cs-CZ" dirty="0" err="1" smtClean="0"/>
              <a:t>hamiltonovskosti</a:t>
            </a:r>
            <a:r>
              <a:rPr lang="cs-CZ" dirty="0" smtClean="0"/>
              <a:t> grafu.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Postačující 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Každý uzel má stupeň alespoň ½ </a:t>
            </a:r>
            <a:r>
              <a:rPr lang="cs-CZ" i="1" dirty="0" smtClean="0"/>
              <a:t>u</a:t>
            </a:r>
            <a:r>
              <a:rPr lang="cs-CZ" dirty="0" smtClean="0"/>
              <a:t>. (</a:t>
            </a:r>
            <a:r>
              <a:rPr lang="cs-CZ" i="1" dirty="0" err="1" smtClean="0"/>
              <a:t>Diracova</a:t>
            </a:r>
            <a:r>
              <a:rPr lang="cs-CZ" i="1" dirty="0" smtClean="0"/>
              <a:t> podmínka</a:t>
            </a:r>
            <a:r>
              <a:rPr lang="cs-CZ" dirty="0" smtClean="0"/>
              <a:t>)</a:t>
            </a:r>
          </a:p>
          <a:p>
            <a:r>
              <a:rPr lang="cs-CZ" dirty="0" smtClean="0"/>
              <a:t>Každá dvojice uzlů nespojených hranou má součet stupňů alespoň </a:t>
            </a:r>
            <a:r>
              <a:rPr lang="cs-CZ" i="1" dirty="0" smtClean="0"/>
              <a:t>u</a:t>
            </a:r>
            <a:r>
              <a:rPr lang="cs-CZ" dirty="0" smtClean="0"/>
              <a:t>. (</a:t>
            </a:r>
            <a:r>
              <a:rPr lang="cs-CZ" i="1" dirty="0" err="1" smtClean="0"/>
              <a:t>Oreho</a:t>
            </a:r>
            <a:r>
              <a:rPr lang="cs-CZ" i="1" dirty="0" smtClean="0"/>
              <a:t> podmínka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Pro každé přirozené číslo </a:t>
            </a:r>
            <a:r>
              <a:rPr lang="cs-CZ" i="1" dirty="0" smtClean="0"/>
              <a:t>k</a:t>
            </a:r>
            <a:r>
              <a:rPr lang="cs-CZ" dirty="0" smtClean="0"/>
              <a:t> &lt; ½ </a:t>
            </a:r>
            <a:r>
              <a:rPr lang="cs-CZ" i="1" dirty="0" smtClean="0"/>
              <a:t>u</a:t>
            </a:r>
            <a:r>
              <a:rPr lang="cs-CZ" dirty="0" smtClean="0"/>
              <a:t> je počet uzlů, jejichž stupeň nepřevyšuje </a:t>
            </a:r>
            <a:r>
              <a:rPr lang="cs-CZ" i="1" dirty="0" smtClean="0"/>
              <a:t>k</a:t>
            </a:r>
            <a:r>
              <a:rPr lang="cs-CZ" dirty="0" smtClean="0"/>
              <a:t>, menší než </a:t>
            </a:r>
            <a:r>
              <a:rPr lang="cs-CZ" i="1" dirty="0" smtClean="0"/>
              <a:t>k</a:t>
            </a:r>
            <a:r>
              <a:rPr lang="cs-CZ" dirty="0" smtClean="0"/>
              <a:t>. (</a:t>
            </a:r>
            <a:r>
              <a:rPr lang="cs-CZ" i="1" dirty="0" err="1" smtClean="0"/>
              <a:t>Pósova</a:t>
            </a:r>
            <a:r>
              <a:rPr lang="cs-CZ" i="1" dirty="0" smtClean="0"/>
              <a:t> podmínka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Rovinný graf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Rovinný graf (též </a:t>
            </a:r>
            <a:r>
              <a:rPr lang="cs-CZ" dirty="0" err="1" smtClean="0"/>
              <a:t>planární</a:t>
            </a:r>
            <a:r>
              <a:rPr lang="cs-CZ" dirty="0" smtClean="0"/>
              <a:t> graf) je graf, pro který existuje takové rovinné nakreslení, že se žádné dvě hrany nekříží</a:t>
            </a:r>
            <a:r>
              <a:rPr lang="cs-CZ" dirty="0" smtClean="0"/>
              <a:t>.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flashandmath.com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mathlets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discrete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graphtheory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planargraphs.swf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Kuratowského</a:t>
            </a:r>
            <a:r>
              <a:rPr lang="cs-CZ" dirty="0" smtClean="0"/>
              <a:t> 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Graf G je rovinný právě tehdy, není-li žádný jeho podgraf izomorfní dělení grafu K_5 ani K_{3, </a:t>
            </a:r>
            <a:r>
              <a:rPr lang="cs-CZ" dirty="0" err="1" smtClean="0"/>
              <a:t>3</a:t>
            </a:r>
            <a:r>
              <a:rPr lang="cs-CZ" dirty="0" smtClean="0"/>
              <a:t>}. </a:t>
            </a:r>
            <a:endParaRPr lang="cs-CZ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284984"/>
            <a:ext cx="629602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Eulerův vzorec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 rovinné grafy také platí následující vzorec, je to ovšem pouze implikace: Je-li G = (V, E) souvislý rovinný graf, pak |V| - |E| + s = 2, kde s je počet stěn nějakého rovinného nakreslení tohoto grafu.</a:t>
            </a:r>
            <a:endParaRPr lang="cs-CZ" dirty="0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789040"/>
            <a:ext cx="326780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směřujeme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Nalezení </a:t>
            </a:r>
            <a:r>
              <a:rPr lang="cs-CZ" dirty="0" err="1" smtClean="0"/>
              <a:t>eulerovského</a:t>
            </a:r>
            <a:r>
              <a:rPr lang="cs-CZ" dirty="0" smtClean="0"/>
              <a:t> tahu</a:t>
            </a:r>
          </a:p>
          <a:p>
            <a:r>
              <a:rPr lang="cs-CZ" dirty="0" smtClean="0"/>
              <a:t>Nalezení </a:t>
            </a:r>
            <a:r>
              <a:rPr lang="cs-CZ" dirty="0" err="1" smtClean="0"/>
              <a:t>hamiltonovské</a:t>
            </a:r>
            <a:r>
              <a:rPr lang="cs-CZ" dirty="0" smtClean="0"/>
              <a:t> kružnice</a:t>
            </a:r>
          </a:p>
          <a:p>
            <a:r>
              <a:rPr lang="cs-CZ" dirty="0" smtClean="0"/>
              <a:t>Rozhodnutí, zda je graf rovinný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Eulerovský</a:t>
            </a:r>
            <a:r>
              <a:rPr lang="cs-CZ" dirty="0" smtClean="0"/>
              <a:t> 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teorii grafů se termínem </a:t>
            </a:r>
            <a:r>
              <a:rPr lang="cs-CZ" dirty="0" err="1" smtClean="0"/>
              <a:t>eulerovský</a:t>
            </a:r>
            <a:r>
              <a:rPr lang="cs-CZ" dirty="0" smtClean="0"/>
              <a:t> tah označuje takový tah, který obsahuje každou hranu grafu právě jednou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 smtClean="0"/>
              <a:t>Zavedl jej </a:t>
            </a:r>
            <a:r>
              <a:rPr lang="cs-CZ" dirty="0" err="1" smtClean="0"/>
              <a:t>Leonhard</a:t>
            </a:r>
            <a:r>
              <a:rPr lang="cs-CZ" dirty="0" smtClean="0"/>
              <a:t> Euler, když se roku 1736 pokoušel vyřešit slavný problém sedmi mostů města Královce.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Leonhard</a:t>
            </a:r>
            <a:r>
              <a:rPr lang="cs-CZ" dirty="0" smtClean="0"/>
              <a:t> Paul Euler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(</a:t>
            </a:r>
            <a:r>
              <a:rPr lang="cs-CZ" sz="2400" dirty="0" smtClean="0"/>
              <a:t>15. dubna </a:t>
            </a:r>
            <a:r>
              <a:rPr lang="cs-CZ" sz="2400" dirty="0" smtClean="0"/>
              <a:t>1707– </a:t>
            </a:r>
            <a:r>
              <a:rPr lang="cs-CZ" sz="2400" dirty="0" smtClean="0"/>
              <a:t>18. září </a:t>
            </a:r>
            <a:r>
              <a:rPr lang="cs-CZ" sz="2400" dirty="0" smtClean="0"/>
              <a:t>1783)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Eulerovo dílo nemá zřejmě v matematice obdoby. Napsal 865 prací (z toho 473 v Petrohradu), od jednotlivých pojednání po rozsáhlé učebnice. </a:t>
            </a:r>
            <a:endParaRPr lang="cs-CZ" dirty="0" smtClean="0"/>
          </a:p>
          <a:p>
            <a:r>
              <a:rPr lang="cs-CZ" dirty="0" smtClean="0"/>
              <a:t>Jeho </a:t>
            </a:r>
            <a:r>
              <a:rPr lang="cs-CZ" dirty="0" smtClean="0"/>
              <a:t>díla se vyznačují přesným vyjadřováním a přehlednou symbolikou - dnešní způsob značení matematických pojmů je téměř stejný jako Eulerův. </a:t>
            </a:r>
          </a:p>
          <a:p>
            <a:r>
              <a:rPr lang="cs-CZ" dirty="0" smtClean="0"/>
              <a:t>Je </a:t>
            </a:r>
            <a:r>
              <a:rPr lang="cs-CZ" dirty="0" smtClean="0"/>
              <a:t>tradičně považován za zakladatele teorie </a:t>
            </a:r>
            <a:r>
              <a:rPr lang="cs-CZ" dirty="0" smtClean="0"/>
              <a:t>grafů.</a:t>
            </a:r>
            <a:endParaRPr lang="cs-CZ" dirty="0"/>
          </a:p>
        </p:txBody>
      </p:sp>
      <p:pic>
        <p:nvPicPr>
          <p:cNvPr id="1026" name="Picture 2" descr="http://upload.wikimedia.org/wikipedia/commons/7/70/Leonhard_Euler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3043238" cy="3743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flashandmath.com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mathlets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discrete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graphtheory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euler.swf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neorientovaný graf je </a:t>
            </a:r>
            <a:r>
              <a:rPr lang="cs-CZ" dirty="0" err="1" smtClean="0"/>
              <a:t>eulerovský</a:t>
            </a:r>
            <a:r>
              <a:rPr lang="cs-CZ" dirty="0" smtClean="0"/>
              <a:t>, je-li souvislý a každý jeho vrchol má sudý stupeň</a:t>
            </a:r>
          </a:p>
          <a:p>
            <a:r>
              <a:rPr lang="cs-CZ" dirty="0" smtClean="0"/>
              <a:t>neorientovaný graf je </a:t>
            </a:r>
            <a:r>
              <a:rPr lang="cs-CZ" dirty="0" err="1" smtClean="0"/>
              <a:t>eulerovský</a:t>
            </a:r>
            <a:r>
              <a:rPr lang="cs-CZ" dirty="0" smtClean="0"/>
              <a:t>, je-li souvislý a má-li právě 2 vrcholy lichého stupně. (</a:t>
            </a:r>
            <a:r>
              <a:rPr lang="cs-CZ" dirty="0" err="1" smtClean="0"/>
              <a:t>eulerův</a:t>
            </a:r>
            <a:r>
              <a:rPr lang="cs-CZ" dirty="0" smtClean="0"/>
              <a:t> tah bude pak otevřený)</a:t>
            </a:r>
          </a:p>
          <a:p>
            <a:r>
              <a:rPr lang="cs-CZ" dirty="0" smtClean="0"/>
              <a:t>neorientovaný graf je </a:t>
            </a:r>
            <a:r>
              <a:rPr lang="cs-CZ" dirty="0" err="1" smtClean="0"/>
              <a:t>eulerovský</a:t>
            </a:r>
            <a:r>
              <a:rPr lang="cs-CZ" dirty="0" smtClean="0"/>
              <a:t>, je-li souvislý a lze jej rozložit na hranově disjunktní cykly</a:t>
            </a:r>
          </a:p>
          <a:p>
            <a:r>
              <a:rPr lang="cs-CZ" dirty="0" smtClean="0"/>
              <a:t>orientovaný graf je </a:t>
            </a:r>
            <a:r>
              <a:rPr lang="cs-CZ" dirty="0" err="1" smtClean="0"/>
              <a:t>eulerovský</a:t>
            </a:r>
            <a:r>
              <a:rPr lang="cs-CZ" dirty="0" smtClean="0"/>
              <a:t> právě tehdy, je-li souvislý a každý jeho vrchol má vstupní stupeň rovný výstupnímu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Hamiltonovský</a:t>
            </a:r>
            <a:r>
              <a:rPr lang="cs-CZ" dirty="0" smtClean="0"/>
              <a:t> graf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Hamiltonovský</a:t>
            </a:r>
            <a:r>
              <a:rPr lang="cs-CZ" dirty="0" smtClean="0"/>
              <a:t> graf je graf, který lze projít takovou cestou, že každý jeho uzel je navštíven právě jednou s výjimkou uzlu výchozího, který je zároveň uzlem cílovým. Neboli - graf je </a:t>
            </a:r>
            <a:r>
              <a:rPr lang="cs-CZ" dirty="0" err="1" smtClean="0"/>
              <a:t>hamiltonovský</a:t>
            </a:r>
            <a:r>
              <a:rPr lang="cs-CZ" dirty="0" smtClean="0"/>
              <a:t>, právě když obsahuje kružnici, která prochází všemi jeho uzly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smtClean="0"/>
              <a:t>tzv. </a:t>
            </a:r>
            <a:r>
              <a:rPr lang="cs-CZ" dirty="0" err="1" smtClean="0"/>
              <a:t>hamiltonovská</a:t>
            </a:r>
            <a:r>
              <a:rPr lang="cs-CZ" dirty="0" smtClean="0"/>
              <a:t> kružnice).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Hamiltonův</a:t>
            </a:r>
            <a:r>
              <a:rPr lang="cs-CZ" dirty="0" smtClean="0"/>
              <a:t> hlavolam</a:t>
            </a:r>
            <a:endParaRPr lang="cs-CZ" dirty="0"/>
          </a:p>
        </p:txBody>
      </p:sp>
      <p:pic>
        <p:nvPicPr>
          <p:cNvPr id="22530" name="Picture 2" descr="http://upload.wikimedia.org/wikipedia/commons/thumb/6/60/Hamiltonian_path.svg/220px-Hamiltonian_path.svg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772816"/>
            <a:ext cx="4191000" cy="4019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Sir William </a:t>
            </a:r>
            <a:r>
              <a:rPr lang="cs-CZ" dirty="0" err="1" smtClean="0"/>
              <a:t>Rowan</a:t>
            </a:r>
            <a:r>
              <a:rPr lang="cs-CZ" dirty="0" smtClean="0"/>
              <a:t> </a:t>
            </a:r>
            <a:r>
              <a:rPr lang="cs-CZ" dirty="0" err="1" smtClean="0"/>
              <a:t>Hamilton</a:t>
            </a:r>
            <a:r>
              <a:rPr lang="cs-CZ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smtClean="0"/>
              <a:t>4. srpna </a:t>
            </a:r>
            <a:r>
              <a:rPr lang="cs-CZ" dirty="0" smtClean="0"/>
              <a:t>1805 – </a:t>
            </a:r>
            <a:r>
              <a:rPr lang="cs-CZ" dirty="0" smtClean="0"/>
              <a:t>2. září </a:t>
            </a:r>
            <a:r>
              <a:rPr lang="cs-CZ" dirty="0" smtClean="0"/>
              <a:t>1865)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>
          <a:xfrm>
            <a:off x="4270248" y="1700808"/>
            <a:ext cx="3657600" cy="4471392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dirty="0" smtClean="0"/>
              <a:t>Irský </a:t>
            </a:r>
            <a:r>
              <a:rPr lang="cs-CZ" dirty="0" smtClean="0"/>
              <a:t>matematik, fyzik a astronom.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 smtClean="0"/>
              <a:t>znám především tím, že jako první popsal </a:t>
            </a:r>
            <a:r>
              <a:rPr lang="cs-CZ" dirty="0" err="1" smtClean="0"/>
              <a:t>kvaterniony</a:t>
            </a:r>
            <a:r>
              <a:rPr lang="cs-CZ" dirty="0" smtClean="0"/>
              <a:t>, ale přispěl i k rozvoji optiky, dynamiky,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smtClean="0"/>
              <a:t>algebry.</a:t>
            </a:r>
            <a:endParaRPr lang="cs-CZ" dirty="0"/>
          </a:p>
        </p:txBody>
      </p:sp>
      <p:pic>
        <p:nvPicPr>
          <p:cNvPr id="23554" name="Picture 2" descr="http://upload.wikimedia.org/wikipedia/commons/8/81/WilliamRowanHamilton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200" y="1816100"/>
            <a:ext cx="3403600" cy="414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367</TotalTime>
  <Words>420</Words>
  <Application>Microsoft Office PowerPoint</Application>
  <PresentationFormat>Předvádění na obrazovce (4:3)</PresentationFormat>
  <Paragraphs>43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Grafy III</vt:lpstr>
      <vt:lpstr>K čemu směřujeme</vt:lpstr>
      <vt:lpstr>Eulerovský tah</vt:lpstr>
      <vt:lpstr>Leonhard Paul Euler  (15. dubna 1707– 18. září 1783)</vt:lpstr>
      <vt:lpstr>Zkouška</vt:lpstr>
      <vt:lpstr>Řešení</vt:lpstr>
      <vt:lpstr>Hamiltonovský graf</vt:lpstr>
      <vt:lpstr>Hamiltonův hlavolam</vt:lpstr>
      <vt:lpstr>Sir William Rowan Hamilton  (4. srpna 1805 – 2. září 1865)</vt:lpstr>
      <vt:lpstr>Interaktivní ukázka</vt:lpstr>
      <vt:lpstr>Rozhodnutí o hamiltonovském grafu</vt:lpstr>
      <vt:lpstr>Postačující podmínky</vt:lpstr>
      <vt:lpstr>Rovinný graf</vt:lpstr>
      <vt:lpstr>Kuratowského věta</vt:lpstr>
      <vt:lpstr>Eulerův vzorec</vt:lpstr>
    </vt:vector>
  </TitlesOfParts>
  <Company>PedF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Grafy I</dc:title>
  <dc:creator>Antonín Jančařík</dc:creator>
  <cp:lastModifiedBy>Antonín Jančařík</cp:lastModifiedBy>
  <cp:revision>31</cp:revision>
  <dcterms:created xsi:type="dcterms:W3CDTF">2014-10-03T19:19:27Z</dcterms:created>
  <dcterms:modified xsi:type="dcterms:W3CDTF">2014-10-07T19:41:50Z</dcterms:modified>
</cp:coreProperties>
</file>