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329" r:id="rId2"/>
    <p:sldId id="388" r:id="rId3"/>
    <p:sldId id="391" r:id="rId4"/>
    <p:sldId id="400" r:id="rId5"/>
    <p:sldId id="398" r:id="rId6"/>
    <p:sldId id="392" r:id="rId7"/>
    <p:sldId id="393" r:id="rId8"/>
    <p:sldId id="394" r:id="rId9"/>
    <p:sldId id="320" r:id="rId10"/>
    <p:sldId id="321" r:id="rId11"/>
    <p:sldId id="390" r:id="rId12"/>
    <p:sldId id="389" r:id="rId13"/>
    <p:sldId id="39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Evropsk%C3%A1_unie" TargetMode="External"/><Relationship Id="rId3" Type="http://schemas.openxmlformats.org/officeDocument/2006/relationships/hyperlink" Target="https://cs.wikipedia.org/wiki/19._%C4%8Derven" TargetMode="External"/><Relationship Id="rId7" Type="http://schemas.openxmlformats.org/officeDocument/2006/relationships/hyperlink" Target="https://cs.wikipedia.org/wiki/Asociace_evropsk%C3%BDch_univerzit" TargetMode="External"/><Relationship Id="rId2" Type="http://schemas.openxmlformats.org/officeDocument/2006/relationships/hyperlink" Target="https://cs.wikipedia.org/w/index.php?title=EHE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Rada_Evropy" TargetMode="External"/><Relationship Id="rId5" Type="http://schemas.openxmlformats.org/officeDocument/2006/relationships/hyperlink" Target="https://cs.wikipedia.org/wiki/UNESCO" TargetMode="External"/><Relationship Id="rId4" Type="http://schemas.openxmlformats.org/officeDocument/2006/relationships/hyperlink" Target="https://cs.wikipedia.org/wiki/199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vysoke-skolstvi/bolonsky-proces-2" TargetMode="External"/><Relationship Id="rId2" Type="http://schemas.openxmlformats.org/officeDocument/2006/relationships/hyperlink" Target="https://cs.wikipedia.org/wiki/Kredit_(%C5%A1kolstv%C3%AD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hea.inf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FQM_Excellence_Model" TargetMode="External"/><Relationship Id="rId2" Type="http://schemas.openxmlformats.org/officeDocument/2006/relationships/hyperlink" Target="https://en.wikipedia.org/wiki/Quality_manag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uropean_Foundation_for_Quality_Management" TargetMode="External"/><Relationship Id="rId5" Type="http://schemas.openxmlformats.org/officeDocument/2006/relationships/hyperlink" Target="https://en.wikipedia.org/wiki/Organizational_theory" TargetMode="External"/><Relationship Id="rId4" Type="http://schemas.openxmlformats.org/officeDocument/2006/relationships/hyperlink" Target="https://en.wikipedia.org/wiki/Conceptual_frame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48CD6-630B-4C19-B54E-34A8678F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E81AB-5FB9-4D5B-81CF-570E5347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869"/>
            <a:ext cx="10515600" cy="392409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Blok III. </a:t>
            </a:r>
            <a:r>
              <a:rPr lang="cs-CZ" dirty="0" err="1"/>
              <a:t>Governance</a:t>
            </a:r>
            <a:r>
              <a:rPr lang="cs-CZ" dirty="0"/>
              <a:t>, </a:t>
            </a:r>
            <a:r>
              <a:rPr lang="cs-CZ" dirty="0" err="1"/>
              <a:t>govenmentality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– moc ve vzdělávání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11. Posuny role univerzity</a:t>
            </a:r>
          </a:p>
        </p:txBody>
      </p:sp>
    </p:spTree>
    <p:extLst>
      <p:ext uri="{BB962C8B-B14F-4D97-AF65-F5344CB8AC3E}">
        <p14:creationId xmlns:p14="http://schemas.microsoft.com/office/powerpoint/2010/main" val="241230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9B4FB-AEE3-4C18-B0C4-6A105826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Assessment Framework</a:t>
            </a:r>
            <a:r>
              <a:rPr lang="en-US" dirty="0"/>
              <a:t> (</a:t>
            </a:r>
            <a:r>
              <a:rPr lang="en-US" b="1" dirty="0"/>
              <a:t>CAF</a:t>
            </a:r>
            <a:r>
              <a:rPr lang="en-US" dirty="0"/>
              <a:t>) </a:t>
            </a:r>
            <a:r>
              <a:rPr lang="cs-CZ" dirty="0"/>
              <a:t>- </a:t>
            </a:r>
            <a:r>
              <a:rPr lang="en-US" dirty="0"/>
              <a:t>eight "principles of excellence"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D49036-2C02-4BB8-B07D-3DF0E1F1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Results orientation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Citizen/Customer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Leadership &amp; constancy of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Management of processes &amp; 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Involvement of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Continuous improvement &amp; innovation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Mutually beneficial partnerships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Corporate social responsibility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42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45923-F7B4-425C-9523-4AF6B876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2446"/>
            <a:ext cx="10515600" cy="1325563"/>
          </a:xfrm>
        </p:spPr>
        <p:txBody>
          <a:bodyPr/>
          <a:lstStyle/>
          <a:p>
            <a:r>
              <a:rPr lang="cs-CZ" dirty="0"/>
              <a:t>Příčiny krize společnosti a univerzity </a:t>
            </a:r>
            <a:r>
              <a:rPr lang="cs-CZ" sz="3600" dirty="0"/>
              <a:t>(</a:t>
            </a:r>
            <a:r>
              <a:rPr lang="cs-CZ" sz="3600" dirty="0" err="1"/>
              <a:t>Bauman</a:t>
            </a:r>
            <a:r>
              <a:rPr lang="cs-CZ" sz="3600" dirty="0"/>
              <a:t>, </a:t>
            </a:r>
            <a:r>
              <a:rPr lang="cs-CZ" sz="3600" i="1" dirty="0"/>
              <a:t>Individualizovaná společnost </a:t>
            </a:r>
            <a:r>
              <a:rPr lang="cs-CZ" sz="2800" b="1" dirty="0"/>
              <a:t>1999, 2004</a:t>
            </a:r>
            <a:r>
              <a:rPr lang="cs-CZ" sz="3600" dirty="0"/>
              <a:t>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315EF-10C9-4515-B379-A3B75CF30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487"/>
            <a:ext cx="10515600" cy="3354250"/>
          </a:xfrm>
        </p:spPr>
        <p:txBody>
          <a:bodyPr>
            <a:normAutofit/>
          </a:bodyPr>
          <a:lstStyle/>
          <a:p>
            <a:r>
              <a:rPr lang="cs-CZ" sz="3600" dirty="0"/>
              <a:t>Současná krize je především </a:t>
            </a:r>
            <a:r>
              <a:rPr lang="cs-CZ" sz="3600" b="1" dirty="0"/>
              <a:t>krizí zděděných institucí a filosofií </a:t>
            </a:r>
            <a:r>
              <a:rPr lang="cs-CZ" sz="3600" dirty="0"/>
              <a:t>– odpovídají jiné realitě </a:t>
            </a:r>
            <a:r>
              <a:rPr lang="cs-CZ" sz="3600" dirty="0">
                <a:sym typeface="Symbol" panose="05050102010706020507" pitchFamily="18" charset="2"/>
              </a:rPr>
              <a:t></a:t>
            </a:r>
            <a:r>
              <a:rPr lang="cs-CZ" sz="3600" dirty="0"/>
              <a:t> změnit pojmové rámce je těžké (</a:t>
            </a:r>
            <a:r>
              <a:rPr lang="cs-CZ" sz="3600" i="1" dirty="0"/>
              <a:t>Kuhn – Struktura vědeckých revolucí</a:t>
            </a:r>
            <a:r>
              <a:rPr lang="cs-CZ" sz="3600" dirty="0"/>
              <a:t>) </a:t>
            </a:r>
            <a:r>
              <a:rPr lang="cs-CZ" sz="3600" dirty="0">
                <a:sym typeface="Symbol" panose="05050102010706020507" pitchFamily="18" charset="2"/>
              </a:rPr>
              <a:t></a:t>
            </a:r>
            <a:r>
              <a:rPr lang="cs-CZ" sz="3600" dirty="0"/>
              <a:t> filosofické ortodoxii zbývá tedy jen množící se fenomény </a:t>
            </a:r>
            <a:r>
              <a:rPr lang="cs-CZ" sz="3600" b="1" dirty="0"/>
              <a:t>přehlížet jako anomálie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3913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89D3-FF2E-4C03-AC8E-AD4C0947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>
            <a:normAutofit fontScale="90000"/>
          </a:bodyPr>
          <a:lstStyle/>
          <a:p>
            <a:r>
              <a:rPr lang="cs-CZ" sz="4000" b="1" dirty="0" err="1"/>
              <a:t>Bauman</a:t>
            </a:r>
            <a:r>
              <a:rPr lang="cs-CZ" sz="4000" b="1" dirty="0"/>
              <a:t> (</a:t>
            </a:r>
            <a:r>
              <a:rPr lang="cs-CZ" sz="4000" b="1" i="1" dirty="0"/>
              <a:t>Individualizovaná společnost, </a:t>
            </a:r>
            <a:r>
              <a:rPr lang="cs-CZ" sz="4000" b="1" dirty="0"/>
              <a:t>kap. Vzdělávání)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D95CB8-F327-451B-A115-22CADB57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4851746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Univerzity mají několik strategií, jak tuto krizi řešit:</a:t>
            </a:r>
            <a:endParaRPr lang="cs-CZ" dirty="0"/>
          </a:p>
          <a:p>
            <a:pPr lvl="1"/>
            <a:r>
              <a:rPr lang="cs-CZ" b="1" dirty="0"/>
              <a:t>Přijmout nová pravidla</a:t>
            </a:r>
            <a:r>
              <a:rPr lang="cs-CZ" dirty="0"/>
              <a:t> – podřídit se tržním kritériím, know-how univerzit pojímat jako jednu z komodit/zboží, z intelektuálů, které tržní boj kolektivně degraduje, se stávají zanícení propagátoři tržních standardů v univerzitním prostředí, duchovní vedení je přelud, intelektuál se má řídit vezdejším světem, a ne určovat měřítka slušnosti a pravdy</a:t>
            </a:r>
          </a:p>
          <a:p>
            <a:pPr lvl="1"/>
            <a:r>
              <a:rPr lang="cs-CZ" b="1" dirty="0"/>
              <a:t>Spálit všechny mosty</a:t>
            </a:r>
            <a:r>
              <a:rPr lang="cs-CZ" dirty="0"/>
              <a:t> – esoterický jazyk a temná neprostupná teorie; ve velkých zemích (USA) lze vytvořit soběstačné a </a:t>
            </a:r>
            <a:r>
              <a:rPr lang="cs-CZ" dirty="0" err="1"/>
              <a:t>sebevyživující</a:t>
            </a:r>
            <a:r>
              <a:rPr lang="cs-CZ" dirty="0"/>
              <a:t> prostředí výroby i spotřeby nepřístupné pro širší publikum, v takové zemi se nekladou žádné meze nesrozumitelnosti a společenské irelevanci</a:t>
            </a:r>
          </a:p>
          <a:p>
            <a:pPr lvl="1"/>
            <a:r>
              <a:rPr lang="cs-CZ" dirty="0"/>
              <a:t>Jediná naděje je, že se </a:t>
            </a:r>
            <a:r>
              <a:rPr lang="cs-CZ" b="1" dirty="0"/>
              <a:t>univerzity přizpůsobí postmoderní situaci – pluralitě a </a:t>
            </a:r>
            <a:r>
              <a:rPr lang="cs-CZ" b="1" dirty="0" err="1"/>
              <a:t>vícehlasnosti</a:t>
            </a:r>
            <a:r>
              <a:rPr lang="cs-CZ" b="1" dirty="0"/>
              <a:t> dnešních společenství lidí, kteří usilují o vyšší vzdělán</a:t>
            </a:r>
            <a:r>
              <a:rPr lang="cs-CZ" dirty="0"/>
              <a:t>í – mají výhodu, že jich je tolik a že je každá jiná – nemluví jedním hlasem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79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472C5-4353-469F-96BA-BFDEA40B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53F7A-4C9B-488C-946D-B192049C9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myšlené reformy ve vzdělávání mají negativní důsledky</a:t>
            </a:r>
          </a:p>
          <a:p>
            <a:r>
              <a:rPr lang="cs-CZ" dirty="0"/>
              <a:t>Proč?</a:t>
            </a:r>
          </a:p>
          <a:p>
            <a:r>
              <a:rPr lang="cs-CZ" dirty="0"/>
              <a:t>Nové společenské podmínky vyvolávají nové reformy ve vzdělávání</a:t>
            </a:r>
          </a:p>
          <a:p>
            <a:pPr lvl="1"/>
            <a:r>
              <a:rPr lang="cs-CZ" dirty="0"/>
              <a:t>Tyto nové společenské podmínky jsou často popisované jako:</a:t>
            </a:r>
          </a:p>
          <a:p>
            <a:pPr lvl="2"/>
            <a:r>
              <a:rPr lang="cs-CZ" dirty="0"/>
              <a:t>Vzdělanostní společnost</a:t>
            </a:r>
          </a:p>
          <a:p>
            <a:pPr lvl="2"/>
            <a:r>
              <a:rPr lang="cs-CZ" dirty="0"/>
              <a:t>Společnost vědění</a:t>
            </a:r>
          </a:p>
          <a:p>
            <a:pPr lvl="2"/>
            <a:r>
              <a:rPr lang="cs-CZ" dirty="0"/>
              <a:t>Znalostní ekonomika</a:t>
            </a:r>
          </a:p>
          <a:p>
            <a:pPr lvl="2"/>
            <a:r>
              <a:rPr lang="cs-CZ" dirty="0"/>
              <a:t>Informační kapitalismus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9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E1E8F-3D1B-4F09-B757-09ACE8BE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z minula…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3ADA06-267C-4750-8209-ECC1076A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Nových aktérů ve vzdělávání je mnoho, přepisují se tím i role všech tradičních aktérů – odborů, státní byrokracie, ale i: </a:t>
            </a:r>
          </a:p>
          <a:p>
            <a:r>
              <a:rPr lang="cs-CZ" dirty="0"/>
              <a:t>role univerzity</a:t>
            </a:r>
          </a:p>
          <a:p>
            <a:r>
              <a:rPr lang="cs-CZ" dirty="0"/>
              <a:t>role vědy</a:t>
            </a:r>
          </a:p>
          <a:p>
            <a:r>
              <a:rPr lang="cs-CZ" dirty="0"/>
              <a:t>zaujatost/nezaujatost výzkumů</a:t>
            </a:r>
          </a:p>
          <a:p>
            <a:r>
              <a:rPr lang="cs-CZ" dirty="0"/>
              <a:t>hodnocení vědy</a:t>
            </a:r>
          </a:p>
          <a:p>
            <a:r>
              <a:rPr lang="cs-CZ" dirty="0"/>
              <a:t>predátorské publikování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37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B4A21-2982-48CD-8224-7B234789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484"/>
          </a:xfrm>
        </p:spPr>
        <p:txBody>
          <a:bodyPr>
            <a:normAutofit/>
          </a:bodyPr>
          <a:lstStyle/>
          <a:p>
            <a:r>
              <a:rPr lang="cs-CZ" sz="3600" dirty="0"/>
              <a:t>Balon. 2015. „Privatizovaná univerzita: o jedné další velké transformaci“, recenzní studie k Andrew </a:t>
            </a:r>
            <a:r>
              <a:rPr lang="cs-CZ" sz="3600" dirty="0" err="1"/>
              <a:t>McGettigan</a:t>
            </a:r>
            <a:r>
              <a:rPr lang="cs-CZ" sz="3600" dirty="0"/>
              <a:t> – </a:t>
            </a:r>
            <a:r>
              <a:rPr lang="cs-CZ" sz="3600" i="1" dirty="0" err="1"/>
              <a:t>The</a:t>
            </a:r>
            <a:r>
              <a:rPr lang="cs-CZ" sz="3600" i="1" dirty="0"/>
              <a:t> Great University Gamble</a:t>
            </a:r>
            <a:r>
              <a:rPr lang="cs-CZ" sz="3600" dirty="0"/>
              <a:t>, 2013</a:t>
            </a:r>
            <a:endParaRPr lang="en-GB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B3C151-6C91-4DFE-8ABF-5DF95D38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1"/>
            <a:ext cx="10515600" cy="3950596"/>
          </a:xfrm>
        </p:spPr>
        <p:txBody>
          <a:bodyPr/>
          <a:lstStyle/>
          <a:p>
            <a:pPr lvl="0"/>
            <a:r>
              <a:rPr lang="cs-CZ" sz="3200" dirty="0"/>
              <a:t>externí faktory – ideologické, kulturní, politické, sociální změny v současném uspořádání vyššího vzdělávání</a:t>
            </a:r>
          </a:p>
          <a:p>
            <a:pPr lvl="0"/>
            <a:r>
              <a:rPr lang="cs-CZ" sz="3200" dirty="0"/>
              <a:t>vnitřní procesy – praktické důsledky ekonomické reformy univerzit – vzestup určitého specifického režimu vzdělávání – operuje v </a:t>
            </a:r>
            <a:r>
              <a:rPr lang="cs-CZ" sz="3200" dirty="0" err="1"/>
              <a:t>technicko-ekonomických</a:t>
            </a:r>
            <a:r>
              <a:rPr lang="cs-CZ" sz="3200" dirty="0"/>
              <a:t> termínech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1271D-C96D-4A58-B53E-F1F9AC86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cs-CZ" dirty="0"/>
              <a:t>„Externí“ proměny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BBBE2E-60AB-479B-B2CF-57A392B97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Nová logika vztahu univerzita - student: </a:t>
            </a:r>
            <a:r>
              <a:rPr lang="cs-CZ" b="1" dirty="0"/>
              <a:t>Produkce – konzument</a:t>
            </a:r>
          </a:p>
          <a:p>
            <a:pPr lvl="1"/>
            <a:r>
              <a:rPr lang="cs-CZ" dirty="0"/>
              <a:t>Redefinování pedagogické a studentské zkušenosti</a:t>
            </a:r>
          </a:p>
          <a:p>
            <a:pPr lvl="0"/>
            <a:r>
              <a:rPr lang="cs-CZ" b="1" dirty="0"/>
              <a:t>Trh je jediným garantem výkonnosti a užitečnosti – a tím i spravedlnosti a smysluplnosti </a:t>
            </a:r>
          </a:p>
          <a:p>
            <a:pPr lvl="0"/>
            <a:r>
              <a:rPr lang="cs-CZ" dirty="0"/>
              <a:t>Trh nabízí tedy </a:t>
            </a:r>
            <a:r>
              <a:rPr lang="cs-CZ" b="1" dirty="0"/>
              <a:t>nový druh jistoty</a:t>
            </a:r>
            <a:r>
              <a:rPr lang="cs-CZ" dirty="0"/>
              <a:t>, jenže, jak jsme viděli u </a:t>
            </a:r>
            <a:r>
              <a:rPr lang="cs-CZ" dirty="0" err="1"/>
              <a:t>Balla</a:t>
            </a:r>
            <a:r>
              <a:rPr lang="cs-CZ" dirty="0"/>
              <a:t> a </a:t>
            </a:r>
            <a:r>
              <a:rPr lang="cs-CZ" dirty="0" err="1"/>
              <a:t>Foucaulta</a:t>
            </a:r>
            <a:r>
              <a:rPr lang="cs-CZ" dirty="0"/>
              <a:t> – není to jenom trh, nebo ne především, ale zejména podnikatelství, které má být novým duchem sociálního života</a:t>
            </a:r>
          </a:p>
          <a:p>
            <a:pPr lvl="0"/>
            <a:r>
              <a:rPr lang="cs-CZ" dirty="0"/>
              <a:t>Ekonomicky je tento systém „zdravý“, ale…</a:t>
            </a:r>
          </a:p>
          <a:p>
            <a:pPr lvl="0"/>
            <a:r>
              <a:rPr lang="cs-CZ" dirty="0"/>
              <a:t>Studentské půjčky</a:t>
            </a:r>
          </a:p>
          <a:p>
            <a:pPr lvl="1"/>
            <a:r>
              <a:rPr lang="cs-CZ" dirty="0" err="1"/>
              <a:t>Financializacce</a:t>
            </a:r>
            <a:r>
              <a:rPr lang="cs-CZ" dirty="0"/>
              <a:t> – půjčky produkují informace a mohou vytvořit nové </a:t>
            </a:r>
            <a:r>
              <a:rPr lang="cs-CZ" dirty="0" err="1"/>
              <a:t>performanční</a:t>
            </a:r>
            <a:r>
              <a:rPr lang="cs-CZ" dirty="0"/>
              <a:t> metriky</a:t>
            </a:r>
          </a:p>
          <a:p>
            <a:pPr lvl="1"/>
            <a:r>
              <a:rPr lang="cs-CZ" dirty="0"/>
              <a:t>Vzdělávání se připoutává k účetnickému systému</a:t>
            </a:r>
          </a:p>
          <a:p>
            <a:pPr lvl="1"/>
            <a:r>
              <a:rPr lang="cs-CZ" dirty="0"/>
              <a:t>Navracení moci státu pod příslibem liberalizace</a:t>
            </a:r>
          </a:p>
          <a:p>
            <a:pPr lvl="0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82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6B14B-49DB-4008-AF75-43E42571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318"/>
          </a:xfrm>
        </p:spPr>
        <p:txBody>
          <a:bodyPr>
            <a:normAutofit/>
          </a:bodyPr>
          <a:lstStyle/>
          <a:p>
            <a:r>
              <a:rPr lang="cs-CZ" dirty="0"/>
              <a:t>„Interní“ proměny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C382C0-C0D1-4441-BA38-C3B21CA2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6" y="1417983"/>
            <a:ext cx="11436626" cy="5181600"/>
          </a:xfrm>
        </p:spPr>
        <p:txBody>
          <a:bodyPr numCol="2">
            <a:normAutofit lnSpcReduction="10000"/>
          </a:bodyPr>
          <a:lstStyle/>
          <a:p>
            <a:pPr lvl="0"/>
            <a:r>
              <a:rPr lang="cs-CZ" dirty="0" err="1"/>
              <a:t>Marketizace</a:t>
            </a:r>
            <a:endParaRPr lang="cs-CZ" dirty="0"/>
          </a:p>
          <a:p>
            <a:pPr lvl="1"/>
            <a:r>
              <a:rPr lang="cs-CZ" dirty="0"/>
              <a:t>Transformace studentských center do cenově </a:t>
            </a:r>
            <a:r>
              <a:rPr lang="cs-CZ" b="1" dirty="0"/>
              <a:t>přijatelných nákupních center</a:t>
            </a:r>
          </a:p>
          <a:p>
            <a:pPr lvl="0"/>
            <a:r>
              <a:rPr lang="cs-CZ" dirty="0"/>
              <a:t>Privatizace</a:t>
            </a:r>
          </a:p>
          <a:p>
            <a:pPr lvl="1"/>
            <a:r>
              <a:rPr lang="cs-CZ" dirty="0"/>
              <a:t>Spolupráce s průmyslem</a:t>
            </a:r>
          </a:p>
          <a:p>
            <a:pPr lvl="1"/>
            <a:r>
              <a:rPr lang="cs-CZ" dirty="0"/>
              <a:t>vytváření </a:t>
            </a:r>
            <a:r>
              <a:rPr lang="cs-CZ" b="1" dirty="0"/>
              <a:t>komerčních produktů</a:t>
            </a:r>
          </a:p>
          <a:p>
            <a:pPr lvl="1"/>
            <a:r>
              <a:rPr lang="cs-CZ" dirty="0"/>
              <a:t>Placené krátkodobé kurzy (letní školy…)</a:t>
            </a:r>
          </a:p>
          <a:p>
            <a:pPr lvl="0"/>
            <a:r>
              <a:rPr lang="cs-CZ" dirty="0"/>
              <a:t>Nové elitářství</a:t>
            </a:r>
          </a:p>
          <a:p>
            <a:pPr lvl="1"/>
            <a:r>
              <a:rPr lang="cs-CZ" dirty="0"/>
              <a:t>Principy nové ekonomie vyhovují pouze elitním univerzitám (Russell Group)</a:t>
            </a:r>
          </a:p>
          <a:p>
            <a:pPr lvl="1"/>
            <a:r>
              <a:rPr lang="cs-CZ" b="1" dirty="0"/>
              <a:t>Excellence</a:t>
            </a:r>
            <a:r>
              <a:rPr lang="cs-CZ" dirty="0"/>
              <a:t>, výjimečnost, vysoká atraktivita vs. selektivní přijímání studentů</a:t>
            </a:r>
          </a:p>
          <a:p>
            <a:pPr lvl="1"/>
            <a:r>
              <a:rPr lang="cs-CZ" dirty="0"/>
              <a:t>Vítěz bere vše</a:t>
            </a:r>
          </a:p>
          <a:p>
            <a:pPr lvl="1"/>
            <a:r>
              <a:rPr lang="cs-CZ" dirty="0"/>
              <a:t>Ochraňuje elitu a </a:t>
            </a:r>
            <a:r>
              <a:rPr lang="cs-CZ" b="1" dirty="0"/>
              <a:t>rizikům vystavuje většinu</a:t>
            </a:r>
          </a:p>
          <a:p>
            <a:r>
              <a:rPr lang="cs-CZ" dirty="0"/>
              <a:t>Konec autonomie, jak ji univerzity znaly</a:t>
            </a:r>
          </a:p>
          <a:p>
            <a:pPr lvl="1"/>
            <a:r>
              <a:rPr lang="cs-CZ" dirty="0"/>
              <a:t>Expanze </a:t>
            </a:r>
            <a:r>
              <a:rPr lang="cs-CZ" b="1" dirty="0"/>
              <a:t>manažerské třídy </a:t>
            </a:r>
            <a:r>
              <a:rPr lang="cs-CZ" dirty="0"/>
              <a:t>– disponují </a:t>
            </a:r>
            <a:r>
              <a:rPr lang="cs-CZ" b="1" dirty="0"/>
              <a:t>novou performativní metrikou</a:t>
            </a:r>
            <a:r>
              <a:rPr lang="cs-CZ" dirty="0"/>
              <a:t>, kterou můžou disciplinovat stále poddajnější akademiky, kteří byli kdysi důstojnými učenci v univerzitním společenství</a:t>
            </a:r>
          </a:p>
          <a:p>
            <a:pPr lvl="1"/>
            <a:r>
              <a:rPr lang="cs-CZ" b="1" dirty="0"/>
              <a:t>Atomizace a degradace </a:t>
            </a:r>
            <a:r>
              <a:rPr lang="cs-CZ" dirty="0"/>
              <a:t>umožňuje skutečnou </a:t>
            </a:r>
            <a:r>
              <a:rPr lang="cs-CZ" dirty="0" err="1"/>
              <a:t>marketizaci</a:t>
            </a:r>
            <a:r>
              <a:rPr lang="cs-CZ" dirty="0"/>
              <a:t> – rozbít společenství do atomů (to je vlastně relacionismus – nebo kulečníkové koule??)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52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92E1C-B9F2-4624-BAE2-AC04F171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terciálního vzdělávání (wiki) 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FAA9DB-FCF3-4692-B507-FCCDA7ABA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295"/>
            <a:ext cx="10515600" cy="4374667"/>
          </a:xfrm>
        </p:spPr>
        <p:txBody>
          <a:bodyPr>
            <a:normAutofit/>
          </a:bodyPr>
          <a:lstStyle/>
          <a:p>
            <a:r>
              <a:rPr lang="cs-CZ" b="1" dirty="0"/>
              <a:t>Boloňský proces</a:t>
            </a:r>
            <a:r>
              <a:rPr lang="cs-CZ" dirty="0"/>
              <a:t> je dohoda 47 evropských i mimoevropských států, které chtějí zvýšit dostupnost, přitažlivost a kvalitu vysokoškolského vzdělávání a vytvořit Evropskou oblast vysokoškolského vzdělávání (</a:t>
            </a:r>
            <a:r>
              <a:rPr lang="cs-CZ" dirty="0">
                <a:hlinkClick r:id="rId2" tooltip="EHEA (stránka neexistuje)"/>
              </a:rPr>
              <a:t>EHEA</a:t>
            </a:r>
            <a:r>
              <a:rPr lang="cs-CZ" dirty="0"/>
              <a:t>). Jedním z dílčích cílů je podpořit mezinárodní mobilitu studentů a učitelů a zavést srovnatelné vysokoškolské tituly, aby se podpořilo vzájemné uznávání dosaženého vzdělání a tím i zaměstnatelnost absolventů. Boloňský proces zahájila Boloňská deklarace z </a:t>
            </a:r>
            <a:r>
              <a:rPr lang="cs-CZ" dirty="0">
                <a:hlinkClick r:id="rId3" tooltip="19. červen"/>
              </a:rPr>
              <a:t>19. června</a:t>
            </a:r>
            <a:r>
              <a:rPr lang="cs-CZ" dirty="0"/>
              <a:t> </a:t>
            </a:r>
            <a:r>
              <a:rPr lang="cs-CZ" dirty="0">
                <a:hlinkClick r:id="rId4" tooltip="1999"/>
              </a:rPr>
              <a:t>1999</a:t>
            </a:r>
            <a:r>
              <a:rPr lang="cs-CZ" dirty="0"/>
              <a:t>, Poradními členy jsou </a:t>
            </a:r>
            <a:r>
              <a:rPr lang="cs-CZ" dirty="0">
                <a:hlinkClick r:id="rId5" tooltip="UNESCO"/>
              </a:rPr>
              <a:t>UNESCO</a:t>
            </a:r>
            <a:r>
              <a:rPr lang="cs-CZ" dirty="0"/>
              <a:t>, </a:t>
            </a:r>
            <a:r>
              <a:rPr lang="cs-CZ" dirty="0">
                <a:hlinkClick r:id="rId6" tooltip="Rada Evropy"/>
              </a:rPr>
              <a:t>Rada Evropy</a:t>
            </a:r>
            <a:r>
              <a:rPr lang="cs-CZ" dirty="0"/>
              <a:t>, </a:t>
            </a:r>
            <a:r>
              <a:rPr lang="cs-CZ" dirty="0">
                <a:hlinkClick r:id="rId7" tooltip="Asociace evropských univerzit"/>
              </a:rPr>
              <a:t>Asociace evropských univerzit</a:t>
            </a:r>
            <a:r>
              <a:rPr lang="cs-CZ" dirty="0"/>
              <a:t> (EUA) a další. Boloňský proces nevznikl z iniciativy </a:t>
            </a:r>
            <a:r>
              <a:rPr lang="cs-CZ" dirty="0">
                <a:hlinkClick r:id="rId8" tooltip="Evropská unie"/>
              </a:rPr>
              <a:t>EU</a:t>
            </a:r>
            <a:r>
              <a:rPr lang="cs-CZ" dirty="0"/>
              <a:t>, do jejíž kompetence školství nepatří, a nijak na ní nezávisí.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5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A62BC-70EC-406D-9973-719AB74D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boloňského procesu: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1BE6D2-3921-4BBD-8068-7A214807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srozumitelný a srovnatelný systém vysokoškolských titulů,</a:t>
            </a:r>
          </a:p>
          <a:p>
            <a:r>
              <a:rPr lang="cs-CZ" dirty="0"/>
              <a:t>rozdělení studia do dvou (později tří) cyklů,</a:t>
            </a:r>
          </a:p>
          <a:p>
            <a:r>
              <a:rPr lang="cs-CZ" dirty="0"/>
              <a:t>zavedení jednotného systému kreditů (</a:t>
            </a:r>
            <a:r>
              <a:rPr lang="cs-CZ" dirty="0">
                <a:hlinkClick r:id="rId2" tooltip="Kredit (školství)"/>
              </a:rPr>
              <a:t>ECTS</a:t>
            </a:r>
            <a:r>
              <a:rPr lang="cs-CZ" dirty="0"/>
              <a:t>),</a:t>
            </a:r>
          </a:p>
          <a:p>
            <a:r>
              <a:rPr lang="cs-CZ" dirty="0"/>
              <a:t>podporu mobility studentů i učitelů a spolupráce vysokých škol, včetně společných studijních programů,</a:t>
            </a:r>
          </a:p>
          <a:p>
            <a:r>
              <a:rPr lang="cs-CZ" dirty="0"/>
              <a:t>spolupráce při zajišťování kvality studia.</a:t>
            </a:r>
          </a:p>
          <a:p>
            <a:r>
              <a:rPr lang="en-GB" dirty="0">
                <a:hlinkClick r:id="rId3"/>
              </a:rPr>
              <a:t>http://www.msmt.cz/vzdelavani/vysoke-skolstvi/bolonsky-proces-2</a:t>
            </a:r>
            <a:endParaRPr lang="cs-CZ" dirty="0"/>
          </a:p>
          <a:p>
            <a:r>
              <a:rPr lang="en-GB" dirty="0">
                <a:hlinkClick r:id="rId4"/>
              </a:rPr>
              <a:t>http://www.ehea.info/</a:t>
            </a: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9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E0202-ACB2-4F67-85D2-207AF51B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099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Nilsson, Monica, and </a:t>
            </a:r>
            <a:r>
              <a:rPr lang="en-US" sz="3200" dirty="0" err="1"/>
              <a:t>Monne</a:t>
            </a:r>
            <a:r>
              <a:rPr lang="en-US" sz="3200" dirty="0"/>
              <a:t> Wihlborg. “Higher Education as Commodity or Space for Learning: Modelling Contradictions in Educational Practices.” (2011)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1EFE7D-B95A-484F-8DCA-21547AF4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3910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„</a:t>
            </a:r>
            <a:r>
              <a:rPr lang="en-US" sz="3200" dirty="0"/>
              <a:t>For example, the goal of the ongoing Bologna Process</a:t>
            </a:r>
            <a:r>
              <a:rPr lang="cs-CZ" sz="3200" dirty="0"/>
              <a:t> </a:t>
            </a:r>
            <a:r>
              <a:rPr lang="en-US" sz="3200" dirty="0"/>
              <a:t>is to </a:t>
            </a:r>
            <a:r>
              <a:rPr lang="en-US" sz="3200" b="1" dirty="0" err="1"/>
              <a:t>standardise</a:t>
            </a:r>
            <a:r>
              <a:rPr lang="en-US" sz="3200" b="1" dirty="0"/>
              <a:t> higher education </a:t>
            </a:r>
            <a:r>
              <a:rPr lang="en-US" sz="3200" dirty="0"/>
              <a:t>in different countries, to promote mobility, while at the same time attempting to </a:t>
            </a:r>
            <a:r>
              <a:rPr lang="en-US" sz="3200" b="1" dirty="0" err="1"/>
              <a:t>individualise</a:t>
            </a:r>
            <a:r>
              <a:rPr lang="en-US" sz="3200" dirty="0"/>
              <a:t> higher education </a:t>
            </a:r>
            <a:r>
              <a:rPr lang="en-US" sz="3200" dirty="0" err="1"/>
              <a:t>programmes</a:t>
            </a:r>
            <a:r>
              <a:rPr lang="en-US" sz="3200" dirty="0"/>
              <a:t>, in order to </a:t>
            </a:r>
            <a:r>
              <a:rPr lang="en-US" sz="3200" b="1" dirty="0"/>
              <a:t>‘compete</a:t>
            </a:r>
            <a:r>
              <a:rPr lang="en-US" sz="3200" dirty="0"/>
              <a:t>’. Political developments also constitute a strong factor, tending towards a </a:t>
            </a:r>
            <a:r>
              <a:rPr lang="en-US" sz="3200" b="1" dirty="0"/>
              <a:t>reduction in state funding</a:t>
            </a:r>
            <a:r>
              <a:rPr lang="en-US" sz="3200" dirty="0"/>
              <a:t>, compelling universities to become more </a:t>
            </a:r>
            <a:r>
              <a:rPr lang="en-US" sz="3200" b="1" dirty="0"/>
              <a:t>self-sufficient</a:t>
            </a:r>
            <a:r>
              <a:rPr lang="en-US" sz="3200" dirty="0"/>
              <a:t> financially</a:t>
            </a:r>
            <a:r>
              <a:rPr lang="cs-CZ" sz="3200" dirty="0"/>
              <a:t>.“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1799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FA840-4994-43AE-B6C6-7C9068FA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r>
              <a:rPr lang="cs-CZ" dirty="0"/>
              <a:t>Manažerské strategie hodnocení kvality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DA8207-5740-4714-8A23-F1B1FF48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 1998, discussions amongst the Directors-General of the Public Administration of the EU Member States in the European Public Administration Network (EUPAN) revealed that there was a need for a common European quality framework that could be used across the public sector as a tool for </a:t>
            </a:r>
            <a:r>
              <a:rPr lang="en-US" sz="2400" dirty="0" err="1"/>
              <a:t>organisational</a:t>
            </a:r>
            <a:r>
              <a:rPr lang="en-US" sz="2400" dirty="0"/>
              <a:t> self-assessment. </a:t>
            </a:r>
            <a:endParaRPr lang="cs-CZ" sz="2400" dirty="0"/>
          </a:p>
          <a:p>
            <a:r>
              <a:rPr lang="en-US" sz="2400" dirty="0"/>
              <a:t>The </a:t>
            </a:r>
            <a:r>
              <a:rPr lang="en-US" sz="2400" b="1" dirty="0"/>
              <a:t>Common Assessment Framework</a:t>
            </a:r>
            <a:r>
              <a:rPr lang="en-US" sz="2400" dirty="0"/>
              <a:t> (</a:t>
            </a:r>
            <a:r>
              <a:rPr lang="en-US" sz="2400" b="1" dirty="0"/>
              <a:t>CAF</a:t>
            </a:r>
            <a:r>
              <a:rPr lang="en-US" sz="2400" dirty="0"/>
              <a:t>) is the common European </a:t>
            </a:r>
            <a:r>
              <a:rPr lang="en-US" sz="2400" dirty="0">
                <a:hlinkClick r:id="rId2" tooltip="Quality management"/>
              </a:rPr>
              <a:t>quality management</a:t>
            </a:r>
            <a:r>
              <a:rPr lang="en-US" sz="2400" dirty="0"/>
              <a:t> instrument for the public sector. It is a free tool to assist public sector </a:t>
            </a:r>
            <a:r>
              <a:rPr lang="en-US" sz="2400" dirty="0" err="1"/>
              <a:t>organisations</a:t>
            </a:r>
            <a:r>
              <a:rPr lang="en-US" sz="2400" dirty="0"/>
              <a:t> to improve their performance.</a:t>
            </a:r>
            <a:endParaRPr lang="cs-CZ" sz="2400" dirty="0"/>
          </a:p>
          <a:p>
            <a:r>
              <a:rPr lang="en-US" sz="2400" dirty="0"/>
              <a:t>The CAF Model is derived from the </a:t>
            </a:r>
            <a:r>
              <a:rPr lang="en-US" sz="2400" dirty="0">
                <a:hlinkClick r:id="rId3" tooltip="EFQM Excellence Model"/>
              </a:rPr>
              <a:t>EFQM Excellence Model</a:t>
            </a:r>
            <a:r>
              <a:rPr lang="en-US" sz="2400" dirty="0"/>
              <a:t> and shares the same 9 criteria. </a:t>
            </a:r>
            <a:endParaRPr lang="cs-CZ" sz="2400" dirty="0"/>
          </a:p>
          <a:p>
            <a:r>
              <a:rPr lang="en-US" sz="2400" dirty="0"/>
              <a:t>The </a:t>
            </a:r>
            <a:r>
              <a:rPr lang="en-US" sz="2400" b="1" dirty="0"/>
              <a:t>EFQM excellence model</a:t>
            </a:r>
            <a:r>
              <a:rPr lang="en-US" sz="2400" dirty="0"/>
              <a:t> is a non-prescriptive business excellence </a:t>
            </a:r>
            <a:r>
              <a:rPr lang="en-US" sz="2400" dirty="0">
                <a:hlinkClick r:id="rId4" tooltip="Conceptual framework"/>
              </a:rPr>
              <a:t>framework</a:t>
            </a:r>
            <a:r>
              <a:rPr lang="en-US" sz="2400" dirty="0"/>
              <a:t> for </a:t>
            </a:r>
            <a:r>
              <a:rPr lang="en-US" sz="2400" dirty="0">
                <a:hlinkClick r:id="rId5" tooltip="Organizational theory"/>
              </a:rPr>
              <a:t>organizational</a:t>
            </a:r>
            <a:r>
              <a:rPr lang="en-US" sz="2400" dirty="0"/>
              <a:t> management, promoted by the </a:t>
            </a:r>
            <a:r>
              <a:rPr lang="en-US" sz="2400" dirty="0">
                <a:hlinkClick r:id="rId6" tooltip="European Foundation for Quality Management"/>
              </a:rPr>
              <a:t>European Foundation for Quality Management</a:t>
            </a:r>
            <a:r>
              <a:rPr lang="en-US" sz="2400" dirty="0"/>
              <a:t> (EFQM) and </a:t>
            </a:r>
            <a:r>
              <a:rPr lang="en-US" b="1" dirty="0"/>
              <a:t>designed to help organizations to become more competitive.</a:t>
            </a:r>
            <a:r>
              <a:rPr lang="en-US" sz="2400" dirty="0"/>
              <a:t> </a:t>
            </a:r>
          </a:p>
          <a:p>
            <a:r>
              <a:rPr lang="en-US" sz="2400" dirty="0"/>
              <a:t>Regardless of sector, size, structure or maturity, organizations need to establish appropriate management systems to be successful. The EFQM excellence model is a tool to help organizations do this by measuring where they are on the path to excellence, helping them understand the gaps, and promoting solutions.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57827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20059</TotalTime>
  <Words>1098</Words>
  <Application>Microsoft Office PowerPoint</Application>
  <PresentationFormat>Širokoúhlá obrazovka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Současné problémy sociologie vzdělávání</vt:lpstr>
      <vt:lpstr>Závěr z minula…</vt:lpstr>
      <vt:lpstr>Balon. 2015. „Privatizovaná univerzita: o jedné další velké transformaci“, recenzní studie k Andrew McGettigan – The Great University Gamble, 2013</vt:lpstr>
      <vt:lpstr>„Externí“ proměny</vt:lpstr>
      <vt:lpstr>„Interní“ proměny</vt:lpstr>
      <vt:lpstr>Reformy terciálního vzdělávání (wiki) </vt:lpstr>
      <vt:lpstr>Cíle boloňského procesu:</vt:lpstr>
      <vt:lpstr>Nilsson, Monica, and Monne Wihlborg. “Higher Education as Commodity or Space for Learning: Modelling Contradictions in Educational Practices.” (2011)</vt:lpstr>
      <vt:lpstr>Manažerské strategie hodnocení kvality</vt:lpstr>
      <vt:lpstr>Common Assessment Framework (CAF) - eight "principles of excellence"</vt:lpstr>
      <vt:lpstr>Příčiny krize společnosti a univerzity (Bauman, Individualizovaná společnost 1999, 2004)</vt:lpstr>
      <vt:lpstr>Bauman (Individualizovaná společnost, kap. Vzdělávání)</vt:lpstr>
      <vt:lpstr>Závěr…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2019-12-18T09:46:47Z</dcterms:modified>
</cp:coreProperties>
</file>