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if" ContentType="image/tif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7" r:id="rId6"/>
    <p:sldId id="268" r:id="rId7"/>
    <p:sldId id="26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70" r:id="rId18"/>
    <p:sldId id="269" r:id="rId19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1E559F5-FC43-4D8B-B2CB-C96BA8D97019}" v="2" dt="2022-05-17T13:54:22.97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Škarpová, Marie" userId="S::skarpova@ff.cuni.cz::a42c8ee3-3608-4258-ae60-dd23d8c13b7c" providerId="AD" clId="Web-{51E559F5-FC43-4D8B-B2CB-C96BA8D97019}"/>
    <pc:docChg chg="modSld">
      <pc:chgData name="Škarpová, Marie" userId="S::skarpova@ff.cuni.cz::a42c8ee3-3608-4258-ae60-dd23d8c13b7c" providerId="AD" clId="Web-{51E559F5-FC43-4D8B-B2CB-C96BA8D97019}" dt="2022-05-17T13:54:22.979" v="1" actId="20577"/>
      <pc:docMkLst>
        <pc:docMk/>
      </pc:docMkLst>
      <pc:sldChg chg="modSp">
        <pc:chgData name="Škarpová, Marie" userId="S::skarpova@ff.cuni.cz::a42c8ee3-3608-4258-ae60-dd23d8c13b7c" providerId="AD" clId="Web-{51E559F5-FC43-4D8B-B2CB-C96BA8D97019}" dt="2022-05-17T13:54:22.979" v="1" actId="20577"/>
        <pc:sldMkLst>
          <pc:docMk/>
          <pc:sldMk cId="184065961" sldId="265"/>
        </pc:sldMkLst>
        <pc:spChg chg="mod">
          <ac:chgData name="Škarpová, Marie" userId="S::skarpova@ff.cuni.cz::a42c8ee3-3608-4258-ae60-dd23d8c13b7c" providerId="AD" clId="Web-{51E559F5-FC43-4D8B-B2CB-C96BA8D97019}" dt="2022-05-17T13:54:22.979" v="1" actId="20577"/>
          <ac:spMkLst>
            <pc:docMk/>
            <pc:sldMk cId="184065961" sldId="265"/>
            <ac:spMk id="3" creationId="{CC931993-AC82-41AA-B593-10754D7E917A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B5F0793-E0F2-4191-83CA-A8C3D39E1F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7DA06BD-D6D2-4E88-B6C4-3C55440977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3FF2B65-FE71-49FD-9FE9-B13CD348B4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42E2E-4669-4581-979F-6C01E2A5E442}" type="datetimeFigureOut">
              <a:rPr lang="cs-CZ" smtClean="0"/>
              <a:t>20.07.2023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EA3B0FE-29E4-4FA0-B5A2-4C297064E0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3EBB0F2-CABB-4593-955A-6BA4CB04F5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D07A4-85DE-4AB6-BC39-D9E75243CF6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97246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C6494D0-9D30-428C-A632-E923B3E921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16082D39-B8A8-4E2F-80C8-55ADACD4E0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A7EC72B-3696-4FBE-B92E-0FB9EE73FA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42E2E-4669-4581-979F-6C01E2A5E442}" type="datetimeFigureOut">
              <a:rPr lang="cs-CZ" smtClean="0"/>
              <a:t>20.07.2023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06F13A0-6DEA-42EF-8143-5ECE7243AF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C80A04B-F275-430C-92CF-F057B20F95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D07A4-85DE-4AB6-BC39-D9E75243CF6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596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84C84756-0DA7-4289-82EE-1EAA9AB319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5AE89FE1-5C34-4D01-AA8F-1C60D19C85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B5F5972-73E6-4DBC-9BEC-C956A45FBD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42E2E-4669-4581-979F-6C01E2A5E442}" type="datetimeFigureOut">
              <a:rPr lang="cs-CZ" smtClean="0"/>
              <a:t>20.07.2023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6F0A752-7549-4582-84E7-BDC200CCB0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7C3021C-A447-4365-B0EA-3AAE3CA11F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D07A4-85DE-4AB6-BC39-D9E75243CF6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8869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8E32DDC-DCF4-4FA9-AB94-E01023F120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477F324-D256-481D-B957-D0D55C03F3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5991C70-67BD-4028-96FD-519CDCEAD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42E2E-4669-4581-979F-6C01E2A5E442}" type="datetimeFigureOut">
              <a:rPr lang="cs-CZ" smtClean="0"/>
              <a:t>20.07.2023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052AD97-DB5C-42E0-8A99-9CACA113C8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B73C9B3-7161-436A-AEC5-EA4C215F0C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D07A4-85DE-4AB6-BC39-D9E75243CF6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3859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35310F1-DBA4-4427-B0D1-599783A54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D05FD9CB-C764-4244-A513-D02099C4EC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435D174-EB16-4EDD-8878-B690073F17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42E2E-4669-4581-979F-6C01E2A5E442}" type="datetimeFigureOut">
              <a:rPr lang="cs-CZ" smtClean="0"/>
              <a:t>20.07.2023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567344F-AEEB-433B-8BC6-64ACABC87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70EAFE0-277B-41FC-B8BC-06D40AF39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D07A4-85DE-4AB6-BC39-D9E75243CF6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874982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FDD1CA7-9D55-4F31-9FC8-12FE5977D5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EA1C317-E160-4223-9CFB-4EF8BC9897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85DFCC4A-5D2C-4CA0-A31F-A1E4D7BFAC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BB638C1-460B-4A42-B22C-F4A16293F7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42E2E-4669-4581-979F-6C01E2A5E442}" type="datetimeFigureOut">
              <a:rPr lang="cs-CZ" smtClean="0"/>
              <a:t>20.07.2023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E5A4EE2A-A966-4E39-856C-35A2FB7202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5C714A7D-B1A6-43AE-9CA0-31616EC8D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D07A4-85DE-4AB6-BC39-D9E75243CF6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26873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73E0279-FB23-4D99-B980-F6764EB088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EC2B94B7-5D84-4534-8DFE-653028732F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C461C14A-F89A-4858-9309-639115B2A4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7F871960-F5A9-41EA-A59D-D3620F70486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0CF4CA23-E2E7-4081-A9F8-F483B3671C5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2C914C0C-5908-429E-B320-DF9919377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42E2E-4669-4581-979F-6C01E2A5E442}" type="datetimeFigureOut">
              <a:rPr lang="cs-CZ" smtClean="0"/>
              <a:t>20.07.2023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DC1ED610-943A-4535-BE0A-08A73F99AA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787A8A30-4B49-489F-AABD-35EBDA158B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D07A4-85DE-4AB6-BC39-D9E75243CF6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399583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78BEFC4-F610-464A-97B0-97C4D128A8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4CE68C87-10A8-4102-B276-B2491F816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42E2E-4669-4581-979F-6C01E2A5E442}" type="datetimeFigureOut">
              <a:rPr lang="cs-CZ" smtClean="0"/>
              <a:t>20.07.2023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D380388E-41C7-40BE-9373-FCD3DB6985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78547A08-EF5A-49FD-9250-78ABB6F38A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D07A4-85DE-4AB6-BC39-D9E75243CF6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52772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376841CB-456C-42D5-A667-28DCA8AE3B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42E2E-4669-4581-979F-6C01E2A5E442}" type="datetimeFigureOut">
              <a:rPr lang="cs-CZ" smtClean="0"/>
              <a:t>20.07.2023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80499264-10C4-4C99-820F-58D62B043F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2406F29-A063-4CBC-97CF-992F97016C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D07A4-85DE-4AB6-BC39-D9E75243CF6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9691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DBEB39C-7BB7-425E-AB30-45DCDF4F81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B4F288E-9A73-4E30-B33C-9DDC978537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2D39A078-29A6-42BE-AACE-082BDF42FE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C8E9632B-91D2-4C91-98BD-A3160B545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42E2E-4669-4581-979F-6C01E2A5E442}" type="datetimeFigureOut">
              <a:rPr lang="cs-CZ" smtClean="0"/>
              <a:t>20.07.2023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036F4F30-E382-4EBE-AA44-85B799F3A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290E2A8D-8DD1-43C7-A696-7A419DE6B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D07A4-85DE-4AB6-BC39-D9E75243CF6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312665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D90D34D-A25A-4F79-ACB3-C3771C7E4A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08FA2B39-3EA3-491F-B8F7-5E4E7ECA6D3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D2BBC4A6-0E1F-4EA3-B21B-8C0118C1CB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2017A76-A72C-4AB2-91BC-7EF0C5F67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42E2E-4669-4581-979F-6C01E2A5E442}" type="datetimeFigureOut">
              <a:rPr lang="cs-CZ" smtClean="0"/>
              <a:t>20.07.2023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900F6CD2-F5A8-4AFF-8AC0-84C186006C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DB0628F9-207F-415C-830F-5EB1B28B52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D07A4-85DE-4AB6-BC39-D9E75243CF6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66015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E126612D-33C7-4923-99FC-AF55E3BFB2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CF11000E-22FF-4E75-ACBB-C24948E454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76E05D5-DC0A-441C-9608-D558BC1480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E42E2E-4669-4581-979F-6C01E2A5E442}" type="datetimeFigureOut">
              <a:rPr lang="cs-CZ" smtClean="0"/>
              <a:t>20.07.2023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E96BB5A-1545-41D0-AB21-1E3D6393A7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1846F25-4EEE-4D52-AF1E-CB62BEF9EB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1D07A4-85DE-4AB6-BC39-D9E75243CF6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89110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84016C1-C835-430D-A254-6DBC6491395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Recepce středověkého textu. </a:t>
            </a:r>
            <a:br>
              <a:rPr lang="cs-CZ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cs-CZ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Metody a techniky čtení – středověká </a:t>
            </a:r>
            <a:r>
              <a:rPr lang="cs-CZ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alegoreze</a:t>
            </a:r>
            <a:endParaRPr lang="cs-CZ" sz="3200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159AB43D-6023-4126-A015-F15430C0F12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Exkurs: Staročeská literatura vrcholného středověku a mýtus Karla IV. 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151557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3FE2380-5E6D-4F58-87BC-CEBFBA591A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0A7C29C-F0E3-4499-B4E3-BAB8C5BFB3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alegoreze</a:t>
            </a:r>
            <a:r>
              <a:rPr lang="cs-CZ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jako základní umělecký postup výstavby literárního díla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alegoreze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jako metoda čtení </a:t>
            </a:r>
            <a:r>
              <a:rPr lang="cs-CZ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→ čtení intenzivní a opakované    </a:t>
            </a:r>
          </a:p>
          <a:p>
            <a:pPr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Kocovník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jako alegorický text </a:t>
            </a:r>
            <a:r>
              <a:rPr lang="cs-CZ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v alegorickém plánu báseň o Božím stvořitelském a vykupitelském díle   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cs-CZ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neexistuje jediná univerzální </a:t>
            </a:r>
            <a:r>
              <a:rPr lang="cs-CZ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transkulturní</a:t>
            </a:r>
            <a:r>
              <a:rPr lang="cs-CZ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symbolika spočívající na archetypech → symbol je kulturní, historická kategorie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bible jako ustavující text evropské (středověké) kultury</a:t>
            </a:r>
            <a:endParaRPr lang="cs-CZ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048168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52C5613-44B8-4A71-84D5-BF2DF10B8D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930611E-77FF-41FC-9D86-67BA8704F5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99930"/>
            <a:ext cx="10515600" cy="5077033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18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Literatura základní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cs-CZ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cs-CZ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Eco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U.: Umění a krása ve středověké estetice. Argo, Praha 1999.</a:t>
            </a:r>
            <a:endParaRPr lang="cs-CZ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Petrů, E.: Zašifrovaná skutečnost. Profil, Ostrava 1972.</a:t>
            </a:r>
            <a:endParaRPr lang="cs-CZ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cs-CZ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18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Literatura doporučená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cs-CZ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Michel </a:t>
            </a:r>
            <a:r>
              <a:rPr lang="cs-CZ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Pastoureau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Symbol. In </a:t>
            </a:r>
            <a:r>
              <a:rPr lang="cs-CZ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Le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Goff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J. – </a:t>
            </a:r>
            <a:r>
              <a:rPr lang="cs-CZ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Schmitt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J.-C., a kol.: Encyklopedie středověku. Vyšehrad, Praha 2002, s. 777–788.</a:t>
            </a:r>
            <a:endParaRPr lang="cs-CZ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cs-CZ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Cejp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L.: Metody středověké alegorie a </a:t>
            </a:r>
            <a:r>
              <a:rPr lang="cs-CZ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Langlandův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Petr Oráč.  SNP, Praha 1961.</a:t>
            </a:r>
            <a:endParaRPr lang="cs-CZ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cs-CZ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Lichačev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D. S.: Poetika staroruské literatury. Praha, Odeon 1973.</a:t>
            </a:r>
            <a:endParaRPr lang="cs-CZ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210535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A2BE98E-D1AE-49F4-B6B1-8DC4F9720D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/>
              <a:t>Exkurz: staročeská literatura vrcholného středověku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E12F106-BB77-4B41-B3BA-34E6A76D4D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sz="2400" dirty="0"/>
          </a:p>
          <a:p>
            <a:r>
              <a:rPr lang="cs-CZ" sz="2400" dirty="0"/>
              <a:t>atribuční kritika </a:t>
            </a:r>
            <a:r>
              <a:rPr lang="cs-CZ" sz="2400" dirty="0" err="1"/>
              <a:t>Kocovníka</a:t>
            </a:r>
            <a:r>
              <a:rPr lang="cs-CZ" sz="2400" dirty="0"/>
              <a:t>: </a:t>
            </a:r>
          </a:p>
          <a:p>
            <a:endParaRPr lang="cs-CZ" sz="2400" dirty="0">
              <a:effectLst/>
              <a:ea typeface="Calibri" panose="020F0502020204030204" pitchFamily="34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2000" dirty="0">
                <a:effectLst/>
                <a:ea typeface="Calibri" panose="020F0502020204030204" pitchFamily="34" charset="0"/>
              </a:rPr>
              <a:t> anonymní autor nesporně poeta </a:t>
            </a:r>
            <a:r>
              <a:rPr lang="cs-CZ" sz="2000" dirty="0" err="1">
                <a:effectLst/>
                <a:ea typeface="Calibri" panose="020F0502020204030204" pitchFamily="34" charset="0"/>
              </a:rPr>
              <a:t>doctus</a:t>
            </a:r>
            <a:r>
              <a:rPr lang="cs-CZ" sz="2000" dirty="0">
                <a:effectLst/>
                <a:ea typeface="Calibri" panose="020F0502020204030204" pitchFamily="34" charset="0"/>
              </a:rPr>
              <a:t> et </a:t>
            </a:r>
            <a:r>
              <a:rPr lang="cs-CZ" sz="2000" dirty="0" err="1">
                <a:effectLst/>
                <a:ea typeface="Calibri" panose="020F0502020204030204" pitchFamily="34" charset="0"/>
              </a:rPr>
              <a:t>theologus</a:t>
            </a:r>
            <a:r>
              <a:rPr lang="cs-CZ" sz="2000" dirty="0">
                <a:effectLst/>
                <a:ea typeface="Calibri" panose="020F0502020204030204" pitchFamily="34" charset="0"/>
              </a:rPr>
              <a:t>, zároveň však již volbou </a:t>
            </a:r>
            <a:r>
              <a:rPr lang="cs-CZ" sz="2000" dirty="0" err="1">
                <a:effectLst/>
                <a:ea typeface="Calibri" panose="020F0502020204030204" pitchFamily="34" charset="0"/>
              </a:rPr>
              <a:t>vernakulárního</a:t>
            </a:r>
            <a:r>
              <a:rPr lang="cs-CZ" sz="2000" dirty="0">
                <a:effectLst/>
                <a:ea typeface="Calibri" panose="020F0502020204030204" pitchFamily="34" charset="0"/>
              </a:rPr>
              <a:t> literárního jazyka popularizace teologie</a:t>
            </a:r>
            <a:r>
              <a:rPr lang="cs-CZ" sz="2000" dirty="0"/>
              <a:t> (mimo učenecký diskurs)</a:t>
            </a:r>
          </a:p>
          <a:p>
            <a:endParaRPr lang="cs-CZ" sz="24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2000" dirty="0"/>
              <a:t> uchování ve 2 rukopisech klášterní provenience – </a:t>
            </a:r>
            <a:r>
              <a:rPr lang="cs-CZ" sz="2000" dirty="0">
                <a:effectLst/>
                <a:ea typeface="Calibri" panose="020F0502020204030204" pitchFamily="34" charset="0"/>
              </a:rPr>
              <a:t>projev klášterní kontemplace?</a:t>
            </a:r>
            <a:endParaRPr lang="cs-CZ" sz="2000" dirty="0"/>
          </a:p>
          <a:p>
            <a:endParaRPr lang="cs-CZ" sz="24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880211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F4638A4-258D-48D9-896E-FDBEA28306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/>
              <a:t>Exkurz: staročeská literatura vrcholného středověku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C931993-AC82-41AA-B593-10754D7E91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cs-CZ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datační kritika </a:t>
            </a:r>
            <a:r>
              <a:rPr lang="cs-CZ" sz="18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Kocovníka</a:t>
            </a:r>
            <a:r>
              <a:rPr lang="cs-CZ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lvl="1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cs-CZ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doba zápisu textu:  konec 14. století, resp. přelom 14. a 15. století  </a:t>
            </a:r>
          </a:p>
          <a:p>
            <a:pPr lvl="1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cs-CZ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doba vzniku textu: dodnes nedořešena (žádná vnější kritéria, nejistá vnitřní kritéria) </a:t>
            </a:r>
          </a:p>
          <a:p>
            <a:endParaRPr lang="cs-CZ" sz="1800" dirty="0"/>
          </a:p>
          <a:p>
            <a:r>
              <a:rPr lang="cs-CZ" sz="1800" dirty="0"/>
              <a:t>2 hypotézy doby vzniku textu: </a:t>
            </a:r>
          </a:p>
          <a:p>
            <a:pPr lvl="1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cs-CZ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doba vzniku textu a jeho dochovaného zápisu víceméně totožná, tj. konec 14. století </a:t>
            </a:r>
          </a:p>
          <a:p>
            <a:pPr lvl="1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cs-CZ" sz="1800" dirty="0">
                <a:ea typeface="Calibri" panose="020F0502020204030204" pitchFamily="34" charset="0"/>
                <a:cs typeface="Times New Roman"/>
              </a:rPr>
              <a:t> </a:t>
            </a:r>
            <a:r>
              <a:rPr lang="cs-CZ" sz="1800" dirty="0">
                <a:effectLst/>
                <a:ea typeface="Calibri" panose="020F0502020204030204" pitchFamily="34" charset="0"/>
                <a:cs typeface="Times New Roman"/>
              </a:rPr>
              <a:t>snaha datovat vznik </a:t>
            </a:r>
            <a:r>
              <a:rPr lang="cs-CZ" sz="1800" dirty="0" err="1">
                <a:effectLst/>
                <a:ea typeface="Calibri" panose="020F0502020204030204" pitchFamily="34" charset="0"/>
                <a:cs typeface="Times New Roman"/>
              </a:rPr>
              <a:t>Kocovníka</a:t>
            </a:r>
            <a:r>
              <a:rPr lang="cs-CZ" sz="1800" dirty="0">
                <a:effectLst/>
                <a:ea typeface="Calibri" panose="020F0502020204030204" pitchFamily="34" charset="0"/>
                <a:cs typeface="Times New Roman"/>
              </a:rPr>
              <a:t> do druhé poloviny 14. století, resp. do „doby karlovské“</a:t>
            </a:r>
            <a:r>
              <a:rPr lang="cs-CZ" sz="1800" dirty="0">
                <a:ea typeface="Calibri" panose="020F0502020204030204" pitchFamily="34" charset="0"/>
                <a:cs typeface="Times New Roman"/>
              </a:rPr>
              <a:t> </a:t>
            </a:r>
            <a:r>
              <a:rPr lang="cs-CZ" sz="1800" dirty="0">
                <a:effectLst/>
                <a:ea typeface="Calibri" panose="020F0502020204030204" pitchFamily="34" charset="0"/>
                <a:cs typeface="Times New Roman"/>
              </a:rPr>
              <a:t> (</a:t>
            </a:r>
            <a:r>
              <a:rPr lang="cs-CZ" sz="1800" dirty="0">
                <a:effectLst/>
                <a:ea typeface="Calibri" panose="020F0502020204030204" pitchFamily="34" charset="0"/>
              </a:rPr>
              <a:t>snaha datovat vznik prestižních staročeských textů do doby Karla IV</a:t>
            </a:r>
            <a:r>
              <a:rPr lang="cs-CZ" sz="1800" dirty="0">
                <a:ea typeface="Calibri" panose="020F0502020204030204" pitchFamily="34" charset="0"/>
              </a:rPr>
              <a:t>.,</a:t>
            </a:r>
            <a:r>
              <a:rPr lang="cs-CZ" sz="1800" dirty="0">
                <a:effectLst/>
                <a:ea typeface="Calibri" panose="020F0502020204030204" pitchFamily="34" charset="0"/>
              </a:rPr>
              <a:t> spojit je s jeho osobou)</a:t>
            </a:r>
            <a:endParaRPr lang="cs-CZ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sz="1800" dirty="0"/>
          </a:p>
        </p:txBody>
      </p:sp>
    </p:spTree>
    <p:extLst>
      <p:ext uri="{BB962C8B-B14F-4D97-AF65-F5344CB8AC3E}">
        <p14:creationId xmlns:p14="http://schemas.microsoft.com/office/powerpoint/2010/main" val="1840659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6B146E9-0FA7-1F79-BA99-0F61DFDD94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Základní doporučená literatura: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7368079-0567-8F95-9C8E-0556374767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cs-CZ" sz="2400" dirty="0"/>
          </a:p>
          <a:p>
            <a:pPr marL="0" indent="0">
              <a:buNone/>
            </a:pPr>
            <a:r>
              <a:rPr lang="cs-CZ" sz="2400" dirty="0"/>
              <a:t>Dmitrij </a:t>
            </a:r>
            <a:r>
              <a:rPr lang="cs-CZ" sz="2400" dirty="0" err="1"/>
              <a:t>Čyževskij</a:t>
            </a:r>
            <a:r>
              <a:rPr lang="cs-CZ" sz="2400" dirty="0"/>
              <a:t>: Příspěvek k symbolice českého básnictví náboženského, Slovo a slovesnost 2, 1936, s. 98–106  </a:t>
            </a:r>
          </a:p>
          <a:p>
            <a:pPr marL="0" indent="0">
              <a:buNone/>
            </a:pPr>
            <a:r>
              <a:rPr lang="cs-CZ" sz="2400" dirty="0"/>
              <a:t>Jan </a:t>
            </a:r>
            <a:r>
              <a:rPr lang="cs-CZ" sz="2400" dirty="0" err="1"/>
              <a:t>Lehár</a:t>
            </a:r>
            <a:r>
              <a:rPr lang="cs-CZ" sz="2400" dirty="0"/>
              <a:t>: Úvahy o dvou staročeských básních, Slovo a slovesnost 33, 1972, s. 319–327 </a:t>
            </a:r>
          </a:p>
          <a:p>
            <a:pPr marL="0" indent="0">
              <a:buNone/>
            </a:pPr>
            <a:r>
              <a:rPr lang="cs-CZ" sz="2400" dirty="0"/>
              <a:t>Jakub </a:t>
            </a:r>
            <a:r>
              <a:rPr lang="cs-CZ" sz="2400" dirty="0" err="1"/>
              <a:t>Sichálek</a:t>
            </a:r>
            <a:r>
              <a:rPr lang="cs-CZ" sz="2400" dirty="0"/>
              <a:t>: České texty v roudnických rukopisech – Mastičkář a </a:t>
            </a:r>
            <a:r>
              <a:rPr lang="cs-CZ" sz="2400" dirty="0" err="1"/>
              <a:t>Kocovník</a:t>
            </a:r>
            <a:r>
              <a:rPr lang="cs-CZ" sz="2400" dirty="0"/>
              <a:t>, in Lucie Doležalová – Michal Dragoun – Adéla </a:t>
            </a:r>
            <a:r>
              <a:rPr lang="cs-CZ" sz="2400" dirty="0" err="1"/>
              <a:t>Ebersonová</a:t>
            </a:r>
            <a:r>
              <a:rPr lang="cs-CZ" sz="2400" dirty="0"/>
              <a:t> (</a:t>
            </a:r>
            <a:r>
              <a:rPr lang="cs-CZ" sz="2400" dirty="0" err="1"/>
              <a:t>eds</a:t>
            </a:r>
            <a:r>
              <a:rPr lang="cs-CZ" sz="2400" dirty="0"/>
              <a:t>.): </a:t>
            </a:r>
            <a:r>
              <a:rPr lang="cs-CZ" sz="2400" b="0" i="0" dirty="0" err="1">
                <a:solidFill>
                  <a:srgbClr val="111111"/>
                </a:solidFill>
                <a:effectLst/>
              </a:rPr>
              <a:t>Ubi</a:t>
            </a:r>
            <a:r>
              <a:rPr lang="cs-CZ" sz="2400" b="0" i="0" dirty="0">
                <a:solidFill>
                  <a:srgbClr val="111111"/>
                </a:solidFill>
                <a:effectLst/>
              </a:rPr>
              <a:t> </a:t>
            </a:r>
            <a:r>
              <a:rPr lang="cs-CZ" sz="2400" b="0" i="0" dirty="0" err="1">
                <a:solidFill>
                  <a:srgbClr val="111111"/>
                </a:solidFill>
                <a:effectLst/>
              </a:rPr>
              <a:t>est</a:t>
            </a:r>
            <a:r>
              <a:rPr lang="cs-CZ" sz="2400" b="0" i="0" dirty="0">
                <a:solidFill>
                  <a:srgbClr val="111111"/>
                </a:solidFill>
                <a:effectLst/>
              </a:rPr>
              <a:t> finis </a:t>
            </a:r>
            <a:r>
              <a:rPr lang="cs-CZ" sz="2400" b="0" i="0" dirty="0" err="1">
                <a:solidFill>
                  <a:srgbClr val="111111"/>
                </a:solidFill>
                <a:effectLst/>
              </a:rPr>
              <a:t>huius</a:t>
            </a:r>
            <a:r>
              <a:rPr lang="cs-CZ" sz="2400" b="0" i="0" dirty="0">
                <a:solidFill>
                  <a:srgbClr val="111111"/>
                </a:solidFill>
                <a:effectLst/>
              </a:rPr>
              <a:t> </a:t>
            </a:r>
            <a:r>
              <a:rPr lang="cs-CZ" sz="2400" b="0" i="0" dirty="0" err="1">
                <a:solidFill>
                  <a:srgbClr val="111111"/>
                </a:solidFill>
                <a:effectLst/>
              </a:rPr>
              <a:t>libri</a:t>
            </a:r>
            <a:r>
              <a:rPr lang="cs-CZ" sz="2400" b="0" i="0" dirty="0">
                <a:solidFill>
                  <a:srgbClr val="111111"/>
                </a:solidFill>
                <a:effectLst/>
              </a:rPr>
              <a:t> deus </a:t>
            </a:r>
            <a:r>
              <a:rPr lang="cs-CZ" sz="2400" b="0" i="0" dirty="0" err="1">
                <a:solidFill>
                  <a:srgbClr val="111111"/>
                </a:solidFill>
                <a:effectLst/>
              </a:rPr>
              <a:t>scit</a:t>
            </a:r>
            <a:r>
              <a:rPr lang="cs-CZ" sz="2400" b="0" i="0" dirty="0">
                <a:solidFill>
                  <a:srgbClr val="111111"/>
                </a:solidFill>
                <a:effectLst/>
              </a:rPr>
              <a:t>. Středověká knihovna augustiniánských kanovníků v Roudnici nad Labem. </a:t>
            </a:r>
            <a:r>
              <a:rPr lang="cs-CZ" sz="2400" b="0" i="0" dirty="0" err="1">
                <a:solidFill>
                  <a:srgbClr val="111111"/>
                </a:solidFill>
                <a:effectLst/>
              </a:rPr>
              <a:t>Scriptorium</a:t>
            </a:r>
            <a:r>
              <a:rPr lang="cs-CZ" sz="2400" b="0" i="0" dirty="0">
                <a:solidFill>
                  <a:srgbClr val="111111"/>
                </a:solidFill>
                <a:effectLst/>
              </a:rPr>
              <a:t>, Dolní Břežany 2015, </a:t>
            </a:r>
            <a:r>
              <a:rPr lang="cs-CZ" sz="2400" dirty="0"/>
              <a:t>s. 206–229 </a:t>
            </a:r>
          </a:p>
        </p:txBody>
      </p:sp>
    </p:spTree>
    <p:extLst>
      <p:ext uri="{BB962C8B-B14F-4D97-AF65-F5344CB8AC3E}">
        <p14:creationId xmlns:p14="http://schemas.microsoft.com/office/powerpoint/2010/main" val="8393059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4AC62BC-0E7B-4BED-931D-ACA8276FEB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3D1E84D-2EA7-472A-8B2A-E15926B14F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Na přelomu 18. a 19. století ukončována proměna 3 základních technik čtení: </a:t>
            </a:r>
          </a:p>
          <a:p>
            <a:pPr lvl="1"/>
            <a:r>
              <a:rPr lang="cs-CZ" dirty="0"/>
              <a:t>čtení hlasité → tiché</a:t>
            </a:r>
          </a:p>
          <a:p>
            <a:pPr lvl="1"/>
            <a:r>
              <a:rPr lang="cs-CZ" dirty="0"/>
              <a:t>čtení veřejné → soukromé </a:t>
            </a:r>
          </a:p>
          <a:p>
            <a:pPr lvl="1"/>
            <a:r>
              <a:rPr lang="cs-CZ" dirty="0"/>
              <a:t>čtení intenzivní → extenzivní </a:t>
            </a:r>
          </a:p>
          <a:p>
            <a:pPr lvl="1"/>
            <a:endParaRPr lang="cs-CZ" dirty="0"/>
          </a:p>
          <a:p>
            <a:pPr lvl="1"/>
            <a:endParaRPr lang="cs-CZ" dirty="0"/>
          </a:p>
          <a:p>
            <a:pPr lvl="1"/>
            <a:endParaRPr lang="cs-CZ" dirty="0"/>
          </a:p>
          <a:p>
            <a:pPr lvl="1"/>
            <a:r>
              <a:rPr lang="cs-CZ" dirty="0"/>
              <a:t>předmoderní neoddělenost sakrálního a profánního světa – profánní ve funkci znaku odkazujícího k sakrálnímu </a:t>
            </a:r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432400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Zástupný obsah 4" descr="Obsah obrázku text&#10;&#10;Popis byl vytvořen automaticky">
            <a:extLst>
              <a:ext uri="{FF2B5EF4-FFF2-40B4-BE49-F238E27FC236}">
                <a16:creationId xmlns:a16="http://schemas.microsoft.com/office/drawing/2014/main" id="{1891A562-7F24-4309-AC2F-1FBB66EED23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91" r="-3" b="-3"/>
          <a:stretch/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36367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Zástupný obsah 4" descr="Obsah obrázku stůl&#10;&#10;Popis byl vytvořen automaticky">
            <a:extLst>
              <a:ext uri="{FF2B5EF4-FFF2-40B4-BE49-F238E27FC236}">
                <a16:creationId xmlns:a16="http://schemas.microsoft.com/office/drawing/2014/main" id="{94F20050-9602-48B3-900D-B7D7DB9D3AF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63" r="2" b="7256"/>
          <a:stretch/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25778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859D2A0-43B3-4DDC-B4EC-4C2B718E9E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Kocovník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6630A81-703E-4B3C-9461-7D12825308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cs-CZ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výrazná, do popředí stavěná narativní linie: ženský subjekt vypráví příběh o sobě, kožišníkovi a jeho výrobcích – dvou kožiších, které pro ně učinil a co s nimi dělal 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viz drobné poukazy na neobvyklost, výjimečnost → svět básně je i přes svou určitou podobnost aktuálnímu světu vzdálen, je s ním neslučitelný skrze ony paradoxy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narážky na náboženskou křesťanskou problematiku: narození, mučení, zmrtvýchvstání, nanebevstoupení, opětovný příchod jako soudce všech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cs-CZ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cs-CZ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celý příběh je sám o sobě natolik absurdní, že se nabízí otázka, zda mu není třeba rozumět ještě jiným způsobem než doslovně 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553439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CFE2911-A2C5-4CD7-8C03-F9957F16D4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Středověká </a:t>
            </a:r>
            <a:r>
              <a:rPr lang="cs-CZ" dirty="0" err="1"/>
              <a:t>alegoreze</a:t>
            </a:r>
            <a:r>
              <a:rPr lang="cs-CZ" dirty="0"/>
              <a:t>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BFEE89F-F903-4B03-BA50-72B452AB27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sz="2400" dirty="0"/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obrazný způsob myšlení a vyjadřování (obrazné pojmenování symbolického typu)</a:t>
            </a:r>
            <a:endParaRPr lang="cs-CZ" sz="2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cs-CZ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cs-CZ" sz="2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r>
              <a:rPr lang="cs-CZ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každá konkrétní skutečnost má „možnost jiného významu“, může vypovídat o skutečnosti abstraktní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1482174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57E5634-50E1-46F7-8FCB-07D8D367E0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Středověké pojetí skutečnosti</a:t>
            </a:r>
            <a:endParaRPr lang="cs-CZ" sz="36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2547AB1-4EE3-48AB-A7EB-0FA6864A85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skutečné = 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ideální, typické, obecné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cs-CZ" sz="1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smysly vnímatelná skutečnost považována za </a:t>
            </a:r>
            <a:r>
              <a:rPr lang="cs-CZ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synsémantickou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cs-CZ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cs-CZ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symbolicko-alegorické pojetí světa – fascinace sémiotickým potenciálem světa</a:t>
            </a:r>
            <a:endParaRPr lang="cs-CZ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„</a:t>
            </a:r>
            <a:r>
              <a:rPr lang="cs-CZ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Omnis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mundi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creatura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quasi liber et </a:t>
            </a:r>
            <a:r>
              <a:rPr lang="cs-CZ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pictura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nobis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est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et </a:t>
            </a:r>
            <a:r>
              <a:rPr lang="cs-CZ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speculum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“ (</a:t>
            </a:r>
            <a:r>
              <a:rPr lang="cs-CZ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Alanus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de </a:t>
            </a:r>
            <a:r>
              <a:rPr lang="cs-CZ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Insulis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 </a:t>
            </a:r>
            <a:endParaRPr lang="cs-CZ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cs-C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„vášeň pro abstrakci“ (D. </a:t>
            </a:r>
            <a:r>
              <a:rPr lang="cs-CZ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Lichačev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endParaRPr lang="cs-CZ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endParaRPr lang="cs-CZ" sz="1800" dirty="0"/>
          </a:p>
        </p:txBody>
      </p:sp>
    </p:spTree>
    <p:extLst>
      <p:ext uri="{BB962C8B-B14F-4D97-AF65-F5344CB8AC3E}">
        <p14:creationId xmlns:p14="http://schemas.microsoft.com/office/powerpoint/2010/main" val="9372414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071A40D-C3C1-4AEE-A17C-7ACB3161BD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Analogické myšlení středověku</a:t>
            </a:r>
            <a:endParaRPr lang="cs-CZ" sz="36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B1E0FC4-17EF-4DF6-BCA8-BC3EDDA975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endParaRPr lang="cs-CZ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neustálé hledání vztahu mezi tím, co je přítomno ve smysly vnímatelném světě, a tím, co má své místo mezi věčnými pravdami onoho světa</a:t>
            </a:r>
            <a:endParaRPr lang="cs-CZ" sz="2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cs-CZ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cs-CZ" sz="2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vše může být opatřeno symbolickou funkcí – symbol je vždy silnější a pravdivější než reálná věc, kterou zastupuje </a:t>
            </a:r>
            <a:endParaRPr lang="cs-CZ" sz="2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282178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E402AD9-864B-4AA0-905E-C448B0E1D4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Středověký encyklopedismus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30ED2D6-EC6A-46FC-A937-C1742CAEC7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symbolické významy uchovávány kolektivní pamětí pomocí </a:t>
            </a:r>
            <a:r>
              <a:rPr lang="cs-CZ" sz="24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encyklopedií </a:t>
            </a:r>
            <a:r>
              <a:rPr lang="cs-CZ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 obsahují málo reálných pozorování, na skutečnosti nazíráno z hlediska skrytého mravního významu, věčných pravd </a:t>
            </a:r>
            <a:endParaRPr lang="cs-CZ" sz="2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cs-CZ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</a:t>
            </a:r>
            <a:endParaRPr lang="cs-CZ" sz="2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cs-CZ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„</a:t>
            </a:r>
            <a:r>
              <a:rPr lang="cs-CZ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Středověký člověk žil ve světě plném významů, odkazů, dvojsmyslů, Božích projevů ve věcech a v přírodě, která k němu neustále promlouvala heraldickým jazykem, kde lev nebyl jenom lvem, ořech nebyl jenom ořechem a kde okřídlený kůň byl stejně tak reálný jako lev, protože byl existenciálně stejně nepatrným znakem vyšší pravdy</a:t>
            </a:r>
            <a:r>
              <a:rPr lang="cs-CZ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“ 										(U. </a:t>
            </a:r>
            <a:r>
              <a:rPr lang="cs-CZ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Eco</a:t>
            </a:r>
            <a:r>
              <a:rPr lang="cs-CZ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4188963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178990D-773C-4DA0-B1D3-C84B56372A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Středověká alegorická interpretace slovesného textu</a:t>
            </a:r>
            <a:endParaRPr lang="cs-CZ" sz="32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426648C-C970-43E0-A3FA-6263B28261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0990"/>
            <a:ext cx="10515600" cy="4916557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2 hlavní zdroje: řecká filozofická </a:t>
            </a:r>
            <a:r>
              <a:rPr lang="cs-CZ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allegoresis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 + židovsko-křesťanská exegeze bible </a:t>
            </a:r>
            <a:endParaRPr lang="cs-CZ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reinterpretatio</a:t>
            </a:r>
            <a:r>
              <a:rPr lang="cs-CZ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cs-CZ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christiana</a:t>
            </a:r>
            <a:r>
              <a:rPr lang="cs-CZ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cs-CZ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„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pohanské“ literatury</a:t>
            </a:r>
            <a:endParaRPr lang="cs-CZ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tzv. „</a:t>
            </a:r>
            <a:r>
              <a:rPr lang="cs-CZ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čtverý smysl textu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“</a:t>
            </a:r>
            <a:endParaRPr lang="cs-CZ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„</a:t>
            </a:r>
            <a:r>
              <a:rPr lang="cs-CZ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 tom, co se stalo, poučuje zápis, o tom, čemu máš věřit, alegorie, co máš dělat, říká morální význam, a kam směřuješ, význam</a:t>
            </a:r>
            <a:r>
              <a:rPr lang="cs-CZ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anagogický</a:t>
            </a:r>
            <a:r>
              <a:rPr lang="cs-CZ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“ (Mikuláš z Lyry)</a:t>
            </a:r>
            <a:endParaRPr lang="cs-CZ" sz="16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význam </a:t>
            </a:r>
            <a:endParaRPr lang="cs-CZ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800100" lvl="1" indent="-342900">
              <a:lnSpc>
                <a:spcPct val="115000"/>
              </a:lnSpc>
              <a:spcAft>
                <a:spcPts val="1000"/>
              </a:spcAft>
              <a:buSzPts val="22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3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historický</a:t>
            </a:r>
            <a:r>
              <a:rPr lang="cs-CZ" sz="1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 (doslovný) </a:t>
            </a:r>
            <a:endParaRPr lang="cs-CZ" sz="13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Symbol" panose="05050102010706020507" pitchFamily="18" charset="2"/>
            </a:endParaRPr>
          </a:p>
          <a:p>
            <a:pPr marL="800100" lvl="1" indent="-342900">
              <a:lnSpc>
                <a:spcPct val="115000"/>
              </a:lnSpc>
              <a:spcAft>
                <a:spcPts val="1000"/>
              </a:spcAft>
              <a:buSzPts val="22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3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alegorický</a:t>
            </a:r>
            <a:r>
              <a:rPr lang="cs-CZ" sz="1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 </a:t>
            </a:r>
            <a:endParaRPr lang="cs-CZ" sz="13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Symbol" panose="05050102010706020507" pitchFamily="18" charset="2"/>
            </a:endParaRPr>
          </a:p>
          <a:p>
            <a:pPr marL="800100" lvl="1" indent="-342900">
              <a:lnSpc>
                <a:spcPct val="115000"/>
              </a:lnSpc>
              <a:spcAft>
                <a:spcPts val="1000"/>
              </a:spcAft>
              <a:buSzPts val="22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3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morální</a:t>
            </a:r>
            <a:r>
              <a:rPr lang="cs-CZ" sz="1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 (</a:t>
            </a:r>
            <a:r>
              <a:rPr lang="cs-CZ" sz="13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tropologický</a:t>
            </a:r>
            <a:r>
              <a:rPr lang="cs-CZ" sz="1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) </a:t>
            </a:r>
            <a:endParaRPr lang="cs-CZ" sz="13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Symbol" panose="05050102010706020507" pitchFamily="18" charset="2"/>
            </a:endParaRPr>
          </a:p>
          <a:p>
            <a:pPr marL="800100" lvl="1" indent="-342900">
              <a:lnSpc>
                <a:spcPct val="115000"/>
              </a:lnSpc>
              <a:spcAft>
                <a:spcPts val="1000"/>
              </a:spcAft>
              <a:buSzPts val="22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3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anagogický</a:t>
            </a:r>
            <a:r>
              <a:rPr lang="cs-CZ" sz="1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 (eschatologický</a:t>
            </a:r>
            <a:r>
              <a:rPr lang="cs-CZ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) </a:t>
            </a:r>
            <a:endParaRPr lang="cs-CZ" sz="1400" dirty="0"/>
          </a:p>
        </p:txBody>
      </p:sp>
    </p:spTree>
    <p:extLst>
      <p:ext uri="{BB962C8B-B14F-4D97-AF65-F5344CB8AC3E}">
        <p14:creationId xmlns:p14="http://schemas.microsoft.com/office/powerpoint/2010/main" val="3880465799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E946E930D6BFA4A8230C713FF729B4E" ma:contentTypeVersion="3" ma:contentTypeDescription="Vytvoří nový dokument" ma:contentTypeScope="" ma:versionID="6b2c013624f1413eb3800ffee8ba9aec">
  <xsd:schema xmlns:xsd="http://www.w3.org/2001/XMLSchema" xmlns:xs="http://www.w3.org/2001/XMLSchema" xmlns:p="http://schemas.microsoft.com/office/2006/metadata/properties" xmlns:ns2="a144d231-73ff-41dc-8c5d-eb840b0570e7" targetNamespace="http://schemas.microsoft.com/office/2006/metadata/properties" ma:root="true" ma:fieldsID="3dafac4bc8adbe6cead8a3ff5679e948" ns2:_="">
    <xsd:import namespace="a144d231-73ff-41dc-8c5d-eb840b0570e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144d231-73ff-41dc-8c5d-eb840b0570e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E4324C2-A924-4F4D-8C20-2ED6FDFBDCC4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F20BFBF5-6E29-4248-8F8E-2114BF5DC3D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144d231-73ff-41dc-8c5d-eb840b0570e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71D024A-854D-45E9-BD36-517CE5B65B3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888</Words>
  <Application>Microsoft Office PowerPoint</Application>
  <PresentationFormat>Širokoúhlá obrazovka</PresentationFormat>
  <Paragraphs>86</Paragraphs>
  <Slides>15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22" baseType="lpstr">
      <vt:lpstr>Arial</vt:lpstr>
      <vt:lpstr>Calibri</vt:lpstr>
      <vt:lpstr>Calibri Light</vt:lpstr>
      <vt:lpstr>Symbol</vt:lpstr>
      <vt:lpstr>Times New Roman</vt:lpstr>
      <vt:lpstr>Wingdings</vt:lpstr>
      <vt:lpstr>Motiv Office</vt:lpstr>
      <vt:lpstr>Recepce středověkého textu.  Metody a techniky čtení – středověká alegoreze</vt:lpstr>
      <vt:lpstr>Prezentace aplikace PowerPoint</vt:lpstr>
      <vt:lpstr>Prezentace aplikace PowerPoint</vt:lpstr>
      <vt:lpstr>Kocovník</vt:lpstr>
      <vt:lpstr>Středověká alegoreze </vt:lpstr>
      <vt:lpstr>Středověké pojetí skutečnosti</vt:lpstr>
      <vt:lpstr>Analogické myšlení středověku</vt:lpstr>
      <vt:lpstr>Středověký encyklopedismus </vt:lpstr>
      <vt:lpstr>Středověká alegorická interpretace slovesného textu</vt:lpstr>
      <vt:lpstr>Prezentace aplikace PowerPoint</vt:lpstr>
      <vt:lpstr>Prezentace aplikace PowerPoint</vt:lpstr>
      <vt:lpstr>Exkurz: staročeská literatura vrcholného středověku </vt:lpstr>
      <vt:lpstr>Exkurz: staročeská literatura vrcholného středověku </vt:lpstr>
      <vt:lpstr>Základní doporučená literatura: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Recepce středověkého textu.  Metody a techniky čtení – středověká alegoreze</dc:title>
  <dc:creator>Škarpová, Marie</dc:creator>
  <cp:lastModifiedBy>Škarpová, Marie</cp:lastModifiedBy>
  <cp:revision>14</cp:revision>
  <dcterms:created xsi:type="dcterms:W3CDTF">2021-04-16T11:00:25Z</dcterms:created>
  <dcterms:modified xsi:type="dcterms:W3CDTF">2023-07-20T16:55:52Z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0x010100CE946E930D6BFA4A8230C713FF729B4E</vt:lpwstr>
  </property>
</Properties>
</file>