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1BDF0EB-7598-4230-A4B7-2560F21B366D}" type="datetimeFigureOut">
              <a:rPr lang="cs-CZ" smtClean="0"/>
              <a:t>29.11.2020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C5857D-835B-4352-A714-FABA5E776E55}" type="slidenum">
              <a:rPr lang="cs-CZ" smtClean="0"/>
              <a:t>‹#›</a:t>
            </a:fld>
            <a:endParaRPr lang="cs-CZ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257046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F0EB-7598-4230-A4B7-2560F21B366D}" type="datetimeFigureOut">
              <a:rPr lang="cs-CZ" smtClean="0"/>
              <a:t>29.11.2020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857D-835B-4352-A714-FABA5E776E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8739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F0EB-7598-4230-A4B7-2560F21B366D}" type="datetimeFigureOut">
              <a:rPr lang="cs-CZ" smtClean="0"/>
              <a:t>29.11.2020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857D-835B-4352-A714-FABA5E776E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1116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F0EB-7598-4230-A4B7-2560F21B366D}" type="datetimeFigureOut">
              <a:rPr lang="cs-CZ" smtClean="0"/>
              <a:t>29.11.2020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857D-835B-4352-A714-FABA5E776E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6198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1BDF0EB-7598-4230-A4B7-2560F21B366D}" type="datetimeFigureOut">
              <a:rPr lang="cs-CZ" smtClean="0"/>
              <a:t>29.11.2020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C5857D-835B-4352-A714-FABA5E776E55}" type="slidenum">
              <a:rPr lang="cs-CZ" smtClean="0"/>
              <a:t>‹#›</a:t>
            </a:fld>
            <a:endParaRPr lang="cs-CZ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957118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F0EB-7598-4230-A4B7-2560F21B366D}" type="datetimeFigureOut">
              <a:rPr lang="cs-CZ" smtClean="0"/>
              <a:t>29.11.2020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857D-835B-4352-A714-FABA5E776E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2631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F0EB-7598-4230-A4B7-2560F21B366D}" type="datetimeFigureOut">
              <a:rPr lang="cs-CZ" smtClean="0"/>
              <a:t>29.11.2020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857D-835B-4352-A714-FABA5E776E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406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F0EB-7598-4230-A4B7-2560F21B366D}" type="datetimeFigureOut">
              <a:rPr lang="cs-CZ" smtClean="0"/>
              <a:t>29.11.2020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857D-835B-4352-A714-FABA5E776E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8621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F0EB-7598-4230-A4B7-2560F21B366D}" type="datetimeFigureOut">
              <a:rPr lang="cs-CZ" smtClean="0"/>
              <a:t>29.11.2020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857D-835B-4352-A714-FABA5E776E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120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1BDF0EB-7598-4230-A4B7-2560F21B366D}" type="datetimeFigureOut">
              <a:rPr lang="cs-CZ" smtClean="0"/>
              <a:t>29.11.2020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C5857D-835B-4352-A714-FABA5E776E55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19186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1BDF0EB-7598-4230-A4B7-2560F21B366D}" type="datetimeFigureOut">
              <a:rPr lang="cs-CZ" smtClean="0"/>
              <a:t>29.11.2020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C5857D-835B-4352-A714-FABA5E776E55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76938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E1BDF0EB-7598-4230-A4B7-2560F21B366D}" type="datetimeFigureOut">
              <a:rPr lang="cs-CZ" smtClean="0"/>
              <a:t>29.11.2020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5C5857D-835B-4352-A714-FABA5E776E55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4285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2AD13E-B143-4F34-B660-404665583F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dirty="0"/>
              <a:t>Dopady havárie v Černobylu na SSSR z ekonomického hlediska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84140B1-6052-4297-BE85-260159F7FA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Patrik Polák</a:t>
            </a:r>
          </a:p>
        </p:txBody>
      </p:sp>
    </p:spTree>
    <p:extLst>
      <p:ext uri="{BB962C8B-B14F-4D97-AF65-F5344CB8AC3E}">
        <p14:creationId xmlns:p14="http://schemas.microsoft.com/office/powerpoint/2010/main" val="2780681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049BBE-5854-4A78-A878-8F171404F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F4D287-5204-4F20-950D-FF10BFE1E9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1791069"/>
            <a:ext cx="4447786" cy="4381131"/>
          </a:xfrm>
        </p:spPr>
        <p:txBody>
          <a:bodyPr/>
          <a:lstStyle/>
          <a:p>
            <a:r>
              <a:rPr lang="cs-CZ" dirty="0"/>
              <a:t>Dopady v různých sférách ekonomických aktivit</a:t>
            </a:r>
          </a:p>
          <a:p>
            <a:r>
              <a:rPr lang="cs-CZ" dirty="0"/>
              <a:t>Dlouhodobé ztráty</a:t>
            </a:r>
          </a:p>
          <a:p>
            <a:pPr lvl="1"/>
            <a:r>
              <a:rPr lang="cs-CZ" dirty="0"/>
              <a:t>Vyšší náklady na zdravotnictví</a:t>
            </a:r>
          </a:p>
          <a:p>
            <a:pPr lvl="1"/>
            <a:r>
              <a:rPr lang="cs-CZ" dirty="0"/>
              <a:t>Nemožnost využívat přírodní zdroje</a:t>
            </a:r>
          </a:p>
          <a:p>
            <a:pPr lvl="1"/>
            <a:r>
              <a:rPr lang="cs-CZ" dirty="0"/>
              <a:t>Ztráta lidských zdrojů</a:t>
            </a:r>
          </a:p>
          <a:p>
            <a:pPr lvl="1"/>
            <a:r>
              <a:rPr lang="cs-CZ" dirty="0"/>
              <a:t>Ztráta způsobená nevyprodukováním elektrické energie</a:t>
            </a:r>
          </a:p>
          <a:p>
            <a:pPr lvl="1"/>
            <a:r>
              <a:rPr lang="cs-CZ" dirty="0"/>
              <a:t>Moratorium na nové bloky</a:t>
            </a:r>
          </a:p>
          <a:p>
            <a:pPr lvl="1"/>
            <a:r>
              <a:rPr lang="cs-CZ" dirty="0"/>
              <a:t>Náklady na údržbu a ochranu</a:t>
            </a:r>
          </a:p>
        </p:txBody>
      </p:sp>
      <p:pic>
        <p:nvPicPr>
          <p:cNvPr id="17" name="Zástupný obsah 16">
            <a:extLst>
              <a:ext uri="{FF2B5EF4-FFF2-40B4-BE49-F238E27FC236}">
                <a16:creationId xmlns:a16="http://schemas.microsoft.com/office/drawing/2014/main" id="{93073263-8012-48AB-8AEA-5F9A02E710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660" y="1428750"/>
            <a:ext cx="3536740" cy="5050654"/>
          </a:xfrm>
        </p:spPr>
      </p:pic>
    </p:spTree>
    <p:extLst>
      <p:ext uri="{BB962C8B-B14F-4D97-AF65-F5344CB8AC3E}">
        <p14:creationId xmlns:p14="http://schemas.microsoft.com/office/powerpoint/2010/main" val="715149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86224E-5C19-410F-8DF8-30A6DFA18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D9B8E7-1FA0-4D4E-8CD6-8FC53D96B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38299"/>
            <a:ext cx="9601200" cy="5099851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dirty="0"/>
              <a:t>CIA. 2011. „Economic Costs of Chernobyl Incident“. Online. </a:t>
            </a:r>
            <a:r>
              <a:rPr lang="en-US" i="1" dirty="0"/>
              <a:t>Central Intelligence Agency</a:t>
            </a:r>
            <a:r>
              <a:rPr lang="en-US" dirty="0"/>
              <a:t>. https://www.cia.gov/library/readingroom/docs/CIA-RDP93T01142R000100360001-3.pdf.</a:t>
            </a:r>
          </a:p>
          <a:p>
            <a:pPr algn="just"/>
            <a:r>
              <a:rPr lang="en-US" dirty="0"/>
              <a:t>„Co se </a:t>
            </a:r>
            <a:r>
              <a:rPr lang="en-US" dirty="0" err="1"/>
              <a:t>dělo</a:t>
            </a:r>
            <a:r>
              <a:rPr lang="en-US" dirty="0"/>
              <a:t> v </a:t>
            </a:r>
            <a:r>
              <a:rPr lang="en-US" dirty="0" err="1"/>
              <a:t>Černobylu</a:t>
            </a:r>
            <a:r>
              <a:rPr lang="en-US" dirty="0"/>
              <a:t> před 30 </a:t>
            </a:r>
            <a:r>
              <a:rPr lang="en-US" dirty="0" err="1"/>
              <a:t>lety</a:t>
            </a:r>
            <a:r>
              <a:rPr lang="en-US" dirty="0"/>
              <a:t> – </a:t>
            </a:r>
            <a:r>
              <a:rPr lang="en-US" dirty="0" err="1"/>
              <a:t>havárie</a:t>
            </a:r>
            <a:r>
              <a:rPr lang="en-US" dirty="0"/>
              <a:t> </a:t>
            </a:r>
            <a:r>
              <a:rPr lang="en-US" dirty="0" err="1"/>
              <a:t>minutu</a:t>
            </a:r>
            <a:r>
              <a:rPr lang="en-US" dirty="0"/>
              <a:t> po </a:t>
            </a:r>
            <a:r>
              <a:rPr lang="en-US" dirty="0" err="1"/>
              <a:t>minutě</a:t>
            </a:r>
            <a:r>
              <a:rPr lang="en-US" dirty="0"/>
              <a:t>“. Online. </a:t>
            </a:r>
            <a:r>
              <a:rPr lang="en-US" i="1" dirty="0" err="1"/>
              <a:t>Česká</a:t>
            </a:r>
            <a:r>
              <a:rPr lang="en-US" i="1" dirty="0"/>
              <a:t> </a:t>
            </a:r>
            <a:r>
              <a:rPr lang="en-US" i="1" dirty="0" err="1"/>
              <a:t>Televize</a:t>
            </a:r>
            <a:r>
              <a:rPr lang="en-US" dirty="0"/>
              <a:t>, 26. </a:t>
            </a:r>
            <a:r>
              <a:rPr lang="en-US" dirty="0" err="1"/>
              <a:t>dubna</a:t>
            </a:r>
            <a:r>
              <a:rPr lang="en-US" dirty="0"/>
              <a:t> 2016. https://ct24.ceskatelevize.cz/svet/1765772-co-se-delo-v-cernobylu-pred-30-lety-havarie-minutu-po-minute.</a:t>
            </a:r>
          </a:p>
          <a:p>
            <a:pPr algn="just"/>
            <a:r>
              <a:rPr lang="en-US" dirty="0"/>
              <a:t>Kinley, D., ed. 2006. „Chernobyl’s Legacy: Health, Environmental and Socio-Economic Impacts and Recommendations to the Governments of Belarus, the Russian Federation and Ukraine: Second revised version“. Online. </a:t>
            </a:r>
            <a:r>
              <a:rPr lang="en-US" dirty="0" err="1"/>
              <a:t>Editováno</a:t>
            </a:r>
            <a:r>
              <a:rPr lang="en-US" dirty="0"/>
              <a:t> D. Kinley. </a:t>
            </a:r>
            <a:r>
              <a:rPr lang="en-US" i="1" dirty="0"/>
              <a:t>International Atomic Energy Agency</a:t>
            </a:r>
            <a:r>
              <a:rPr lang="en-US" dirty="0"/>
              <a:t>. https://www.iaea.org/sites/default/files/chernobyl.pdf.</a:t>
            </a:r>
          </a:p>
          <a:p>
            <a:pPr algn="just"/>
            <a:r>
              <a:rPr lang="en-US" dirty="0" err="1"/>
              <a:t>Murples</a:t>
            </a:r>
            <a:r>
              <a:rPr lang="en-US" dirty="0"/>
              <a:t>, David R. 1988. „The Economic and Political Repercussions“. In </a:t>
            </a:r>
            <a:r>
              <a:rPr lang="en-US" i="1" dirty="0"/>
              <a:t>The social impact of the Chernobyl disaster</a:t>
            </a:r>
            <a:r>
              <a:rPr lang="en-US" dirty="0"/>
              <a:t>, 89-124. Edmonton, Canada: University of Alberta Press.</a:t>
            </a:r>
          </a:p>
          <a:p>
            <a:pPr algn="just"/>
            <a:r>
              <a:rPr lang="en-US" dirty="0" err="1"/>
              <a:t>Samet</a:t>
            </a:r>
            <a:r>
              <a:rPr lang="en-US" dirty="0"/>
              <a:t>, Jonathan M., and Joann </a:t>
            </a:r>
            <a:r>
              <a:rPr lang="en-US" dirty="0" err="1"/>
              <a:t>Seo</a:t>
            </a:r>
            <a:r>
              <a:rPr lang="en-US" dirty="0"/>
              <a:t>. 2016. „The Financial Costs of the Chernobyl Nuclear Power Plant Disaster: A Review of the Literature“. Online. </a:t>
            </a:r>
            <a:r>
              <a:rPr lang="en-US" i="1" dirty="0"/>
              <a:t>University of Southern Carolina</a:t>
            </a:r>
            <a:r>
              <a:rPr lang="en-US" dirty="0"/>
              <a:t>. https://uscglobalhealth.files.wordpress.com/2016/01/2016_chernobyl_costs_report.pdf.</a:t>
            </a:r>
          </a:p>
          <a:p>
            <a:pPr algn="just"/>
            <a:r>
              <a:rPr lang="en-US" dirty="0"/>
              <a:t>„Soviets Cancel New Reactors for Chernobyl. Online. </a:t>
            </a:r>
            <a:r>
              <a:rPr lang="en-US" i="1" dirty="0"/>
              <a:t>Los Angeles Times</a:t>
            </a:r>
            <a:r>
              <a:rPr lang="en-US" dirty="0"/>
              <a:t>, 20. </a:t>
            </a:r>
            <a:r>
              <a:rPr lang="en-US" dirty="0" err="1"/>
              <a:t>dubna</a:t>
            </a:r>
            <a:r>
              <a:rPr lang="en-US" dirty="0"/>
              <a:t> 1989. https://www.latimes.com/archives/la-xpm-1989-04-20-mn-2586-story.html.</a:t>
            </a:r>
            <a:endParaRPr lang="cs-CZ" dirty="0"/>
          </a:p>
          <a:p>
            <a:pPr algn="just"/>
            <a:r>
              <a:rPr lang="en-US" dirty="0"/>
              <a:t>Taylor, Alan. 2019. </a:t>
            </a:r>
            <a:r>
              <a:rPr lang="cs-CZ" dirty="0"/>
              <a:t>„</a:t>
            </a:r>
            <a:r>
              <a:rPr lang="en-US" dirty="0"/>
              <a:t>Photos From The 1986 Chernobyl Disaster</a:t>
            </a:r>
            <a:r>
              <a:rPr lang="cs-CZ" dirty="0"/>
              <a:t>“</a:t>
            </a:r>
            <a:r>
              <a:rPr lang="en-US" dirty="0"/>
              <a:t>. Online. </a:t>
            </a:r>
            <a:r>
              <a:rPr lang="en-US" i="1" dirty="0"/>
              <a:t>The Atlantic</a:t>
            </a:r>
            <a:r>
              <a:rPr lang="en-US" dirty="0"/>
              <a:t>. 2019. https://www.theatlantic.com/photo/2019/06/chernobyl-disaster-photos-1986/590878/.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3012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813DC4-2DC2-42F9-8FDD-D17F8611A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obrázků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C7CCC0-2F94-453E-8D77-0AC509117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28750"/>
            <a:ext cx="9601200" cy="542925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/>
              <a:t>USFCRFC. 2001-. „File:iaea 02790015 (5613115146).Jpg“. Online. In </a:t>
            </a:r>
            <a:r>
              <a:rPr lang="en-US" i="1" dirty="0"/>
              <a:t>Wikipedia: The Free Encyclopedia</a:t>
            </a:r>
            <a:r>
              <a:rPr lang="en-US" dirty="0"/>
              <a:t>. San Francisco (CA): Wikimedia Foundation. https://upload.wikimedia.org/wikipedia/commons/8/87/IAEA_02790015_%285613115146%29.jpg.</a:t>
            </a:r>
          </a:p>
          <a:p>
            <a:pPr algn="just"/>
            <a:r>
              <a:rPr lang="en-US" dirty="0"/>
              <a:t>„German Mf-2 And Mf-3 Robots Were Also Useless In Chernobyl“. 2015. Online. In </a:t>
            </a:r>
            <a:r>
              <a:rPr lang="en-US" i="1" dirty="0"/>
              <a:t>360Carmuseum.com</a:t>
            </a:r>
            <a:r>
              <a:rPr lang="en-US" dirty="0"/>
              <a:t>. https://360carmuseum.com/en/news/article/64.</a:t>
            </a:r>
          </a:p>
          <a:p>
            <a:pPr algn="just"/>
            <a:r>
              <a:rPr lang="en-US" dirty="0"/>
              <a:t>„File - An Aerial View Of The Chernobyl Nuclear Power Plant Shortly After The 1986 Explosion Of Its Smoking Fourth Reactor. A Russian Official Is Warning That An Abandoned Chemical Plant In Siberia Poses An Environmental Threat That Could Rival Chernobyl.“. 2019. Online. In </a:t>
            </a:r>
            <a:r>
              <a:rPr lang="en-US" i="1" dirty="0"/>
              <a:t>Voice Of America</a:t>
            </a:r>
            <a:r>
              <a:rPr lang="en-US" dirty="0"/>
              <a:t>. https://www.voanews.com/europe/abandoned-siberian-factory-could-cause-chernobyl-style-disaster-official-warns.</a:t>
            </a:r>
          </a:p>
          <a:p>
            <a:pPr algn="just"/>
            <a:r>
              <a:rPr lang="en-US" dirty="0" err="1"/>
              <a:t>Mirovalev</a:t>
            </a:r>
            <a:r>
              <a:rPr lang="en-US" dirty="0"/>
              <a:t>, Mansur. 2020. „The Pripyat River Near The Chernobyl Nuclear Power Plant“. Online. In </a:t>
            </a:r>
            <a:r>
              <a:rPr lang="en-US" i="1" dirty="0"/>
              <a:t>Al Jazeera</a:t>
            </a:r>
            <a:r>
              <a:rPr lang="en-US" dirty="0"/>
              <a:t>. https://www.aljazeera.com/features/2020/2/26/in-chernobyls-radioactive-forest-arson-and-timber-smuggling.</a:t>
            </a:r>
          </a:p>
          <a:p>
            <a:pPr algn="just"/>
            <a:r>
              <a:rPr lang="en-US" dirty="0"/>
              <a:t>Taylor, Alan. 2019. „At Moscow's No. 6 Clinic, Which Specializes In Radiation Treatment, A Patient Recovers After A Bone-Marrow Operation. A Doctor Examines The Patient In A Sterile Room. The Examination Is Carried Out In An Individual, Air-Conditioned Chamber Via Specially Created Openings To Avoid Direct Contact And Contamination.“. Online. In </a:t>
            </a:r>
            <a:r>
              <a:rPr lang="en-US" i="1" dirty="0"/>
              <a:t>The Atlantic</a:t>
            </a:r>
            <a:r>
              <a:rPr lang="en-US" dirty="0"/>
              <a:t>. https://www.theatlantic.com/photo/2019/06/chernobyl-disaster-photos-1986/590878/.</a:t>
            </a:r>
            <a:endParaRPr lang="cs-CZ" dirty="0"/>
          </a:p>
          <a:p>
            <a:pPr algn="just"/>
            <a:r>
              <a:rPr lang="en-US" dirty="0"/>
              <a:t>CIA. 2011. „Economic Costs of Chernobyl Incident“. Online. Central Intelligence Agency. https://www.cia.gov/library/readingroom/docs/CIA-RDP93T01142R000100360001-3.pdf.</a:t>
            </a:r>
          </a:p>
          <a:p>
            <a:pPr algn="just"/>
            <a:r>
              <a:rPr lang="en-US" dirty="0"/>
              <a:t>„Chernobyl“. Online. In Pinterest. https://cz.pinterest.com/pin/723109283912145810/.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742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322F0C-224D-4DAF-B053-DC863A243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686050"/>
            <a:ext cx="9601200" cy="1485900"/>
          </a:xfrm>
        </p:spPr>
        <p:txBody>
          <a:bodyPr anchor="ctr"/>
          <a:lstStyle/>
          <a:p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794391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0B1948-33C2-4314-98E2-066F1D3D4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Havárie v Černobylské jaderné elektrárně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67B55C4-74DF-4814-9D14-E8E098E38D2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26. dubna 1986 v nočních hodinách</a:t>
            </a:r>
          </a:p>
          <a:p>
            <a:r>
              <a:rPr lang="cs-CZ" dirty="0"/>
              <a:t>Nejhorší katastrofa v dějinách jaderné energetiky</a:t>
            </a:r>
          </a:p>
          <a:p>
            <a:r>
              <a:rPr lang="cs-CZ" dirty="0"/>
              <a:t>„Nepovedená“ zkouška</a:t>
            </a:r>
          </a:p>
          <a:p>
            <a:r>
              <a:rPr lang="cs-CZ" dirty="0"/>
              <a:t>Silný výbuch </a:t>
            </a:r>
          </a:p>
          <a:p>
            <a:r>
              <a:rPr lang="cs-CZ" dirty="0"/>
              <a:t>Obrovské množství radioaktivního záření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2BAB6B0D-C6CD-411B-8073-CBB369BD98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594" y="1428443"/>
            <a:ext cx="3178206" cy="5296512"/>
          </a:xfrm>
        </p:spPr>
      </p:pic>
    </p:spTree>
    <p:extLst>
      <p:ext uri="{BB962C8B-B14F-4D97-AF65-F5344CB8AC3E}">
        <p14:creationId xmlns:p14="http://schemas.microsoft.com/office/powerpoint/2010/main" val="3453591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E7E7F6-BB41-46FC-A516-BD66D6978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Ekonomické dopady na Sovětský svaz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0E698AB-7EB8-4EA3-8DF5-CC31A3DEEE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1638300"/>
            <a:ext cx="4447786" cy="5117608"/>
          </a:xfrm>
        </p:spPr>
        <p:txBody>
          <a:bodyPr>
            <a:normAutofit/>
          </a:bodyPr>
          <a:lstStyle/>
          <a:p>
            <a:r>
              <a:rPr lang="cs-CZ" dirty="0"/>
              <a:t>Přímé škody</a:t>
            </a:r>
          </a:p>
          <a:p>
            <a:pPr lvl="1"/>
            <a:r>
              <a:rPr lang="cs-CZ" dirty="0"/>
              <a:t>Likvidace škod způsobených samotnou havárii</a:t>
            </a:r>
          </a:p>
          <a:p>
            <a:pPr lvl="1"/>
            <a:r>
              <a:rPr lang="cs-CZ" dirty="0"/>
              <a:t>Ztráta příjmů způsobená zničením reaktoru spolu s krátko až střednědobým odstavením ostatních bloků </a:t>
            </a:r>
          </a:p>
          <a:p>
            <a:pPr lvl="1"/>
            <a:r>
              <a:rPr lang="cs-CZ" dirty="0"/>
              <a:t>Nemožnost využívat kontaminovanou půdu spolu s návaznými produkty</a:t>
            </a:r>
          </a:p>
          <a:p>
            <a:pPr lvl="1"/>
            <a:r>
              <a:rPr lang="cs-CZ" dirty="0"/>
              <a:t>Cena zdravotní péče o lidi postižené touto havárii a výplata kompenzací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7793DB7-EF80-46C2-BACF-9B92C448AA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5014" y="1638299"/>
            <a:ext cx="4447786" cy="5219701"/>
          </a:xfrm>
        </p:spPr>
        <p:txBody>
          <a:bodyPr>
            <a:normAutofit/>
          </a:bodyPr>
          <a:lstStyle/>
          <a:p>
            <a:r>
              <a:rPr lang="cs-CZ" dirty="0"/>
              <a:t>Nepřímé škody</a:t>
            </a:r>
          </a:p>
          <a:p>
            <a:pPr lvl="1"/>
            <a:r>
              <a:rPr lang="cs-CZ" dirty="0"/>
              <a:t>Výdaje spojené s relokací obyvatelstva</a:t>
            </a:r>
          </a:p>
          <a:p>
            <a:pPr lvl="1"/>
            <a:r>
              <a:rPr lang="cs-CZ" dirty="0"/>
              <a:t>Z</a:t>
            </a:r>
            <a:r>
              <a:rPr lang="sv-SE" dirty="0"/>
              <a:t>tráty spojené s</a:t>
            </a:r>
            <a:r>
              <a:rPr lang="cs-CZ" dirty="0"/>
              <a:t>e</a:t>
            </a:r>
            <a:r>
              <a:rPr lang="sv-SE" dirty="0"/>
              <a:t> přerušením ekonomických aktivit</a:t>
            </a:r>
            <a:endParaRPr lang="cs-CZ" dirty="0"/>
          </a:p>
          <a:p>
            <a:pPr lvl="1"/>
            <a:r>
              <a:rPr lang="cs-CZ" dirty="0"/>
              <a:t>Cena dlouhodobé zdravotní péče</a:t>
            </a:r>
          </a:p>
          <a:p>
            <a:pPr lvl="1"/>
            <a:r>
              <a:rPr lang="cs-CZ" dirty="0"/>
              <a:t>Ztráta ekonomického potenciálu zemřelých a dlouhodobě zdravotně postižených</a:t>
            </a:r>
          </a:p>
        </p:txBody>
      </p:sp>
    </p:spTree>
    <p:extLst>
      <p:ext uri="{BB962C8B-B14F-4D97-AF65-F5344CB8AC3E}">
        <p14:creationId xmlns:p14="http://schemas.microsoft.com/office/powerpoint/2010/main" val="1295091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98A7C9-6A08-423B-AF1F-52E6DC4DC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Likvidace škod havárie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AB9937-26CA-49D2-964D-64C2DA23B5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Nasazeni příslušníci armády</a:t>
            </a:r>
          </a:p>
          <a:p>
            <a:r>
              <a:rPr lang="cs-CZ" dirty="0"/>
              <a:t>Náklady spojené s likvidací škod a ochrannými pracemi sloužící k omezení radioaktivního záření</a:t>
            </a:r>
          </a:p>
          <a:p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C4477222-C4C7-45DC-824D-C243BBA4DC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87903"/>
            <a:ext cx="5513495" cy="3977592"/>
          </a:xfrm>
        </p:spPr>
      </p:pic>
    </p:spTree>
    <p:extLst>
      <p:ext uri="{BB962C8B-B14F-4D97-AF65-F5344CB8AC3E}">
        <p14:creationId xmlns:p14="http://schemas.microsoft.com/office/powerpoint/2010/main" val="4240197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7D9C71-3A38-44AD-970E-DE7102B32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Ztráta energie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3176AB-A052-49F6-93D7-0F4DA9D399E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Bloky 1,2,3 Černobylské j.e. odstaveny</a:t>
            </a:r>
          </a:p>
          <a:p>
            <a:r>
              <a:rPr lang="cs-CZ" dirty="0"/>
              <a:t>Letní sezóna po havárii</a:t>
            </a:r>
          </a:p>
          <a:p>
            <a:r>
              <a:rPr lang="cs-CZ" dirty="0"/>
              <a:t>Plán na spuštění nových elektráren</a:t>
            </a:r>
          </a:p>
          <a:p>
            <a:pPr lvl="1"/>
            <a:r>
              <a:rPr lang="cs-CZ" dirty="0"/>
              <a:t>Zpoždění</a:t>
            </a:r>
          </a:p>
          <a:p>
            <a:r>
              <a:rPr lang="cs-CZ" dirty="0"/>
              <a:t>Problémy reaktoru RMBK-1000</a:t>
            </a:r>
          </a:p>
          <a:p>
            <a:pPr lvl="1"/>
            <a:r>
              <a:rPr lang="cs-CZ" dirty="0"/>
              <a:t>Odstávky</a:t>
            </a:r>
          </a:p>
          <a:p>
            <a:r>
              <a:rPr lang="cs-CZ" dirty="0"/>
              <a:t>Letní sucha</a:t>
            </a:r>
          </a:p>
          <a:p>
            <a:r>
              <a:rPr lang="cs-CZ" dirty="0"/>
              <a:t>Výpadky dodávek do tepelných elektráren na jaře 1987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32E9F963-77BB-4D77-95C8-673B5E1F9F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90779"/>
            <a:ext cx="5655075" cy="3371839"/>
          </a:xfrm>
        </p:spPr>
      </p:pic>
    </p:spTree>
    <p:extLst>
      <p:ext uri="{BB962C8B-B14F-4D97-AF65-F5344CB8AC3E}">
        <p14:creationId xmlns:p14="http://schemas.microsoft.com/office/powerpoint/2010/main" val="1685817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998E2C-761D-4CDD-B19E-CB233D2E8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Ztráta energie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F10730-F2C3-4A20-BCE2-DF930D266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Reálný nedostatek energie během zimy</a:t>
            </a:r>
          </a:p>
          <a:p>
            <a:pPr lvl="1"/>
            <a:r>
              <a:rPr lang="cs-CZ" dirty="0"/>
              <a:t>Negativní ovlivnění chodu továren</a:t>
            </a:r>
          </a:p>
          <a:p>
            <a:r>
              <a:rPr lang="cs-CZ" dirty="0"/>
              <a:t>Jižní oblast SSSR</a:t>
            </a:r>
          </a:p>
          <a:p>
            <a:r>
              <a:rPr lang="cs-CZ" dirty="0"/>
              <a:t>Problémy s exportem</a:t>
            </a:r>
          </a:p>
          <a:p>
            <a:r>
              <a:rPr lang="cs-CZ" dirty="0"/>
              <a:t>Kritika plýtvání energie v továrnách</a:t>
            </a:r>
          </a:p>
          <a:p>
            <a:r>
              <a:rPr lang="cs-CZ" dirty="0"/>
              <a:t>Kvůli havárii v Černobylské j.e. se situace stala akutní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0215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A5A808-6A99-4045-B329-6467C190A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Ztráta půdy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FDD852-0781-4B85-87AD-26B6D566107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Především oblast bažin a lesů</a:t>
            </a:r>
          </a:p>
          <a:p>
            <a:r>
              <a:rPr lang="cs-CZ" dirty="0"/>
              <a:t>Zásobování řekou Dněpr nekontaminováno</a:t>
            </a:r>
          </a:p>
          <a:p>
            <a:r>
              <a:rPr lang="cs-CZ" dirty="0"/>
              <a:t>Dekontaminace půdy </a:t>
            </a:r>
          </a:p>
          <a:p>
            <a:pPr lvl="1"/>
            <a:r>
              <a:rPr lang="cs-CZ" dirty="0"/>
              <a:t>Nedůvěra obyvatelstva</a:t>
            </a:r>
          </a:p>
          <a:p>
            <a:r>
              <a:rPr lang="cs-CZ" dirty="0"/>
              <a:t>Výrazné škody po celé Evropě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ACD3168-A8AE-4419-8065-32E0D72D60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19386" y="2171700"/>
            <a:ext cx="6050304" cy="340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813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8A00AE-B5E9-449C-8E33-E838CDBBD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Zdravotnictví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EB7763-E386-49B1-A0DA-CF881351FA0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Nejvyšší dávku ozáření dostalo přibližně tisíc lidí</a:t>
            </a:r>
          </a:p>
          <a:p>
            <a:r>
              <a:rPr lang="cs-CZ" dirty="0"/>
              <a:t>Riziku vystaveno 600 000 likvidátorů a 116 000 lidí z blízkosti elektrárny</a:t>
            </a:r>
          </a:p>
          <a:p>
            <a:r>
              <a:rPr lang="cs-CZ" dirty="0"/>
              <a:t>Zvýšený výskyt rakoviny jako nejvýznamnější dlouhodobý problém</a:t>
            </a:r>
          </a:p>
          <a:p>
            <a:r>
              <a:rPr lang="cs-CZ" dirty="0"/>
              <a:t>Zvýšené náklady na sociální pojištění</a:t>
            </a:r>
          </a:p>
          <a:p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BD40999C-4477-4EEC-A0AB-B55A902BBF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616" y="2171700"/>
            <a:ext cx="5783728" cy="3890521"/>
          </a:xfrm>
        </p:spPr>
      </p:pic>
    </p:spTree>
    <p:extLst>
      <p:ext uri="{BB962C8B-B14F-4D97-AF65-F5344CB8AC3E}">
        <p14:creationId xmlns:p14="http://schemas.microsoft.com/office/powerpoint/2010/main" val="489489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AD966F-7650-40B1-AE66-A2C97B90F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Relokace obyvatelstva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9DED9A-8E07-4A25-8981-8A87C2E7B3F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Potřeba vystavět nové bydlení a zařazení do nového pracovního poměru</a:t>
            </a:r>
          </a:p>
          <a:p>
            <a:r>
              <a:rPr lang="cs-CZ" dirty="0"/>
              <a:t>Zhruba 330 000 lidí</a:t>
            </a:r>
          </a:p>
          <a:p>
            <a:r>
              <a:rPr lang="cs-CZ" dirty="0"/>
              <a:t>Vypláceny kompenzace </a:t>
            </a:r>
          </a:p>
          <a:p>
            <a:r>
              <a:rPr lang="cs-CZ" dirty="0"/>
              <a:t>Pozitivní efekt</a:t>
            </a:r>
          </a:p>
          <a:p>
            <a:pPr lvl="1"/>
            <a:r>
              <a:rPr lang="cs-CZ" dirty="0"/>
              <a:t>Vyřešení nedostatku pracovníků v jiných oblastech</a:t>
            </a:r>
          </a:p>
          <a:p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C435BAF-CA19-49B0-B116-7CB71CF89E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48869" y="685800"/>
            <a:ext cx="4731799" cy="592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50725"/>
      </p:ext>
    </p:extLst>
  </p:cSld>
  <p:clrMapOvr>
    <a:masterClrMapping/>
  </p:clrMapOvr>
</p:sld>
</file>

<file path=ppt/theme/theme1.xml><?xml version="1.0" encoding="utf-8"?>
<a:theme xmlns:a="http://schemas.openxmlformats.org/drawingml/2006/main" name="Oříznutí">
  <a:themeElements>
    <a:clrScheme name="Oříznutí">
      <a:dk1>
        <a:sysClr val="windowText" lastClr="000000"/>
      </a:dk1>
      <a:lt1>
        <a:sysClr val="window" lastClr="FFFFFF"/>
      </a:lt1>
      <a:dk2>
        <a:srgbClr val="4A2318"/>
      </a:dk2>
      <a:lt2>
        <a:srgbClr val="EDECEB"/>
      </a:lt2>
      <a:accent1>
        <a:srgbClr val="F3C82E"/>
      </a:accent1>
      <a:accent2>
        <a:srgbClr val="A26176"/>
      </a:accent2>
      <a:accent3>
        <a:srgbClr val="74A94E"/>
      </a:accent3>
      <a:accent4>
        <a:srgbClr val="188E8D"/>
      </a:accent4>
      <a:accent5>
        <a:srgbClr val="EE913A"/>
      </a:accent5>
      <a:accent6>
        <a:srgbClr val="DF5D4A"/>
      </a:accent6>
      <a:hlink>
        <a:srgbClr val="188E8D"/>
      </a:hlink>
      <a:folHlink>
        <a:srgbClr val="A26176"/>
      </a:folHlink>
    </a:clrScheme>
    <a:fontScheme name="Oříznutí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říznutí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Oříznutí</Template>
  <TotalTime>223</TotalTime>
  <Words>937</Words>
  <Application>Microsoft Office PowerPoint</Application>
  <PresentationFormat>Širokoúhlá obrazovka</PresentationFormat>
  <Paragraphs>81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5" baseType="lpstr">
      <vt:lpstr>Franklin Gothic Book</vt:lpstr>
      <vt:lpstr>Oříznutí</vt:lpstr>
      <vt:lpstr>Dopady havárie v Černobylu na SSSR z ekonomického hlediska</vt:lpstr>
      <vt:lpstr>Havárie v Černobylské jaderné elektrárně</vt:lpstr>
      <vt:lpstr>Ekonomické dopady na Sovětský svaz</vt:lpstr>
      <vt:lpstr>Likvidace škod havárie</vt:lpstr>
      <vt:lpstr>Ztráta energie</vt:lpstr>
      <vt:lpstr>Ztráta energie</vt:lpstr>
      <vt:lpstr>Ztráta půdy</vt:lpstr>
      <vt:lpstr>Zdravotnictví</vt:lpstr>
      <vt:lpstr>Relokace obyvatelstva</vt:lpstr>
      <vt:lpstr>Závěr</vt:lpstr>
      <vt:lpstr>Zdroje</vt:lpstr>
      <vt:lpstr>Zdroje obrázků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Dopady havárie v Černobylu na SSSR z ekonomického hlediska</dc:title>
  <dc:creator>Patrik Polák</dc:creator>
  <cp:lastModifiedBy>Patrik Polák</cp:lastModifiedBy>
  <cp:revision>18</cp:revision>
  <dcterms:created xsi:type="dcterms:W3CDTF">2020-11-28T20:44:16Z</dcterms:created>
  <dcterms:modified xsi:type="dcterms:W3CDTF">2020-11-29T19:42:51Z</dcterms:modified>
</cp:coreProperties>
</file>