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0C61E-8A10-4736-9AD4-DED5DA7AC616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90744-2490-4C21-A19A-084FD58B02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750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90744-2490-4C21-A19A-084FD58B0273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B4642-BA88-42CB-BB93-B4A0F99BFA7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E4BD3-CB21-4648-A36D-78EBA5F2BA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B4642-BA88-42CB-BB93-B4A0F99BFA7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E4BD3-CB21-4648-A36D-78EBA5F2BA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B4642-BA88-42CB-BB93-B4A0F99BFA7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E4BD3-CB21-4648-A36D-78EBA5F2BA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B4642-BA88-42CB-BB93-B4A0F99BFA7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E4BD3-CB21-4648-A36D-78EBA5F2BA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B4642-BA88-42CB-BB93-B4A0F99BFA7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E4BD3-CB21-4648-A36D-78EBA5F2BA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B4642-BA88-42CB-BB93-B4A0F99BFA7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E4BD3-CB21-4648-A36D-78EBA5F2BA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B4642-BA88-42CB-BB93-B4A0F99BFA7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E4BD3-CB21-4648-A36D-78EBA5F2BA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B4642-BA88-42CB-BB93-B4A0F99BFA7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E4BD3-CB21-4648-A36D-78EBA5F2BA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B4642-BA88-42CB-BB93-B4A0F99BFA7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E4BD3-CB21-4648-A36D-78EBA5F2BA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B4642-BA88-42CB-BB93-B4A0F99BFA7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E4BD3-CB21-4648-A36D-78EBA5F2BA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B4642-BA88-42CB-BB93-B4A0F99BFA7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E4BD3-CB21-4648-A36D-78EBA5F2BA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B4642-BA88-42CB-BB93-B4A0F99BFA7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E4BD3-CB21-4648-A36D-78EBA5F2BA0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2000240"/>
            <a:ext cx="7772400" cy="2571768"/>
          </a:xfrm>
        </p:spPr>
        <p:txBody>
          <a:bodyPr>
            <a:noAutofit/>
          </a:bodyPr>
          <a:lstStyle/>
          <a:p>
            <a:r>
              <a:rPr lang="cs-CZ" sz="6000" b="1" dirty="0" smtClean="0"/>
              <a:t>PORANĚNÍ POHYBOVÉHO APARÁTU</a:t>
            </a:r>
            <a:endParaRPr lang="cs-CZ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 smtClean="0"/>
              <a:t>	</a:t>
            </a:r>
          </a:p>
          <a:p>
            <a:pPr>
              <a:buNone/>
            </a:pPr>
            <a:r>
              <a:rPr lang="cs-CZ" sz="2000" b="1" dirty="0" smtClean="0"/>
              <a:t>	PORANĚNÍ POHYBOVÉHO APARÁTU</a:t>
            </a:r>
          </a:p>
          <a:p>
            <a:pPr>
              <a:buNone/>
            </a:pPr>
            <a:r>
              <a:rPr lang="cs-CZ" sz="2000" b="1" dirty="0" smtClean="0"/>
              <a:t>		vzniká působením:	a) přímého násilí</a:t>
            </a:r>
          </a:p>
          <a:p>
            <a:pPr>
              <a:buNone/>
            </a:pPr>
            <a:r>
              <a:rPr lang="cs-CZ" sz="2000" b="1" dirty="0" smtClean="0"/>
              <a:t>					b) nepřímého násilí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	pohybový aparát:	1. složka pasivní (kosti,klouby)</a:t>
            </a:r>
          </a:p>
          <a:p>
            <a:pPr>
              <a:buNone/>
            </a:pPr>
            <a:r>
              <a:rPr lang="cs-CZ" sz="2000" b="1" dirty="0" smtClean="0"/>
              <a:t>			 		2. složka aktivní (svaly, šlachy)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 Působením mechanických vlivů vznikají: </a:t>
            </a:r>
          </a:p>
          <a:p>
            <a:pPr lvl="2"/>
            <a:r>
              <a:rPr lang="cs-CZ" sz="2000" b="1" dirty="0" smtClean="0"/>
              <a:t>RÁNY</a:t>
            </a:r>
          </a:p>
          <a:p>
            <a:pPr lvl="2"/>
            <a:r>
              <a:rPr lang="cs-CZ" sz="2000" b="1" dirty="0" smtClean="0"/>
              <a:t>POHMOŽDĚNÍ</a:t>
            </a:r>
          </a:p>
          <a:p>
            <a:pPr lvl="2"/>
            <a:r>
              <a:rPr lang="cs-CZ" sz="2000" b="1" dirty="0" smtClean="0"/>
              <a:t>PODVRTNUTÍ</a:t>
            </a:r>
          </a:p>
          <a:p>
            <a:pPr lvl="2"/>
            <a:r>
              <a:rPr lang="cs-CZ" sz="2000" b="1" dirty="0" smtClean="0"/>
              <a:t>VYKLOUBENÍ</a:t>
            </a:r>
          </a:p>
          <a:p>
            <a:pPr lvl="2"/>
            <a:r>
              <a:rPr lang="cs-CZ" sz="2000" b="1" dirty="0" smtClean="0"/>
              <a:t>ZLOMENINY</a:t>
            </a:r>
            <a:endParaRPr lang="cs-CZ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	</a:t>
            </a:r>
          </a:p>
          <a:p>
            <a:pPr>
              <a:buNone/>
            </a:pPr>
            <a:r>
              <a:rPr lang="cs-CZ" sz="2000" b="1" dirty="0" smtClean="0"/>
              <a:t>	KOSTI</a:t>
            </a:r>
          </a:p>
          <a:p>
            <a:pPr>
              <a:buNone/>
            </a:pPr>
            <a:r>
              <a:rPr lang="cs-CZ" sz="2000" b="1" dirty="0" smtClean="0"/>
              <a:t>		1. zlomenina otevřená</a:t>
            </a:r>
          </a:p>
          <a:p>
            <a:pPr>
              <a:buNone/>
            </a:pPr>
            <a:r>
              <a:rPr lang="cs-CZ" sz="2000" b="1" dirty="0" smtClean="0"/>
              <a:t>		2. zlomenina zavřená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	Příznaky:	bolest, porucha funkce, deformita, krvácení, příznaky 		rozvíjejícího se šoku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PRVNÍ POMOC</a:t>
            </a:r>
          </a:p>
          <a:p>
            <a:pPr>
              <a:buNone/>
            </a:pPr>
            <a:r>
              <a:rPr lang="cs-CZ" sz="2000" b="1" dirty="0" smtClean="0"/>
              <a:t>		1. zastavit krvácení</a:t>
            </a:r>
          </a:p>
          <a:p>
            <a:pPr>
              <a:buNone/>
            </a:pPr>
            <a:r>
              <a:rPr lang="cs-CZ" sz="2000" b="1" dirty="0" smtClean="0"/>
              <a:t>		2</a:t>
            </a:r>
            <a:r>
              <a:rPr lang="cs-CZ" sz="2000" b="1" smtClean="0"/>
              <a:t>. </a:t>
            </a:r>
            <a:r>
              <a:rPr lang="cs-CZ" sz="2000" b="1" smtClean="0"/>
              <a:t>znehybnit končetinu</a:t>
            </a:r>
          </a:p>
          <a:p>
            <a:pPr>
              <a:buNone/>
            </a:pPr>
            <a:r>
              <a:rPr lang="cs-CZ" sz="2000" b="1"/>
              <a:t>	</a:t>
            </a:r>
            <a:r>
              <a:rPr lang="cs-CZ" sz="2000" b="1" smtClean="0"/>
              <a:t>	3. chladit</a:t>
            </a: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</a:t>
            </a:r>
            <a:r>
              <a:rPr lang="cs-CZ" sz="2000" b="1" smtClean="0"/>
              <a:t>	</a:t>
            </a:r>
            <a:r>
              <a:rPr lang="cs-CZ" sz="2000" b="1" smtClean="0"/>
              <a:t>4. při otevřené zlomenině sterilní krytí</a:t>
            </a:r>
            <a:endParaRPr lang="cs-CZ" sz="2000" b="1" dirty="0" smtClean="0"/>
          </a:p>
          <a:p>
            <a:pPr lvl="2">
              <a:buNone/>
            </a:pPr>
            <a:r>
              <a:rPr lang="cs-CZ" sz="2000" b="1" dirty="0" smtClean="0"/>
              <a:t>5.</a:t>
            </a:r>
            <a:r>
              <a:rPr lang="cs-CZ" sz="2000" dirty="0" smtClean="0"/>
              <a:t> </a:t>
            </a:r>
            <a:r>
              <a:rPr lang="cs-CZ" sz="2000" b="1" smtClean="0"/>
              <a:t>protišoková </a:t>
            </a:r>
            <a:r>
              <a:rPr lang="cs-CZ" sz="2000" b="1" smtClean="0"/>
              <a:t>opatření</a:t>
            </a:r>
          </a:p>
          <a:p>
            <a:pPr lvl="2">
              <a:buNone/>
            </a:pPr>
            <a:r>
              <a:rPr lang="cs-CZ" sz="2000" b="1" smtClean="0"/>
              <a:t>Při dostupnosti ZZS nepřikládat provizorní dlahy.</a:t>
            </a:r>
            <a:endParaRPr lang="cs-CZ" sz="2000" b="1" dirty="0" smtClean="0"/>
          </a:p>
          <a:p>
            <a:pPr lvl="2">
              <a:buNone/>
            </a:pPr>
            <a:endParaRPr lang="cs-CZ" sz="2000" dirty="0"/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86124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	</a:t>
            </a:r>
          </a:p>
          <a:p>
            <a:pPr>
              <a:buNone/>
            </a:pPr>
            <a:r>
              <a:rPr lang="cs-CZ" sz="2000" b="1" dirty="0" smtClean="0"/>
              <a:t>	KLOUBY</a:t>
            </a:r>
          </a:p>
          <a:p>
            <a:pPr>
              <a:buNone/>
            </a:pPr>
            <a:r>
              <a:rPr lang="cs-CZ" sz="2000" b="1" dirty="0" smtClean="0"/>
              <a:t>		1. distorze (podvrtnutí)</a:t>
            </a:r>
          </a:p>
          <a:p>
            <a:pPr>
              <a:buNone/>
            </a:pPr>
            <a:r>
              <a:rPr lang="cs-CZ" sz="2000" b="1" dirty="0" smtClean="0"/>
              <a:t>		2. subluxace</a:t>
            </a:r>
          </a:p>
          <a:p>
            <a:pPr>
              <a:buNone/>
            </a:pPr>
            <a:r>
              <a:rPr lang="cs-CZ" sz="2000" b="1" dirty="0" smtClean="0"/>
              <a:t>		3. luxace (vykloubení)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	Příznaky:	bolestivost, ztráta pohybu, deformita, otok,</a:t>
            </a:r>
          </a:p>
          <a:p>
            <a:pPr>
              <a:buNone/>
            </a:pPr>
            <a:r>
              <a:rPr lang="cs-CZ" sz="2000" b="1" dirty="0" smtClean="0"/>
              <a:t>		   	krevní výron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PRVNÍ POMOC</a:t>
            </a:r>
          </a:p>
          <a:p>
            <a:pPr>
              <a:buNone/>
            </a:pPr>
            <a:r>
              <a:rPr lang="cs-CZ" sz="2000" b="1" dirty="0" smtClean="0"/>
              <a:t>		1. klid, imobilizace</a:t>
            </a:r>
          </a:p>
          <a:p>
            <a:pPr>
              <a:buNone/>
            </a:pPr>
            <a:r>
              <a:rPr lang="cs-CZ" sz="2000" b="1" dirty="0" smtClean="0"/>
              <a:t>		2. studené obklady</a:t>
            </a:r>
          </a:p>
          <a:p>
            <a:pPr>
              <a:buNone/>
            </a:pPr>
            <a:r>
              <a:rPr lang="cs-CZ" sz="2000" b="1" dirty="0" smtClean="0"/>
              <a:t>		3</a:t>
            </a:r>
            <a:r>
              <a:rPr lang="cs-CZ" sz="2000" b="1" smtClean="0"/>
              <a:t>. </a:t>
            </a:r>
            <a:r>
              <a:rPr lang="cs-CZ" sz="2000" b="1" smtClean="0"/>
              <a:t>stažení obinadlem</a:t>
            </a: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	4. končetina do zvýšené polohy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Nikdy sami nevracíme luxovanou kost do původní polohy!</a:t>
            </a:r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643314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	</a:t>
            </a:r>
          </a:p>
          <a:p>
            <a:pPr>
              <a:buNone/>
            </a:pPr>
            <a:r>
              <a:rPr lang="cs-CZ" sz="2000" b="1" dirty="0" smtClean="0"/>
              <a:t>	SVALY A ŠLACHY</a:t>
            </a:r>
          </a:p>
          <a:p>
            <a:pPr lvl="1">
              <a:buFont typeface="Arial" pitchFamily="34" charset="0"/>
              <a:buChar char="•"/>
            </a:pPr>
            <a:r>
              <a:rPr lang="cs-CZ" sz="2000" b="1" dirty="0" smtClean="0"/>
              <a:t>zhmoždění</a:t>
            </a:r>
          </a:p>
          <a:p>
            <a:pPr lvl="1">
              <a:buFont typeface="Arial" pitchFamily="34" charset="0"/>
              <a:buChar char="•"/>
            </a:pPr>
            <a:r>
              <a:rPr lang="cs-CZ" sz="2000" b="1" dirty="0" smtClean="0"/>
              <a:t>natržení</a:t>
            </a:r>
          </a:p>
          <a:p>
            <a:pPr lvl="1">
              <a:buFont typeface="Arial" pitchFamily="34" charset="0"/>
              <a:buChar char="•"/>
            </a:pPr>
            <a:r>
              <a:rPr lang="cs-CZ" sz="2000" b="1" dirty="0" smtClean="0"/>
              <a:t>přetržení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	Příznaky:	bolestivost, porucha až ztráta funkce, otok,</a:t>
            </a:r>
          </a:p>
          <a:p>
            <a:pPr>
              <a:buNone/>
            </a:pPr>
            <a:r>
              <a:rPr lang="cs-CZ" sz="2000" b="1" dirty="0" smtClean="0"/>
              <a:t>		   	krevní výron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PRVNÍ POMOC</a:t>
            </a:r>
          </a:p>
          <a:p>
            <a:pPr>
              <a:buNone/>
            </a:pPr>
            <a:r>
              <a:rPr lang="cs-CZ" sz="2000" b="1" dirty="0" smtClean="0"/>
              <a:t>		1. klid</a:t>
            </a:r>
            <a:r>
              <a:rPr lang="cs-CZ" sz="2000" b="1" smtClean="0"/>
              <a:t>, </a:t>
            </a:r>
            <a:r>
              <a:rPr lang="cs-CZ" sz="2000" b="1" smtClean="0"/>
              <a:t>imobilizace</a:t>
            </a:r>
            <a:endParaRPr lang="cs-CZ" sz="2000" b="1"/>
          </a:p>
          <a:p>
            <a:pPr>
              <a:buNone/>
            </a:pPr>
            <a:r>
              <a:rPr lang="cs-CZ" sz="2000" b="1" dirty="0" smtClean="0"/>
              <a:t>		2</a:t>
            </a:r>
            <a:r>
              <a:rPr lang="cs-CZ" sz="2000" b="1" smtClean="0"/>
              <a:t>. </a:t>
            </a:r>
            <a:r>
              <a:rPr lang="cs-CZ" sz="2000" b="1" smtClean="0"/>
              <a:t>studené obklady</a:t>
            </a:r>
          </a:p>
          <a:p>
            <a:pPr>
              <a:buNone/>
            </a:pPr>
            <a:r>
              <a:rPr lang="cs-CZ" sz="2000" b="1"/>
              <a:t>	</a:t>
            </a:r>
            <a:r>
              <a:rPr lang="cs-CZ" sz="2000" b="1" smtClean="0"/>
              <a:t>	3. odborné ošetření</a:t>
            </a:r>
            <a:endParaRPr lang="cs-CZ" sz="2000" b="1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	</a:t>
            </a:r>
            <a:endParaRPr lang="cs-CZ" sz="2000" b="1" dirty="0"/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643314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Předvádění na obrazovce (4:3)</PresentationFormat>
  <Paragraphs>68</Paragraphs>
  <Slides>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PORANĚNÍ POHYBOVÉHO APARÁTU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PORANĚNÍ POHYBOVÉHO APARÁTU</dc:title>
  <dc:creator>Lukáš Malý</dc:creator>
  <cp:lastModifiedBy>M</cp:lastModifiedBy>
  <cp:revision>4</cp:revision>
  <dcterms:created xsi:type="dcterms:W3CDTF">2008-09-18T11:34:40Z</dcterms:created>
  <dcterms:modified xsi:type="dcterms:W3CDTF">2020-09-21T11:42:53Z</dcterms:modified>
</cp:coreProperties>
</file>