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0" r:id="rId1"/>
  </p:sldMasterIdLst>
  <p:sldIdLst>
    <p:sldId id="256" r:id="rId2"/>
    <p:sldId id="257" r:id="rId3"/>
    <p:sldId id="258" r:id="rId4"/>
    <p:sldId id="268" r:id="rId5"/>
    <p:sldId id="269" r:id="rId6"/>
    <p:sldId id="260" r:id="rId7"/>
    <p:sldId id="259" r:id="rId8"/>
    <p:sldId id="261" r:id="rId9"/>
    <p:sldId id="262" r:id="rId10"/>
    <p:sldId id="263" r:id="rId11"/>
    <p:sldId id="270" r:id="rId12"/>
    <p:sldId id="267" r:id="rId13"/>
    <p:sldId id="264" r:id="rId14"/>
    <p:sldId id="26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5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69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1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8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7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822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40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96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98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10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48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B7FF551-132F-46F5-A510-39CF0287ABBA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C55409E-DA3A-4B37-8E86-C4742D2154F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8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7688" y="882376"/>
            <a:ext cx="9966960" cy="2926080"/>
          </a:xfrm>
        </p:spPr>
        <p:txBody>
          <a:bodyPr>
            <a:normAutofit/>
          </a:bodyPr>
          <a:lstStyle/>
          <a:p>
            <a:r>
              <a:rPr lang="cs-CZ" sz="4400" b="1" dirty="0"/>
              <a:t>Členění velkých sum textů: </a:t>
            </a:r>
            <a:br>
              <a:rPr lang="cs-CZ" sz="4400" b="1" dirty="0"/>
            </a:br>
            <a:r>
              <a:rPr lang="cs-CZ" sz="4400" b="1" dirty="0"/>
              <a:t>Literární druhy a žánry 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38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390617"/>
            <a:ext cx="9875520" cy="68358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Literární žánr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4085" y="1260629"/>
            <a:ext cx="6917542" cy="5291091"/>
          </a:xfrm>
        </p:spPr>
        <p:txBody>
          <a:bodyPr>
            <a:normAutofit/>
          </a:bodyPr>
          <a:lstStyle/>
          <a:p>
            <a:r>
              <a:rPr lang="cs-CZ" sz="2000" dirty="0"/>
              <a:t>Významný faktor </a:t>
            </a:r>
            <a:r>
              <a:rPr lang="cs-CZ" sz="2000" b="1" dirty="0"/>
              <a:t>geneze textu, jeho struktury i jeho recepce</a:t>
            </a:r>
          </a:p>
          <a:p>
            <a:r>
              <a:rPr lang="cs-CZ" sz="2000" dirty="0"/>
              <a:t>Jak existují žánry? Dvě krajní pozice – </a:t>
            </a:r>
            <a:r>
              <a:rPr lang="cs-CZ" sz="2000" b="1" dirty="0"/>
              <a:t>realismus</a:t>
            </a:r>
            <a:r>
              <a:rPr lang="cs-CZ" sz="2000" dirty="0"/>
              <a:t> (žánry existují jakožto obecné pojmy před konkrétními literárními texty) × </a:t>
            </a:r>
            <a:r>
              <a:rPr lang="cs-CZ" sz="2000" b="1" dirty="0"/>
              <a:t>nominalismus</a:t>
            </a:r>
            <a:r>
              <a:rPr lang="cs-CZ" sz="2000" dirty="0"/>
              <a:t> (žánry jsou abstrakcemi z reálných textů a jejich rysů, jako takové neexistují); třetí možná pozice: </a:t>
            </a:r>
            <a:r>
              <a:rPr lang="cs-CZ" sz="2000" b="1" dirty="0"/>
              <a:t>konstruktivismus </a:t>
            </a:r>
            <a:r>
              <a:rPr lang="cs-CZ" sz="2000" dirty="0"/>
              <a:t>(žánry jsou naše konceptuální nástroje k uchopení určitých rysů textů).</a:t>
            </a:r>
            <a:endParaRPr lang="cs-CZ" sz="2000" b="1" dirty="0"/>
          </a:p>
          <a:p>
            <a:r>
              <a:rPr lang="cs-CZ" sz="2000" dirty="0"/>
              <a:t>Jaká jsou kritéria participace textu na určitém žánru, tj. jaké existují </a:t>
            </a:r>
            <a:r>
              <a:rPr lang="cs-CZ" sz="2000" b="1" dirty="0"/>
              <a:t>žánrové znaky</a:t>
            </a:r>
            <a:r>
              <a:rPr lang="cs-CZ" sz="2000" dirty="0"/>
              <a:t>? Znaky tematické, strukturní a formální…, které se prakticky vždy kombinují; v zásadě však může být žánrotvorný kterýkoli aspekt literárního díla (jazykový styl, rozsah textu, postava, motivy…), záleží na konkrétním žánru (srov. Šidák 2013: 75–76).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59E70BC-B3FB-4972-BFB2-78CE9473A2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6357" y="390617"/>
            <a:ext cx="2143125" cy="2133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49DF3FD-2223-D73A-2436-FBB0058D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627" y="2524216"/>
            <a:ext cx="2496088" cy="23454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A610D7-E610-4D8C-F405-B1F4CE2B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715" y="4333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10A01-FCB2-9963-7E9B-7B152D5B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99495"/>
            <a:ext cx="9875520" cy="896645"/>
          </a:xfrm>
        </p:spPr>
        <p:txBody>
          <a:bodyPr>
            <a:normAutofit/>
          </a:bodyPr>
          <a:lstStyle/>
          <a:p>
            <a:r>
              <a:rPr lang="cs-CZ" b="1" dirty="0"/>
              <a:t>Literární žánr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95081-499F-174D-A257-7E09D2A20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617" y="1562470"/>
            <a:ext cx="5507263" cy="4518289"/>
          </a:xfrm>
        </p:spPr>
        <p:txBody>
          <a:bodyPr>
            <a:normAutofit/>
          </a:bodyPr>
          <a:lstStyle/>
          <a:p>
            <a:r>
              <a:rPr lang="cs-CZ" sz="2400" dirty="0"/>
              <a:t>Prakticky žádný literární text nenaplňuje všechny žánrové znaky daného žánru – vykazuje spíše určité </a:t>
            </a:r>
            <a:r>
              <a:rPr lang="cs-CZ" sz="2400" b="1" dirty="0"/>
              <a:t>„rodinné podobnosti“</a:t>
            </a:r>
            <a:r>
              <a:rPr lang="cs-CZ" sz="2400" dirty="0"/>
              <a:t> (Ludwig </a:t>
            </a:r>
            <a:r>
              <a:rPr lang="cs-CZ" sz="2400" dirty="0" err="1"/>
              <a:t>Wittgenstein</a:t>
            </a:r>
            <a:r>
              <a:rPr lang="cs-CZ" sz="2400" dirty="0"/>
              <a:t>): neexistuje jeden rys, který by definoval všechny, ale každý člen má rysy, jimiž je podobný některým jiným členům</a:t>
            </a:r>
          </a:p>
          <a:p>
            <a:r>
              <a:rPr lang="cs-CZ" sz="2400" dirty="0"/>
              <a:t>Každý literární text naplňuje jen některé z žánrových znaků daného žánru</a:t>
            </a:r>
          </a:p>
          <a:p>
            <a:r>
              <a:rPr lang="cs-CZ" sz="2400" dirty="0"/>
              <a:t>Mísení žánrů – participace na více žánrech – je běžné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47BBEB-EE03-B070-B663-3E53B17CB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5907" y="908120"/>
            <a:ext cx="5165475" cy="51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Literární žánr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ŽÁNROVÁ VARIANTA (SUBŽÁNR) – třetí genologická rovina, nejméně obecná</a:t>
            </a:r>
            <a:br>
              <a:rPr lang="cs-CZ" sz="2000" b="1" dirty="0"/>
            </a:br>
            <a:r>
              <a:rPr lang="cs-CZ" sz="2000" dirty="0"/>
              <a:t>Některé žánry mají určité – někdy i značné – množství subžánrů: srov. román (rytířský, gotický, psychologický, budovatelský…), pohádka (kouzelná, zvířecí, legendární…), komedie (charakterová, situační, fraška…).</a:t>
            </a:r>
          </a:p>
          <a:p>
            <a:r>
              <a:rPr lang="cs-CZ" sz="2000" b="1" dirty="0"/>
              <a:t>ŽÁNROVÁ KRAJINA – </a:t>
            </a:r>
            <a:r>
              <a:rPr lang="cs-CZ" sz="2000" dirty="0"/>
              <a:t>prostorová představa zachycující vzájemnou souvztažnost a ovlivňování žánrů jinak než pouhým výčtem jejich rysů; jednotlivé žánry jsou chápány jako ohniska, která směrem ke svým okrajům „slábnou“ a přecházejí v žánry jiné, některé žánry jsou si bližší, jiné vzdálené…; konkrétní literární texty se pak nacházejí v této krajině, některé jsou žánrově „čistší“ a jiné více „kontaminované“ (nikoli v hodnotově negativním smyslu – právě ty jsou často inovativní).</a:t>
            </a:r>
          </a:p>
          <a:p>
            <a:pPr marL="4572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40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Literární žánr jako recepční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Žánr do značné míry udává charakter recepce literárního textu. </a:t>
            </a:r>
          </a:p>
          <a:p>
            <a:r>
              <a:rPr lang="cs-CZ" sz="2000" dirty="0"/>
              <a:t>Jsou to „</a:t>
            </a:r>
            <a:r>
              <a:rPr lang="cs-CZ" sz="2000" b="1" dirty="0"/>
              <a:t>pravidla hry“ a rámec či horizont očekávání</a:t>
            </a:r>
            <a:r>
              <a:rPr lang="cs-CZ" sz="2000" dirty="0"/>
              <a:t>, který text určitého žánru evokuje ve čtenáři na základě čtenářova žánrového povědomí; „žánr je jako horizont, je[n]ž obepíná četbu“ (D. Combe, in Corbineau-Hoffmannová 2008: 100); žánr je současně významným faktorem konstituce </a:t>
            </a:r>
            <a:r>
              <a:rPr lang="cs-CZ" sz="2000" b="1" dirty="0"/>
              <a:t>modelového čtenáře </a:t>
            </a:r>
            <a:r>
              <a:rPr lang="cs-CZ" sz="2000" dirty="0"/>
              <a:t>(U. Eco) v textu.</a:t>
            </a:r>
          </a:p>
          <a:p>
            <a:r>
              <a:rPr lang="cs-CZ" sz="2000" dirty="0"/>
              <a:t>U realistického románu jiný rámec očekávání než u fantastického románu, u komedie jiný než u tragédie… </a:t>
            </a:r>
          </a:p>
          <a:p>
            <a:r>
              <a:rPr lang="cs-CZ" sz="2000" dirty="0"/>
              <a:t>Žánrové očekávání je konstitutivní a zvláště aktivní v populárních žánrech – detektivka, science fiction, horor…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/>
              <a:t>Texty si často se žánrovým očekáváním čtenáře pohrávají, slučují v sobě rysy žánrů i velmi nepodobných; tuto hru právě umožňuje aktivizace žánrového povědomí na straně čtenáře.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1898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Žánrovost jako jev přesahující hranice literatury i hranice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Žánry je možné vnímat v širším kontextu – jsou organizačním principem </a:t>
            </a:r>
            <a:r>
              <a:rPr lang="cs-CZ" b="1" dirty="0"/>
              <a:t>v různých uměních i v mimoumělecké oblasti</a:t>
            </a:r>
            <a:r>
              <a:rPr lang="cs-CZ" dirty="0"/>
              <a:t>.</a:t>
            </a:r>
          </a:p>
          <a:p>
            <a:r>
              <a:rPr lang="cs-CZ" dirty="0"/>
              <a:t>Zvláště v některých druzích umění je žánr stěžejní: např. </a:t>
            </a:r>
            <a:r>
              <a:rPr lang="cs-CZ" b="1" dirty="0"/>
              <a:t>film</a:t>
            </a:r>
            <a:r>
              <a:rPr lang="cs-CZ" dirty="0"/>
              <a:t> (jakožto populární médium); žánry současné hudby; ale stejně tak např. opera a její žánrové konvence.</a:t>
            </a:r>
          </a:p>
          <a:p>
            <a:r>
              <a:rPr lang="cs-CZ" dirty="0"/>
              <a:t>Kendall Walton: </a:t>
            </a:r>
            <a:r>
              <a:rPr lang="cs-CZ" b="1" dirty="0"/>
              <a:t>kategorie umění </a:t>
            </a:r>
            <a:r>
              <a:rPr lang="cs-CZ" dirty="0"/>
              <a:t>– díla vždy vnímáme skrze určité kategorie a naše vnímání a interpretace na těchto kategoriích závisí, z velké části jsou to kategorie žánrové (dále: historické, stylové ad.).</a:t>
            </a:r>
          </a:p>
          <a:p>
            <a:r>
              <a:rPr lang="cs-CZ" dirty="0"/>
              <a:t>Žánrovost se uplatňuje rovněž mimo sféru umění: </a:t>
            </a:r>
            <a:r>
              <a:rPr lang="cs-CZ" b="1" dirty="0"/>
              <a:t>didaktická (naučná) literatura</a:t>
            </a:r>
            <a:r>
              <a:rPr lang="cs-CZ" dirty="0"/>
              <a:t> někdy bývá chápána i jako čtvrtý literární druh; historicky pak byla v pozici čtvrtého druhu též </a:t>
            </a:r>
            <a:r>
              <a:rPr lang="cs-CZ" b="1" dirty="0"/>
              <a:t>rétorika (řečnictví)</a:t>
            </a:r>
            <a:r>
              <a:rPr lang="cs-CZ" dirty="0"/>
              <a:t>; své tematické, strukturní a formální rysy tak mají např. </a:t>
            </a:r>
            <a:r>
              <a:rPr lang="cs-CZ" b="1" dirty="0"/>
              <a:t>žánry publicistické </a:t>
            </a:r>
            <a:r>
              <a:rPr lang="cs-CZ" dirty="0"/>
              <a:t>(noviny, časopisy, televize, www…), </a:t>
            </a:r>
            <a:r>
              <a:rPr lang="cs-CZ" b="1" dirty="0"/>
              <a:t>žánry odborné literatury </a:t>
            </a:r>
            <a:r>
              <a:rPr lang="cs-CZ" dirty="0"/>
              <a:t>ad. a předpokládají též určité žánrové povědomí.</a:t>
            </a:r>
          </a:p>
          <a:p>
            <a:r>
              <a:rPr lang="cs-CZ" dirty="0"/>
              <a:t>… žánry činí pole literatury, dalších uměleckých druhů a médií členitým, uchopitelným pro čtenáře a orientují (přinejmenším dočasně) jeho pohled na svět.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88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Jak se člení velké sumy textů?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Členící principy vycházejí z </a:t>
            </a:r>
            <a:r>
              <a:rPr lang="cs-CZ" b="1" dirty="0"/>
              <a:t>faktů geneze, struktury a recepce </a:t>
            </a:r>
            <a:r>
              <a:rPr lang="cs-CZ" dirty="0"/>
              <a:t>textů × současně jde o </a:t>
            </a:r>
            <a:r>
              <a:rPr lang="cs-CZ" b="1" dirty="0"/>
              <a:t>konceptuální sítě</a:t>
            </a:r>
            <a:r>
              <a:rPr lang="cs-CZ" dirty="0"/>
              <a:t>, tj. o způsoby, jimiž se myšlení o literatuře snaží uchopit fakt, že literární texty neexistují izolovaně. </a:t>
            </a:r>
          </a:p>
          <a:p>
            <a:r>
              <a:rPr lang="cs-CZ" dirty="0"/>
              <a:t>Hledáme tedy odpověď na otázku: </a:t>
            </a:r>
            <a:r>
              <a:rPr lang="cs-CZ" b="1" dirty="0"/>
              <a:t>Jaké kategorie se nacházejí mezi obecným pojmem literatury a jednotlivým konkrétním textem? </a:t>
            </a:r>
            <a:r>
              <a:rPr lang="cs-CZ" dirty="0"/>
              <a:t>Tyto kategorie jsou zásadní i pro analýzu </a:t>
            </a:r>
            <a:br>
              <a:rPr lang="cs-CZ" dirty="0"/>
            </a:br>
            <a:r>
              <a:rPr lang="cs-CZ" dirty="0"/>
              <a:t>a interpretaci jednotlivých literárních textů.</a:t>
            </a:r>
            <a:endParaRPr lang="cs-CZ" b="1" dirty="0"/>
          </a:p>
          <a:p>
            <a:r>
              <a:rPr lang="cs-CZ" b="1" dirty="0"/>
              <a:t>1. Autor </a:t>
            </a:r>
            <a:r>
              <a:rPr lang="cs-CZ" dirty="0"/>
              <a:t>– jméno autora spíná dohromady texty, o kterých pak můžeme uvažovat v rámci jejich souvztažností vývojových, tematických, stylových, z hlediska sémantického gesta…</a:t>
            </a:r>
          </a:p>
          <a:p>
            <a:r>
              <a:rPr lang="cs-CZ" b="1" dirty="0"/>
              <a:t>2. Literární vývoj </a:t>
            </a:r>
            <a:r>
              <a:rPr lang="cs-CZ" dirty="0"/>
              <a:t>– chronologie, předpoklad genetických vazeb a vlivů mezi texty; období, směry a styly; skupiny, komunikační okruhy; úzký vztah k obecné a kulturní historii</a:t>
            </a:r>
          </a:p>
          <a:p>
            <a:r>
              <a:rPr lang="cs-CZ" b="1" dirty="0"/>
              <a:t>3. Intertextovost </a:t>
            </a:r>
            <a:r>
              <a:rPr lang="cs-CZ" dirty="0"/>
              <a:t>– vztahují se k sobě i texty různých autorů, z odlišných období </a:t>
            </a:r>
            <a:br>
              <a:rPr lang="cs-CZ" dirty="0"/>
            </a:br>
            <a:r>
              <a:rPr lang="cs-CZ" dirty="0"/>
              <a:t>i literatur… (příklad: texty s tématem / motivem R/robinsona)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43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Literární druhy a žánry jako členící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dirty="0"/>
              <a:t>4. Literární druhy a žánry </a:t>
            </a:r>
            <a:r>
              <a:rPr lang="cs-CZ" sz="2000" dirty="0"/>
              <a:t>– všudypřítomný, nepostradatelný způsob pořádání textů: málokdy mluvíme o určitém textu bez ohledu na jeho žánr</a:t>
            </a:r>
            <a:br>
              <a:rPr lang="cs-CZ" sz="2000" dirty="0"/>
            </a:br>
            <a:r>
              <a:rPr lang="cs-CZ" sz="2000" dirty="0"/>
              <a:t>a nikdy jej bez ohledu na žánr nečteme</a:t>
            </a:r>
          </a:p>
          <a:p>
            <a:r>
              <a:rPr lang="cs-CZ" sz="2000" dirty="0"/>
              <a:t>… (další způsoby členění skupin textů: styl; forma prezentace – orální, psaná, tištěná, digitální…; ad.)</a:t>
            </a:r>
          </a:p>
          <a:p>
            <a:r>
              <a:rPr lang="cs-CZ" sz="2000" dirty="0"/>
              <a:t>Uvedené způsoby se navzájem sdružují, doplňují, kříží, a tím umožňují přemýšlet </a:t>
            </a:r>
            <a:br>
              <a:rPr lang="cs-CZ" sz="2000" dirty="0"/>
            </a:br>
            <a:r>
              <a:rPr lang="cs-CZ" sz="2000" dirty="0"/>
              <a:t>o textech s větší mírou přesnosti a konkrétnosti, vytvářet skupiny textů na základě sdílení určitých rysů, psát literární dějiny atd.</a:t>
            </a:r>
          </a:p>
          <a:p>
            <a:r>
              <a:rPr lang="cs-CZ" sz="2000" dirty="0"/>
              <a:t>Zmíněné pojmy nejsou jednoduché a jednoznačné, literární teorie o nich diskutuje a snaží se je co nejadekvátněji vymezit.</a:t>
            </a:r>
          </a:p>
          <a:p>
            <a:r>
              <a:rPr lang="cs-CZ" sz="2000" dirty="0"/>
              <a:t>Také v případě </a:t>
            </a:r>
            <a:r>
              <a:rPr lang="cs-CZ" sz="2000" b="1" dirty="0"/>
              <a:t>druhů a žánrů </a:t>
            </a:r>
            <a:r>
              <a:rPr lang="cs-CZ" sz="2000" dirty="0"/>
              <a:t>jde zčásti o vlastnosti textů samých, zčásti o konceptuální síť, kterou nad nimi rozprostíráme a jejíž pomocí se je snažíme uchopit.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8261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70" y="431800"/>
            <a:ext cx="3744415" cy="2565152"/>
          </a:xfrm>
        </p:spPr>
        <p:txBody>
          <a:bodyPr>
            <a:normAutofit/>
          </a:bodyPr>
          <a:lstStyle/>
          <a:p>
            <a:r>
              <a:rPr lang="cs-CZ" dirty="0"/>
              <a:t>Různé způsoby členění umění a kultury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6045" y="-1"/>
            <a:ext cx="6534200" cy="68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7334" y="256480"/>
            <a:ext cx="9007842" cy="1063676"/>
          </a:xfrm>
        </p:spPr>
        <p:txBody>
          <a:bodyPr>
            <a:normAutofit fontScale="90000"/>
          </a:bodyPr>
          <a:lstStyle/>
          <a:p>
            <a:r>
              <a:rPr lang="cs-CZ" dirty="0"/>
              <a:t>„Vysoké“ a „nízké“ / „populární“ / „masové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Kultura:</a:t>
            </a:r>
          </a:p>
        </p:txBody>
      </p:sp>
      <p:sp>
        <p:nvSpPr>
          <p:cNvPr id="10" name="Ovál 9"/>
          <p:cNvSpPr/>
          <p:nvPr/>
        </p:nvSpPr>
        <p:spPr>
          <a:xfrm>
            <a:off x="3105843" y="1770732"/>
            <a:ext cx="2664296" cy="266429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279576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Vysoká kultura</a:t>
            </a:r>
          </a:p>
        </p:txBody>
      </p:sp>
      <p:sp>
        <p:nvSpPr>
          <p:cNvPr id="12" name="Ovál 11"/>
          <p:cNvSpPr/>
          <p:nvPr/>
        </p:nvSpPr>
        <p:spPr>
          <a:xfrm>
            <a:off x="5231904" y="1617452"/>
            <a:ext cx="2376264" cy="2520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960096" y="22768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Populární kultura</a:t>
            </a:r>
          </a:p>
        </p:txBody>
      </p:sp>
      <p:sp>
        <p:nvSpPr>
          <p:cNvPr id="14" name="Ovál 13"/>
          <p:cNvSpPr/>
          <p:nvPr/>
        </p:nvSpPr>
        <p:spPr>
          <a:xfrm>
            <a:off x="5231904" y="3212976"/>
            <a:ext cx="2592288" cy="27363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104112" y="46531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Masová kultura</a:t>
            </a:r>
          </a:p>
        </p:txBody>
      </p:sp>
    </p:spTree>
    <p:extLst>
      <p:ext uri="{BB962C8B-B14F-4D97-AF65-F5344CB8AC3E}">
        <p14:creationId xmlns:p14="http://schemas.microsoft.com/office/powerpoint/2010/main" val="111643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Trojrovinná genologie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Genologie</a:t>
            </a:r>
            <a:r>
              <a:rPr lang="cs-CZ" dirty="0"/>
              <a:t> – subdisciplína literární vědy zabývající se literárními druhy a žánry (z lat. </a:t>
            </a:r>
            <a:r>
              <a:rPr lang="cs-CZ" i="1" dirty="0"/>
              <a:t>genus </a:t>
            </a:r>
            <a:r>
              <a:rPr lang="cs-CZ" dirty="0"/>
              <a:t>a řec. </a:t>
            </a:r>
            <a:r>
              <a:rPr lang="cs-CZ" i="1" dirty="0"/>
              <a:t>genos </a:t>
            </a:r>
            <a:r>
              <a:rPr lang="cs-CZ" dirty="0"/>
              <a:t>– rod, druh…)</a:t>
            </a:r>
          </a:p>
          <a:p>
            <a:r>
              <a:rPr lang="cs-CZ" dirty="0"/>
              <a:t>Pojetí genologie je závislé na dané kultuře stejně jako samotné druhy a žánry (i v rámci západního kulturního okruhu se jednotlivé „národní“ genologie liší, tím spíše např. orientální apod.).</a:t>
            </a:r>
          </a:p>
          <a:p>
            <a:r>
              <a:rPr lang="cs-CZ" b="1" dirty="0"/>
              <a:t>Trojrovinná genologie </a:t>
            </a:r>
            <a:r>
              <a:rPr lang="cs-CZ" dirty="0"/>
              <a:t>(česká a z velké části i slovanská):</a:t>
            </a:r>
          </a:p>
          <a:p>
            <a:r>
              <a:rPr lang="cs-CZ" b="1" dirty="0"/>
              <a:t>LITERÁRNÍ DRUH / LITERÁRNÍ ŽÁNR / ŽÁNROVÁ VARIANTA (subžánr, žánrový typ) </a:t>
            </a:r>
          </a:p>
          <a:p>
            <a:r>
              <a:rPr lang="cs-CZ" dirty="0"/>
              <a:t>Příklady: epika / román / historický román (Zikmund Winter: </a:t>
            </a:r>
            <a:r>
              <a:rPr lang="cs-CZ" i="1" dirty="0"/>
              <a:t>Mistr Kampanus</a:t>
            </a:r>
            <a:r>
              <a:rPr lang="cs-CZ" dirty="0"/>
              <a:t>); drama / komedie / lokální fraška (Johann Nepomuk Nestroy: </a:t>
            </a:r>
            <a:r>
              <a:rPr lang="cs-CZ" i="1" dirty="0"/>
              <a:t>Zlý duch Lumpacivagabundus</a:t>
            </a:r>
            <a:r>
              <a:rPr lang="cs-CZ" dirty="0"/>
              <a:t>)</a:t>
            </a:r>
          </a:p>
          <a:p>
            <a:r>
              <a:rPr lang="cs-CZ" dirty="0"/>
              <a:t>Genologie je synchronně-diachronní disciplína – zabývá se jak stavem žánrové krajiny </a:t>
            </a:r>
            <a:br>
              <a:rPr lang="cs-CZ" dirty="0"/>
            </a:br>
            <a:r>
              <a:rPr lang="cs-CZ" dirty="0"/>
              <a:t>v určitém okamžiku / období  literárního vývoje, tak vývojem žánrů; tato dvě hlediska se od sebe při genologickém zkoumání dají těžko oddělit.</a:t>
            </a:r>
          </a:p>
          <a:p>
            <a:r>
              <a:rPr lang="cs-CZ" dirty="0"/>
              <a:t>&gt; Pavel Šidák, </a:t>
            </a:r>
            <a:r>
              <a:rPr lang="cs-CZ" i="1" dirty="0"/>
              <a:t>Úvod do studia genologie: Teorie literárního žánru a žánrová krajina</a:t>
            </a:r>
            <a:r>
              <a:rPr lang="cs-CZ" dirty="0"/>
              <a:t> (2013)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12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Literární druh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900" dirty="0"/>
              <a:t>Základní druhová triáda: </a:t>
            </a:r>
            <a:r>
              <a:rPr lang="cs-CZ" sz="1900" b="1" dirty="0"/>
              <a:t>LYRIKA / EPIKA / DRAMA</a:t>
            </a:r>
            <a:endParaRPr lang="cs-CZ" sz="1900" dirty="0"/>
          </a:p>
          <a:p>
            <a:r>
              <a:rPr lang="cs-CZ" sz="1900" dirty="0"/>
              <a:t>Platón: </a:t>
            </a:r>
            <a:r>
              <a:rPr lang="cs-CZ" sz="1900" i="1" dirty="0"/>
              <a:t>Ústava</a:t>
            </a:r>
            <a:r>
              <a:rPr lang="cs-CZ" sz="1900" dirty="0"/>
              <a:t>, III. kniha – </a:t>
            </a:r>
            <a:r>
              <a:rPr lang="cs-CZ" sz="1900" i="1" dirty="0"/>
              <a:t>mimésis</a:t>
            </a:r>
            <a:r>
              <a:rPr lang="cs-CZ" sz="1900" dirty="0"/>
              <a:t> (mluví přímo postava) × </a:t>
            </a:r>
            <a:r>
              <a:rPr lang="cs-CZ" sz="1900" i="1" dirty="0"/>
              <a:t>diegésis</a:t>
            </a:r>
            <a:r>
              <a:rPr lang="cs-CZ" sz="1900" dirty="0"/>
              <a:t> (mluví autor / vypravěč)</a:t>
            </a:r>
            <a:endParaRPr lang="cs-CZ" sz="1900" dirty="0">
              <a:solidFill>
                <a:srgbClr val="FF0000"/>
              </a:solidFill>
            </a:endParaRPr>
          </a:p>
          <a:p>
            <a:r>
              <a:rPr lang="cs-CZ" sz="1900" dirty="0"/>
              <a:t>Aristotelés: </a:t>
            </a:r>
            <a:r>
              <a:rPr lang="cs-CZ" sz="1900" i="1" dirty="0"/>
              <a:t>Poetika </a:t>
            </a:r>
            <a:r>
              <a:rPr lang="cs-CZ" sz="1900" dirty="0"/>
              <a:t>– tragédie, [komedie – tato část spisu se nedochovala], epos; u Platóna </a:t>
            </a:r>
            <a:br>
              <a:rPr lang="cs-CZ" sz="1900" dirty="0"/>
            </a:br>
            <a:r>
              <a:rPr lang="cs-CZ" sz="1900" dirty="0"/>
              <a:t>i Aristotela ještě „chybí“ lyrika jakožto ucelený literární druh (označení se u nich nevyskytuje)</a:t>
            </a:r>
            <a:endParaRPr lang="cs-CZ" sz="1900" dirty="0">
              <a:solidFill>
                <a:srgbClr val="FF0000"/>
              </a:solidFill>
            </a:endParaRPr>
          </a:p>
          <a:p>
            <a:r>
              <a:rPr lang="cs-CZ" sz="1900" dirty="0"/>
              <a:t>Johann Wolfgang von Goethe: rozlišování tří literárních druhů jako nadčasových „přirozených  forem“; „kanonizace“ moderní druhové triády</a:t>
            </a:r>
          </a:p>
          <a:p>
            <a:r>
              <a:rPr lang="cs-CZ" sz="1900" dirty="0"/>
              <a:t>Georg Wilhelm Friedrich Hegel: lyrika (subjekt), epika (objekt), drama (syntéza)</a:t>
            </a:r>
          </a:p>
          <a:p>
            <a:r>
              <a:rPr lang="cs-CZ" sz="1900" dirty="0"/>
              <a:t>Emil Staiger: literární druhy jako ideální způsoby lidského vztahování se ke světu, resp. základního naladění (lyrično – minulost, epično – přítomnost, dramatično – budoucnost)</a:t>
            </a:r>
          </a:p>
          <a:p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/>
              <a:t>ruský formalismus – důraz na historický vývoj, systémový přístup</a:t>
            </a:r>
            <a:endParaRPr lang="cs-CZ" sz="1900" dirty="0">
              <a:solidFill>
                <a:srgbClr val="FF0000"/>
              </a:solidFill>
            </a:endParaRPr>
          </a:p>
          <a:p>
            <a:r>
              <a:rPr lang="cs-CZ" sz="1900" dirty="0"/>
              <a:t>Různé koncepce druhové triády vykazují nedostatky, nicméně nahrazena nebyla. </a:t>
            </a:r>
          </a:p>
        </p:txBody>
      </p:sp>
    </p:spTree>
    <p:extLst>
      <p:ext uri="{BB962C8B-B14F-4D97-AF65-F5344CB8AC3E}">
        <p14:creationId xmlns:p14="http://schemas.microsoft.com/office/powerpoint/2010/main" val="190190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Literární druh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Zvláštní pozice </a:t>
            </a:r>
            <a:r>
              <a:rPr lang="cs-CZ" sz="2000" b="1" dirty="0"/>
              <a:t>dramatu</a:t>
            </a:r>
            <a:r>
              <a:rPr lang="cs-CZ" sz="2000" dirty="0"/>
              <a:t>: někdy nebývá považováno za samostatný literární druh: je samo o sobě literárním textem (tj. realizuje se plně už samotnou četbou), anebo je pouze jednou ze složek divadelní inscenace? (proto se také o drama jakožto předmět zkoumání dělí literární věda s teatrologií…) </a:t>
            </a:r>
          </a:p>
          <a:p>
            <a:r>
              <a:rPr lang="cs-CZ" sz="2000" dirty="0"/>
              <a:t>Jeden literární žánr se někdy podílí na více literárních druzích: např. lyrickoepické žánry (balada, romance, básnická povídka…).</a:t>
            </a:r>
          </a:p>
          <a:p>
            <a:r>
              <a:rPr lang="cs-CZ" sz="2000" dirty="0"/>
              <a:t>Vždy však předpokládáme přítomnost určitých druhových rysů a jen na základě toho je možné hovořit o „spojování více druhů“.</a:t>
            </a:r>
          </a:p>
          <a:p>
            <a:pPr marL="45720" indent="0">
              <a:buNone/>
            </a:pPr>
            <a:r>
              <a:rPr lang="cs-CZ" sz="2000" dirty="0"/>
              <a:t> </a:t>
            </a:r>
          </a:p>
          <a:p>
            <a:pPr marL="4572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8981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Literární druh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Odlišné třídění, založené především na jazykové formě textu:</a:t>
            </a:r>
          </a:p>
          <a:p>
            <a:r>
              <a:rPr lang="cs-CZ" sz="2000" b="1" dirty="0"/>
              <a:t>POEZIE / PRÓZA / DRAMA</a:t>
            </a:r>
            <a:endParaRPr lang="cs-CZ" sz="2000" dirty="0"/>
          </a:p>
          <a:p>
            <a:r>
              <a:rPr lang="cs-CZ" sz="2000" dirty="0"/>
              <a:t>Obě triády se nepřekrývají, mj. lyrika, epika i drama mohou mít veršovanou i prozaickou formu:</a:t>
            </a:r>
          </a:p>
          <a:p>
            <a:r>
              <a:rPr lang="cs-CZ" sz="2000" b="1" dirty="0"/>
              <a:t>lyrika</a:t>
            </a:r>
            <a:r>
              <a:rPr lang="cs-CZ" sz="2000" dirty="0"/>
              <a:t> – verš: lyrická báseň (Jiří Orten: </a:t>
            </a:r>
            <a:r>
              <a:rPr lang="cs-CZ" sz="2000" i="1" dirty="0"/>
              <a:t>Elegie</a:t>
            </a:r>
            <a:r>
              <a:rPr lang="cs-CZ" sz="2000" dirty="0"/>
              <a:t>) / próza: báseň v próze (Bohuslav Reynek: </a:t>
            </a:r>
            <a:r>
              <a:rPr lang="cs-CZ" sz="2000" i="1" dirty="0"/>
              <a:t>Had na sněhu</a:t>
            </a:r>
            <a:r>
              <a:rPr lang="cs-CZ" sz="2000" dirty="0"/>
              <a:t>)</a:t>
            </a:r>
          </a:p>
          <a:p>
            <a:r>
              <a:rPr lang="cs-CZ" sz="2000" b="1" dirty="0"/>
              <a:t>epika</a:t>
            </a:r>
            <a:r>
              <a:rPr lang="cs-CZ" sz="2000" dirty="0"/>
              <a:t> – verš: epos (Homér: </a:t>
            </a:r>
            <a:r>
              <a:rPr lang="cs-CZ" sz="2000" i="1" dirty="0"/>
              <a:t>Odysseia</a:t>
            </a:r>
            <a:r>
              <a:rPr lang="cs-CZ" sz="2000" dirty="0"/>
              <a:t>) / próza: román (Virginia Woolfová: </a:t>
            </a:r>
            <a:r>
              <a:rPr lang="cs-CZ" sz="2000" i="1" dirty="0"/>
              <a:t>K majáku)</a:t>
            </a:r>
            <a:r>
              <a:rPr lang="cs-CZ" sz="2000" dirty="0"/>
              <a:t> </a:t>
            </a:r>
          </a:p>
          <a:p>
            <a:r>
              <a:rPr lang="cs-CZ" sz="2000" b="1" dirty="0"/>
              <a:t>drama</a:t>
            </a:r>
            <a:r>
              <a:rPr lang="cs-CZ" sz="2000" dirty="0"/>
              <a:t> – verš: veršované drama (Jean Racine: </a:t>
            </a:r>
            <a:r>
              <a:rPr lang="cs-CZ" sz="2000" i="1" dirty="0"/>
              <a:t>Faidra</a:t>
            </a:r>
            <a:r>
              <a:rPr lang="cs-CZ" sz="2000" dirty="0"/>
              <a:t>) / próza: prozaické drama (Gabriela Preissová: </a:t>
            </a:r>
            <a:r>
              <a:rPr lang="cs-CZ" sz="2000" i="1" dirty="0"/>
              <a:t>Její pastorkyňa</a:t>
            </a:r>
            <a:r>
              <a:rPr lang="cs-CZ" sz="2000" dirty="0"/>
              <a:t>) – u dramatu však navíc </a:t>
            </a:r>
            <a:r>
              <a:rPr lang="cs-CZ" sz="2000" b="1" dirty="0"/>
              <a:t>dialogická forma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34806995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936</TotalTime>
  <Words>1585</Words>
  <Application>Microsoft Office PowerPoint</Application>
  <PresentationFormat>Širokoúhlá obrazovka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Corbel</vt:lpstr>
      <vt:lpstr>Základ</vt:lpstr>
      <vt:lpstr>Členění velkých sum textů:  Literární druhy a žánry </vt:lpstr>
      <vt:lpstr>Jak se člení velké sumy textů? </vt:lpstr>
      <vt:lpstr>Literární druhy a žánry jako členící pojmy</vt:lpstr>
      <vt:lpstr>Různé způsoby členění umění a kultury</vt:lpstr>
      <vt:lpstr>„Vysoké“ a „nízké“ / „populární“ / „masové</vt:lpstr>
      <vt:lpstr>Trojrovinná genologie</vt:lpstr>
      <vt:lpstr>Literární druh I</vt:lpstr>
      <vt:lpstr>Literární druh II</vt:lpstr>
      <vt:lpstr>Literární druh III</vt:lpstr>
      <vt:lpstr>Literární žánr I</vt:lpstr>
      <vt:lpstr>Literární žánr II</vt:lpstr>
      <vt:lpstr>Literární žánr III</vt:lpstr>
      <vt:lpstr>Literární žánr jako recepční rámec</vt:lpstr>
      <vt:lpstr>Žánrovost jako jev přesahující hranice literatury i hranice umění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Členění velkých sum textů:  Literární druhy a žánry</dc:title>
  <dc:creator>Josef Sebek</dc:creator>
  <cp:lastModifiedBy>Bílek, Petr</cp:lastModifiedBy>
  <cp:revision>145</cp:revision>
  <cp:lastPrinted>2019-11-10T16:27:49Z</cp:lastPrinted>
  <dcterms:created xsi:type="dcterms:W3CDTF">2019-11-09T09:30:38Z</dcterms:created>
  <dcterms:modified xsi:type="dcterms:W3CDTF">2022-11-07T10:26:45Z</dcterms:modified>
</cp:coreProperties>
</file>