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23" r:id="rId4"/>
    <p:sldId id="322" r:id="rId5"/>
    <p:sldId id="288" r:id="rId6"/>
    <p:sldId id="321" r:id="rId7"/>
    <p:sldId id="308" r:id="rId8"/>
    <p:sldId id="261" r:id="rId9"/>
    <p:sldId id="306" r:id="rId10"/>
    <p:sldId id="270" r:id="rId11"/>
    <p:sldId id="291" r:id="rId12"/>
    <p:sldId id="301" r:id="rId13"/>
    <p:sldId id="263" r:id="rId14"/>
    <p:sldId id="285" r:id="rId15"/>
    <p:sldId id="313" r:id="rId16"/>
    <p:sldId id="319" r:id="rId17"/>
    <p:sldId id="345" r:id="rId18"/>
    <p:sldId id="347" r:id="rId19"/>
    <p:sldId id="307" r:id="rId20"/>
    <p:sldId id="317" r:id="rId21"/>
    <p:sldId id="310" r:id="rId22"/>
    <p:sldId id="326" r:id="rId23"/>
    <p:sldId id="315" r:id="rId24"/>
    <p:sldId id="312" r:id="rId25"/>
    <p:sldId id="327" r:id="rId26"/>
    <p:sldId id="348" r:id="rId27"/>
    <p:sldId id="311" r:id="rId28"/>
    <p:sldId id="349" r:id="rId29"/>
    <p:sldId id="320" r:id="rId30"/>
    <p:sldId id="318" r:id="rId31"/>
    <p:sldId id="316" r:id="rId32"/>
    <p:sldId id="309" r:id="rId33"/>
    <p:sldId id="324" r:id="rId34"/>
    <p:sldId id="325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29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81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83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3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97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6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02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62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90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09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D3C5A-BB3C-4E9B-9061-DFADB92E28E7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110C-9549-4A3B-AD87-89A124DC9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3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2261" y="1122363"/>
            <a:ext cx="9963807" cy="1862575"/>
          </a:xfrm>
        </p:spPr>
        <p:txBody>
          <a:bodyPr>
            <a:normAutofit/>
          </a:bodyPr>
          <a:lstStyle/>
          <a:p>
            <a:r>
              <a:rPr lang="cs-CZ" altLang="zh-TW" sz="4800" b="1" dirty="0">
                <a:latin typeface="Georgia" panose="02040502050405020303" pitchFamily="18" charset="0"/>
              </a:rPr>
              <a:t>Nejstarší podoby čínského myšlení</a:t>
            </a:r>
            <a:endParaRPr lang="cs-CZ" sz="6600" dirty="0">
              <a:latin typeface="Georgia" panose="02040502050405020303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293488"/>
            <a:ext cx="9144000" cy="68618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Georgia" panose="02040502050405020303" pitchFamily="18" charset="0"/>
              </a:rPr>
              <a:t>Dynastie </a:t>
            </a:r>
            <a:r>
              <a:rPr lang="cs-CZ" sz="3200" dirty="0" err="1">
                <a:latin typeface="Georgia" panose="02040502050405020303" pitchFamily="18" charset="0"/>
              </a:rPr>
              <a:t>Shang</a:t>
            </a:r>
            <a:r>
              <a:rPr lang="cs-CZ" sz="3200" dirty="0">
                <a:latin typeface="Georgia" panose="02040502050405020303" pitchFamily="18" charset="0"/>
              </a:rPr>
              <a:t> a západní </a:t>
            </a:r>
            <a:r>
              <a:rPr lang="cs-CZ" sz="3200" dirty="0" err="1">
                <a:latin typeface="Georgia" panose="02040502050405020303" pitchFamily="18" charset="0"/>
              </a:rPr>
              <a:t>Zhou</a:t>
            </a:r>
            <a:endParaRPr lang="cs-CZ" sz="3200" dirty="0"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22" y="4288221"/>
            <a:ext cx="6002556" cy="22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D86EDF-83A2-48CC-B74C-6C017A1A1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764" y="983366"/>
            <a:ext cx="4999955" cy="4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557624"/>
            <a:ext cx="5065987" cy="30585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29884" r="50574" b="28430"/>
          <a:stretch/>
        </p:blipFill>
        <p:spPr>
          <a:xfrm>
            <a:off x="1382110" y="3794232"/>
            <a:ext cx="4293476" cy="27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96" y="769689"/>
            <a:ext cx="4109711" cy="5452435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C1A8D78-B698-47DF-B385-2014385B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01" y="1444487"/>
            <a:ext cx="6233295" cy="375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96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82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6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cs-CZ" altLang="zh-TW" sz="4000" dirty="0">
                <a:latin typeface="Georgia" panose="02040502050405020303" pitchFamily="18" charset="0"/>
              </a:rPr>
              <a:t>Věštebné nápisy na kostech a želvích krunýřích</a:t>
            </a: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4000" dirty="0">
                <a:latin typeface="Georgia" panose="02040502050405020303" pitchFamily="18" charset="0"/>
              </a:rPr>
              <a:t>(</a:t>
            </a:r>
            <a:r>
              <a:rPr lang="cs-CZ" altLang="zh-TW" sz="4000" i="1" dirty="0" err="1">
                <a:latin typeface="Georgia" panose="02040502050405020303" pitchFamily="18" charset="0"/>
              </a:rPr>
              <a:t>jia</a:t>
            </a:r>
            <a:r>
              <a:rPr lang="cs-CZ" altLang="zh-TW" sz="4000" i="1" dirty="0">
                <a:latin typeface="Georgia" panose="02040502050405020303" pitchFamily="18" charset="0"/>
              </a:rPr>
              <a:t> </a:t>
            </a:r>
            <a:r>
              <a:rPr lang="cs-CZ" altLang="zh-TW" sz="4000" i="1" dirty="0" err="1">
                <a:latin typeface="Georgia" panose="02040502050405020303" pitchFamily="18" charset="0"/>
              </a:rPr>
              <a:t>gu</a:t>
            </a:r>
            <a:r>
              <a:rPr lang="cs-CZ" altLang="zh-TW" sz="4000" i="1" dirty="0">
                <a:latin typeface="Georgia" panose="02040502050405020303" pitchFamily="18" charset="0"/>
              </a:rPr>
              <a:t> </a:t>
            </a:r>
            <a:r>
              <a:rPr lang="cs-CZ" altLang="zh-TW" sz="4000" i="1" dirty="0" err="1">
                <a:latin typeface="Georgia" panose="02040502050405020303" pitchFamily="18" charset="0"/>
              </a:rPr>
              <a:t>wen</a:t>
            </a:r>
            <a:r>
              <a:rPr lang="cs-CZ" altLang="zh-TW" sz="4000" i="1" dirty="0">
                <a:latin typeface="Georgia" panose="02040502050405020303" pitchFamily="18" charset="0"/>
              </a:rPr>
              <a:t> </a:t>
            </a:r>
            <a:r>
              <a:rPr lang="zh-TW" altLang="en-US" sz="4000" dirty="0">
                <a:latin typeface="Georgia" panose="02040502050405020303" pitchFamily="18" charset="0"/>
              </a:rPr>
              <a:t>甲骨文</a:t>
            </a:r>
            <a:r>
              <a:rPr lang="cs-CZ" altLang="zh-TW" sz="4000" dirty="0">
                <a:latin typeface="Georgia" panose="02040502050405020303" pitchFamily="18" charset="0"/>
              </a:rPr>
              <a:t>)</a:t>
            </a:r>
            <a:br>
              <a:rPr lang="en-US" altLang="zh-TW" sz="4000" dirty="0">
                <a:latin typeface="Georgia" panose="02040502050405020303" pitchFamily="18" charset="0"/>
              </a:rPr>
            </a:br>
            <a:br>
              <a:rPr lang="cs-CZ" altLang="zh-TW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nejstarší podoba čínského písma; rituální význam psaného textu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věštba jako vypořádání se s nejistotou v proměnlivém světě; věštění (=‚výklad‘ </a:t>
            </a:r>
            <a:r>
              <a:rPr lang="cs-CZ" altLang="zh-TW" sz="2000" dirty="0" err="1">
                <a:latin typeface="Georgia" panose="02040502050405020303" pitchFamily="18" charset="0"/>
              </a:rPr>
              <a:t>čan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zhan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占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‚puklin‘ </a:t>
            </a:r>
            <a:r>
              <a:rPr lang="cs-CZ" altLang="zh-TW" sz="2000" dirty="0" err="1">
                <a:latin typeface="Georgia" panose="02040502050405020303" pitchFamily="18" charset="0"/>
              </a:rPr>
              <a:t>pu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bu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卜</a:t>
            </a:r>
            <a:r>
              <a:rPr lang="cs-CZ" altLang="zh-TW" sz="2000" dirty="0">
                <a:latin typeface="Georgia" panose="02040502050405020303" pitchFamily="18" charset="0"/>
              </a:rPr>
              <a:t>) = dotaz na konfiguraci situace; postup, materiály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průběh věštby: král + hlavní věštitel, zápis dne a jména, otázka (nejčastěji k předkům), výsledek věštby (příznivý/nepříznivý), jak to dopadlo; několik dotazů k téže věci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otázky (nemoci, narození/smrt, válečná tažení, úroda, konání obřadů), důležitost určení vhodného času (správná konfigurace situace)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možnost přijmout/odmítnout věštbu; samotná formulace otázky je důležitým prvkem jejího řešení/šikovná manipulace s otázkami k ospravedlnění činů, k získání přízně</a:t>
            </a:r>
            <a:endParaRPr lang="cs-C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4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FBED30-4A22-4386-9EBF-A621765D6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9324" y="1776248"/>
            <a:ext cx="5941201" cy="40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DBFBBD-315D-4905-95F6-52FDF7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59630"/>
            <a:ext cx="3347049" cy="5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5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altLang="zh-TW" sz="3200" dirty="0">
                <a:latin typeface="Georgia" panose="02040502050405020303" pitchFamily="18" charset="0"/>
              </a:rPr>
              <a:t>Příklady věštebných otázek</a:t>
            </a:r>
            <a:br>
              <a:rPr lang="cs-CZ" altLang="zh-TW" sz="32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‘Dun will have a sickness/ Dun will not have a sickness.’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‘There is a sick tooth; is it not father Yi who is causing it</a:t>
            </a:r>
            <a:r>
              <a:rPr lang="cs-CZ" altLang="zh-TW" sz="2000" dirty="0">
                <a:latin typeface="Georgia" panose="02040502050405020303" pitchFamily="18" charset="0"/>
              </a:rPr>
              <a:t>?</a:t>
            </a:r>
            <a:r>
              <a:rPr lang="en-US" altLang="zh-TW" sz="2000" dirty="0">
                <a:latin typeface="Georgia" panose="02040502050405020303" pitchFamily="18" charset="0"/>
              </a:rPr>
              <a:t>’ (Shang ruler </a:t>
            </a:r>
            <a:r>
              <a:rPr lang="en-US" altLang="zh-TW" sz="2000" dirty="0" err="1">
                <a:latin typeface="Georgia" panose="02040502050405020303" pitchFamily="18" charset="0"/>
              </a:rPr>
              <a:t>Wǔ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en-US" altLang="zh-TW" sz="2000" dirty="0" err="1">
                <a:latin typeface="Georgia" panose="02040502050405020303" pitchFamily="18" charset="0"/>
              </a:rPr>
              <a:t>Dīng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武丁</a:t>
            </a:r>
            <a:r>
              <a:rPr lang="en-US" altLang="zh-TW" sz="2000" dirty="0">
                <a:latin typeface="Georgia" panose="02040502050405020303" pitchFamily="18" charset="0"/>
              </a:rPr>
              <a:t>)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‘This rain will be disastrous to us/ This rain will not be disastrous to us.’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‘If we build a settlement, Di will not obstruct.’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‘It should be Lady Hao whom the king orders to campaign against Yi.’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‘Di approves the king/ Di does not approve the king.’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‘In the ten days there will be no disasters.’ answer ‘the King read the cracks and said “auspicious”.’</a:t>
            </a:r>
            <a:endParaRPr lang="cs-CZ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9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05" y="720136"/>
            <a:ext cx="4253273" cy="564913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823" y="1341465"/>
            <a:ext cx="4272750" cy="43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Georgia" panose="02040502050405020303" pitchFamily="18" charset="0"/>
              </a:rPr>
              <a:t>Specifičnost čínského myšlení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572250" cy="4351338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buFontTx/>
              <a:buChar char="-"/>
            </a:pPr>
            <a:r>
              <a:rPr lang="cs-CZ" sz="2400" dirty="0">
                <a:latin typeface="Georgia" panose="02040502050405020303" pitchFamily="18" charset="0"/>
              </a:rPr>
              <a:t>Kosmos tvoří jeden nedílný celek</a:t>
            </a:r>
          </a:p>
          <a:p>
            <a:pPr marL="0">
              <a:lnSpc>
                <a:spcPct val="100000"/>
              </a:lnSpc>
              <a:buFontTx/>
              <a:buChar char="-"/>
            </a:pPr>
            <a:r>
              <a:rPr lang="cs-CZ" sz="2400" dirty="0">
                <a:latin typeface="Georgia" panose="02040502050405020303" pitchFamily="18" charset="0"/>
              </a:rPr>
              <a:t>Proměna a pohyb jsou základní (trvalost a neměnnost jsou odvozené)</a:t>
            </a:r>
          </a:p>
          <a:p>
            <a:pPr marL="0">
              <a:lnSpc>
                <a:spcPct val="100000"/>
              </a:lnSpc>
              <a:buFontTx/>
              <a:buChar char="-"/>
            </a:pPr>
            <a:r>
              <a:rPr lang="cs-CZ" sz="2400" dirty="0">
                <a:latin typeface="Georgia" panose="02040502050405020303" pitchFamily="18" charset="0"/>
              </a:rPr>
              <a:t>Protiklady způsobují sebe navzájem (A implikuje non-A)</a:t>
            </a:r>
          </a:p>
          <a:p>
            <a:pPr marL="0">
              <a:lnSpc>
                <a:spcPct val="100000"/>
              </a:lnSpc>
              <a:buFontTx/>
              <a:buChar char="-"/>
            </a:pPr>
            <a:r>
              <a:rPr lang="cs-CZ" sz="2400" dirty="0">
                <a:latin typeface="Georgia" panose="02040502050405020303" pitchFamily="18" charset="0"/>
              </a:rPr>
              <a:t>Každá část je projevem celku</a:t>
            </a:r>
          </a:p>
          <a:p>
            <a:pPr marL="0">
              <a:lnSpc>
                <a:spcPct val="100000"/>
              </a:lnSpc>
              <a:buFontTx/>
              <a:buChar char="-"/>
            </a:pPr>
            <a:r>
              <a:rPr lang="cs-CZ" sz="2400" dirty="0">
                <a:latin typeface="Georgia" panose="02040502050405020303" pitchFamily="18" charset="0"/>
              </a:rPr>
              <a:t>Dění kosmu je cyklické, má své pravidelnosti, ale je stále nové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Georgia" panose="02040502050405020303" pitchFamily="18" charset="0"/>
            </a:endParaRPr>
          </a:p>
          <a:p>
            <a:pPr marL="0">
              <a:lnSpc>
                <a:spcPct val="100000"/>
              </a:lnSpc>
              <a:buFontTx/>
              <a:buChar char="-"/>
            </a:pPr>
            <a:endParaRPr lang="cs-CZ" sz="2400" dirty="0">
              <a:latin typeface="Georgia" panose="02040502050405020303" pitchFamily="18" charset="0"/>
            </a:endParaRPr>
          </a:p>
          <a:p>
            <a:pPr marL="0">
              <a:lnSpc>
                <a:spcPct val="100000"/>
              </a:lnSpc>
              <a:buFontTx/>
              <a:buChar char="-"/>
            </a:pPr>
            <a:endParaRPr lang="cs-CZ" sz="2400" dirty="0">
              <a:latin typeface="Georgia" panose="02040502050405020303" pitchFamily="18" charset="0"/>
            </a:endParaRPr>
          </a:p>
          <a:p>
            <a:pPr marL="0">
              <a:lnSpc>
                <a:spcPct val="100000"/>
              </a:lnSpc>
              <a:buFontTx/>
              <a:buChar char="-"/>
            </a:pPr>
            <a:endParaRPr lang="cs-CZ" sz="2400" dirty="0">
              <a:latin typeface="Georgia" panose="020405020504050203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58" y="1873954"/>
            <a:ext cx="3711467" cy="40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3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102513CB-573F-4F40-9CF7-68B853F0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0" y="2448217"/>
            <a:ext cx="5782482" cy="3991532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954938-423A-2D8F-975D-B4F2EF2B0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2"/>
          <a:stretch/>
        </p:blipFill>
        <p:spPr>
          <a:xfrm>
            <a:off x="693811" y="170561"/>
            <a:ext cx="4844306" cy="655681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055456-88B5-E9D3-F429-1E4E0773DA43}"/>
              </a:ext>
            </a:extLst>
          </p:cNvPr>
          <p:cNvSpPr txBox="1"/>
          <p:nvPr/>
        </p:nvSpPr>
        <p:spPr>
          <a:xfrm>
            <a:off x="6382512" y="758952"/>
            <a:ext cx="5363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„Podnebesí“ (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tchien-sia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天下</a:t>
            </a:r>
            <a:r>
              <a:rPr lang="cs-CZ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(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čung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periferie (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967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228074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cs-CZ" altLang="zh-TW" sz="4000" b="1" dirty="0">
                <a:latin typeface="Georgia" panose="02040502050405020303" pitchFamily="18" charset="0"/>
              </a:rPr>
              <a:t>Cyklické pojetí času</a:t>
            </a: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2400" dirty="0">
                <a:latin typeface="Georgia" panose="02040502050405020303" pitchFamily="18" charset="0"/>
              </a:rPr>
              <a:t>10 nebeských kmenů (</a:t>
            </a:r>
            <a:r>
              <a:rPr lang="cs-CZ" altLang="zh-TW" sz="2400" dirty="0" err="1">
                <a:latin typeface="Georgia" panose="02040502050405020303" pitchFamily="18" charset="0"/>
              </a:rPr>
              <a:t>tiangan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天干</a:t>
            </a:r>
            <a:r>
              <a:rPr lang="en-US" altLang="zh-TW" sz="2400" dirty="0">
                <a:latin typeface="Georgia" panose="02040502050405020303" pitchFamily="18" charset="0"/>
              </a:rPr>
              <a:t>) + 12 </a:t>
            </a:r>
            <a:r>
              <a:rPr lang="cs-CZ" altLang="zh-TW" sz="2400" dirty="0">
                <a:latin typeface="Georgia" panose="02040502050405020303" pitchFamily="18" charset="0"/>
              </a:rPr>
              <a:t>pozemských větví (</a:t>
            </a:r>
            <a:r>
              <a:rPr lang="cs-CZ" altLang="zh-TW" sz="2400" dirty="0" err="1">
                <a:latin typeface="Georgia" panose="02040502050405020303" pitchFamily="18" charset="0"/>
              </a:rPr>
              <a:t>dizhi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地支</a:t>
            </a:r>
            <a:r>
              <a:rPr lang="en-US" altLang="zh-TW" sz="2400" dirty="0">
                <a:latin typeface="Georgia" panose="02040502050405020303" pitchFamily="18" charset="0"/>
              </a:rPr>
              <a:t>)</a:t>
            </a:r>
            <a:br>
              <a:rPr lang="en-US" altLang="zh-TW" sz="4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6917" y="2377440"/>
            <a:ext cx="9053156" cy="42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" y="916152"/>
            <a:ext cx="5635646" cy="4696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30" y="916152"/>
            <a:ext cx="4696372" cy="46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9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704193"/>
            <a:ext cx="3944815" cy="289713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cs-CZ" altLang="zh-TW" sz="4000" b="1" dirty="0">
                <a:latin typeface="Georgia" panose="02040502050405020303" pitchFamily="18" charset="0"/>
              </a:rPr>
            </a:br>
            <a:br>
              <a:rPr lang="cs-CZ" altLang="zh-TW" sz="4000" b="1" dirty="0">
                <a:latin typeface="Georgia" panose="02040502050405020303" pitchFamily="18" charset="0"/>
              </a:rPr>
            </a:br>
            <a:br>
              <a:rPr lang="cs-CZ" altLang="zh-TW" sz="4000" b="1" dirty="0">
                <a:latin typeface="Georgia" panose="02040502050405020303" pitchFamily="18" charset="0"/>
              </a:rPr>
            </a:br>
            <a:r>
              <a:rPr lang="cs-CZ" altLang="zh-TW" sz="4000" b="1" dirty="0">
                <a:latin typeface="Georgia" panose="02040502050405020303" pitchFamily="18" charset="0"/>
              </a:rPr>
              <a:t>60-letý cyklus</a:t>
            </a: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3600" dirty="0">
                <a:latin typeface="Georgia" panose="02040502050405020303" pitchFamily="18" charset="0"/>
              </a:rPr>
              <a:t>(10 pozemských kmenů + 12 nebeských větví)</a:t>
            </a:r>
            <a:br>
              <a:rPr lang="cs-CZ" altLang="zh-TW" sz="3600" dirty="0">
                <a:latin typeface="Georgia" panose="02040502050405020303" pitchFamily="18" charset="0"/>
              </a:rPr>
            </a:br>
            <a:br>
              <a:rPr lang="cs-CZ" altLang="zh-TW" sz="3600" dirty="0">
                <a:latin typeface="Georgia" panose="02040502050405020303" pitchFamily="18" charset="0"/>
              </a:rPr>
            </a:br>
            <a:r>
              <a:rPr lang="cs-CZ" altLang="zh-TW" sz="2700" dirty="0">
                <a:latin typeface="Georgia" panose="02040502050405020303" pitchFamily="18" charset="0"/>
              </a:rPr>
              <a:t>- stejné konfigurace = podobné události </a:t>
            </a:r>
            <a:br>
              <a:rPr lang="cs-CZ" altLang="zh-TW" sz="2700" dirty="0">
                <a:latin typeface="Georgia" panose="02040502050405020303" pitchFamily="18" charset="0"/>
              </a:rPr>
            </a:br>
            <a:r>
              <a:rPr lang="cs-CZ" altLang="zh-TW" sz="2700" dirty="0">
                <a:latin typeface="Georgia" panose="02040502050405020303" pitchFamily="18" charset="0"/>
              </a:rPr>
              <a:t>- příznivé a nepříznivé dny</a:t>
            </a:r>
            <a:br>
              <a:rPr lang="en-US" altLang="zh-TW" sz="4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012" y="868321"/>
            <a:ext cx="4887884" cy="58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25" y="746429"/>
            <a:ext cx="8440012" cy="5610371"/>
          </a:xfrm>
        </p:spPr>
      </p:pic>
    </p:spTree>
    <p:extLst>
      <p:ext uri="{BB962C8B-B14F-4D97-AF65-F5344CB8AC3E}">
        <p14:creationId xmlns:p14="http://schemas.microsoft.com/office/powerpoint/2010/main" val="3563569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d/Chinese_plain_5c._BC-cz.svg/568px-Chinese_plain_5c._BC-cz.svg.png">
            <a:extLst>
              <a:ext uri="{FF2B5EF4-FFF2-40B4-BE49-F238E27FC236}">
                <a16:creationId xmlns:a16="http://schemas.microsoft.com/office/drawing/2014/main" id="{17D86EDF-83A2-48CC-B74C-6C017A1A1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70" y="745587"/>
            <a:ext cx="8307158" cy="56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6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69" y="1166191"/>
            <a:ext cx="6416844" cy="4638261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162" y="892414"/>
            <a:ext cx="4272750" cy="55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altLang="zh-TW" sz="4000" dirty="0">
                <a:latin typeface="Georgia" panose="02040502050405020303" pitchFamily="18" charset="0"/>
              </a:rPr>
              <a:t>Dynastie západní </a:t>
            </a:r>
            <a:r>
              <a:rPr lang="cs-CZ" altLang="zh-TW" sz="4000" dirty="0" err="1">
                <a:latin typeface="Georgia" panose="02040502050405020303" pitchFamily="18" charset="0"/>
              </a:rPr>
              <a:t>Čou</a:t>
            </a:r>
            <a:r>
              <a:rPr lang="cs-CZ" altLang="zh-TW" sz="4000" dirty="0">
                <a:latin typeface="Georgia" panose="02040502050405020303" pitchFamily="18" charset="0"/>
              </a:rPr>
              <a:t> </a:t>
            </a:r>
            <a:r>
              <a:rPr lang="zh-TW" altLang="en-US" sz="4000" dirty="0">
                <a:latin typeface="Georgia" panose="02040502050405020303" pitchFamily="18" charset="0"/>
              </a:rPr>
              <a:t>西周</a:t>
            </a:r>
            <a:r>
              <a:rPr lang="cs-CZ" altLang="zh-TW" sz="4000" dirty="0">
                <a:latin typeface="Georgia" panose="02040502050405020303" pitchFamily="18" charset="0"/>
              </a:rPr>
              <a:t> (11. – 8. stol. př. n. l.)</a:t>
            </a:r>
            <a:br>
              <a:rPr lang="cs-CZ" altLang="zh-TW" sz="4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Pád </a:t>
            </a:r>
            <a:r>
              <a:rPr lang="cs-CZ" altLang="zh-TW" sz="2000" dirty="0" err="1">
                <a:latin typeface="Georgia" panose="02040502050405020303" pitchFamily="18" charset="0"/>
              </a:rPr>
              <a:t>Shang</a:t>
            </a:r>
            <a:r>
              <a:rPr lang="cs-CZ" altLang="zh-TW" sz="2000" dirty="0">
                <a:latin typeface="Georgia" panose="02040502050405020303" pitchFamily="18" charset="0"/>
              </a:rPr>
              <a:t> (Di </a:t>
            </a:r>
            <a:r>
              <a:rPr lang="cs-CZ" altLang="zh-TW" sz="2000" dirty="0" err="1">
                <a:latin typeface="Georgia" panose="02040502050405020303" pitchFamily="18" charset="0"/>
              </a:rPr>
              <a:t>Xin</a:t>
            </a:r>
            <a:r>
              <a:rPr lang="cs-CZ" altLang="zh-TW" sz="2000" dirty="0">
                <a:latin typeface="Georgia" panose="02040502050405020303" pitchFamily="18" charset="0"/>
              </a:rPr>
              <a:t>=tyran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cs-CZ" altLang="zh-TW" sz="2000" dirty="0">
                <a:latin typeface="Georgia" panose="02040502050405020303" pitchFamily="18" charset="0"/>
              </a:rPr>
              <a:t>); vzestup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cs-CZ" altLang="zh-TW" sz="2000" dirty="0">
                <a:latin typeface="Georgia" panose="02040502050405020303" pitchFamily="18" charset="0"/>
              </a:rPr>
              <a:t> za krále </a:t>
            </a:r>
            <a:r>
              <a:rPr lang="cs-CZ" altLang="zh-TW" sz="2000" dirty="0" err="1">
                <a:latin typeface="Georgia" panose="02040502050405020303" pitchFamily="18" charset="0"/>
              </a:rPr>
              <a:t>Wena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文</a:t>
            </a:r>
            <a:r>
              <a:rPr lang="cs-CZ" altLang="zh-TW" sz="2000" dirty="0">
                <a:latin typeface="Georgia" panose="02040502050405020303" pitchFamily="18" charset="0"/>
              </a:rPr>
              <a:t>, král </a:t>
            </a:r>
            <a:r>
              <a:rPr lang="cs-CZ" altLang="zh-TW" sz="2000" dirty="0" err="1">
                <a:latin typeface="Georgia" panose="02040502050405020303" pitchFamily="18" charset="0"/>
              </a:rPr>
              <a:t>Wu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武</a:t>
            </a:r>
            <a:r>
              <a:rPr lang="cs-CZ" altLang="zh-TW" sz="2000" dirty="0">
                <a:latin typeface="Georgia" panose="02040502050405020303" pitchFamily="18" charset="0"/>
              </a:rPr>
              <a:t>, vévoda z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zh-TW" altLang="en-US" sz="2000" dirty="0">
                <a:latin typeface="Georgia" panose="02040502050405020303" pitchFamily="18" charset="0"/>
              </a:rPr>
              <a:t> 周公旦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Postupný přesun ke kultu Nebes - </a:t>
            </a:r>
            <a:r>
              <a:rPr lang="cs-CZ" altLang="zh-TW" sz="2000" i="1" dirty="0" err="1">
                <a:latin typeface="Georgia" panose="02040502050405020303" pitchFamily="18" charset="0"/>
              </a:rPr>
              <a:t>Tian</a:t>
            </a:r>
            <a:r>
              <a:rPr lang="zh-TW" altLang="en-US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天</a:t>
            </a:r>
            <a:r>
              <a:rPr lang="cs-CZ" altLang="zh-TW" sz="2000" dirty="0">
                <a:latin typeface="Georgia" panose="02040502050405020303" pitchFamily="18" charset="0"/>
              </a:rPr>
              <a:t>; během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cs-CZ" altLang="zh-TW" sz="2000" dirty="0">
                <a:latin typeface="Georgia" panose="02040502050405020303" pitchFamily="18" charset="0"/>
              </a:rPr>
              <a:t> od personalizované k ‚nadosobní‘ moci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legitimita královské moci – ‚mandát nebes‘ </a:t>
            </a:r>
            <a:r>
              <a:rPr lang="cs-CZ" altLang="zh-TW" sz="2000" i="1" dirty="0" err="1">
                <a:latin typeface="Georgia" panose="02040502050405020303" pitchFamily="18" charset="0"/>
              </a:rPr>
              <a:t>tian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ming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天命</a:t>
            </a:r>
            <a:r>
              <a:rPr lang="cs-CZ" altLang="zh-TW" sz="2000" dirty="0">
                <a:latin typeface="Georgia" panose="02040502050405020303" pitchFamily="18" charset="0"/>
              </a:rPr>
              <a:t> (přírodní katastrofy a rolnická povstání značí úpadek dynastie); vládnutí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skrze „vladařskou ctnost“ </a:t>
            </a:r>
            <a:r>
              <a:rPr lang="cs-CZ" altLang="zh-TW" sz="2000" dirty="0" err="1">
                <a:latin typeface="Georgia" panose="02040502050405020303" pitchFamily="18" charset="0"/>
              </a:rPr>
              <a:t>te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>
                <a:latin typeface="Georgia" panose="02040502050405020303" pitchFamily="18" charset="0"/>
              </a:rPr>
              <a:t>de </a:t>
            </a:r>
            <a:r>
              <a:rPr lang="zh-TW" altLang="en-US" sz="2000" dirty="0">
                <a:latin typeface="Georgia" panose="02040502050405020303" pitchFamily="18" charset="0"/>
              </a:rPr>
              <a:t>德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věštby se formalizují; pokračují </a:t>
            </a:r>
            <a:r>
              <a:rPr lang="cs-CZ" altLang="zh-TW" sz="2000" i="1" dirty="0" err="1">
                <a:latin typeface="Georgia" panose="02040502050405020303" pitchFamily="18" charset="0"/>
              </a:rPr>
              <a:t>jia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gu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wen</a:t>
            </a:r>
            <a:r>
              <a:rPr lang="cs-CZ" altLang="zh-TW" sz="2000" dirty="0">
                <a:latin typeface="Georgia" panose="02040502050405020303" pitchFamily="18" charset="0"/>
              </a:rPr>
              <a:t>, nově systém hexagramů, věštění z řebříčku (š‘-š‘/</a:t>
            </a:r>
            <a:r>
              <a:rPr lang="cs-CZ" altLang="zh-TW" sz="2000" dirty="0" err="1">
                <a:latin typeface="Georgia" panose="02040502050405020303" pitchFamily="18" charset="0"/>
              </a:rPr>
              <a:t>shishi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蓍筮</a:t>
            </a:r>
            <a:r>
              <a:rPr lang="cs-CZ" altLang="zh-TW" sz="2000" dirty="0">
                <a:latin typeface="Georgia" panose="02040502050405020303" pitchFamily="18" charset="0"/>
              </a:rPr>
              <a:t> – Kniha proměn I-</a:t>
            </a:r>
            <a:r>
              <a:rPr lang="cs-CZ" altLang="zh-TW" sz="2000" dirty="0" err="1">
                <a:latin typeface="Georgia" panose="02040502050405020303" pitchFamily="18" charset="0"/>
              </a:rPr>
              <a:t>ťing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Yijing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易經</a:t>
            </a:r>
            <a:r>
              <a:rPr lang="cs-CZ" altLang="zh-TW" sz="2000" i="1" dirty="0">
                <a:latin typeface="Georgia" panose="02040502050405020303" pitchFamily="18" charset="0"/>
              </a:rPr>
              <a:t> ); </a:t>
            </a:r>
            <a:br>
              <a:rPr lang="cs-CZ" altLang="zh-TW" sz="2000" i="1" dirty="0">
                <a:latin typeface="Georgia" panose="02040502050405020303" pitchFamily="18" charset="0"/>
              </a:rPr>
            </a:br>
            <a:br>
              <a:rPr lang="cs-CZ" altLang="zh-TW" sz="2000" i="1" dirty="0">
                <a:latin typeface="Georgia" panose="02040502050405020303" pitchFamily="18" charset="0"/>
              </a:rPr>
            </a:br>
            <a:r>
              <a:rPr lang="cs-CZ" altLang="zh-TW" sz="2000" i="1" dirty="0">
                <a:latin typeface="Georgia" panose="02040502050405020303" pitchFamily="18" charset="0"/>
              </a:rPr>
              <a:t>- jin/</a:t>
            </a:r>
            <a:r>
              <a:rPr lang="cs-CZ" altLang="zh-TW" sz="2000" i="1" dirty="0" err="1">
                <a:latin typeface="Georgia" panose="02040502050405020303" pitchFamily="18" charset="0"/>
              </a:rPr>
              <a:t>yin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陰</a:t>
            </a:r>
            <a:r>
              <a:rPr lang="cs-CZ" altLang="zh-TW" sz="2000" dirty="0">
                <a:latin typeface="Georgia" panose="02040502050405020303" pitchFamily="18" charset="0"/>
              </a:rPr>
              <a:t> - </a:t>
            </a:r>
            <a:r>
              <a:rPr lang="cs-CZ" altLang="zh-TW" sz="2000" i="1" dirty="0">
                <a:latin typeface="Georgia" panose="02040502050405020303" pitchFamily="18" charset="0"/>
              </a:rPr>
              <a:t>jang/</a:t>
            </a:r>
            <a:r>
              <a:rPr lang="cs-CZ" altLang="zh-TW" sz="2000" i="1" dirty="0" err="1">
                <a:latin typeface="Georgia" panose="02040502050405020303" pitchFamily="18" charset="0"/>
              </a:rPr>
              <a:t>yang</a:t>
            </a:r>
            <a:r>
              <a:rPr lang="zh-TW" altLang="en-US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陽</a:t>
            </a:r>
            <a:r>
              <a:rPr lang="cs-CZ" altLang="zh-TW" sz="2000" i="1" dirty="0">
                <a:latin typeface="Georgia" panose="02040502050405020303" pitchFamily="18" charset="0"/>
              </a:rPr>
              <a:t>; </a:t>
            </a:r>
            <a:r>
              <a:rPr lang="cs-CZ" altLang="zh-TW" sz="2000" dirty="0">
                <a:latin typeface="Georgia" panose="02040502050405020303" pitchFamily="18" charset="0"/>
              </a:rPr>
              <a:t>pět fází </a:t>
            </a:r>
            <a:r>
              <a:rPr lang="cs-CZ" altLang="zh-TW" sz="2000" dirty="0" err="1">
                <a:latin typeface="Georgia" panose="02040502050405020303" pitchFamily="18" charset="0"/>
              </a:rPr>
              <a:t>wu-sing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wu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xing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五行 </a:t>
            </a:r>
            <a:r>
              <a:rPr lang="cs-CZ" altLang="zh-TW" sz="2000" dirty="0">
                <a:latin typeface="Georgia" panose="02040502050405020303" pitchFamily="18" charset="0"/>
              </a:rPr>
              <a:t>- voda </a:t>
            </a:r>
            <a:r>
              <a:rPr lang="cs-CZ" altLang="zh-TW" sz="2000" dirty="0" err="1">
                <a:latin typeface="Georgia" panose="02040502050405020303" pitchFamily="18" charset="0"/>
              </a:rPr>
              <a:t>šuej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shui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水</a:t>
            </a:r>
            <a:r>
              <a:rPr lang="cs-CZ" altLang="zh-TW" sz="2000" dirty="0">
                <a:latin typeface="Georgia" panose="02040502050405020303" pitchFamily="18" charset="0"/>
              </a:rPr>
              <a:t>, oheň </a:t>
            </a:r>
            <a:r>
              <a:rPr lang="cs-CZ" altLang="zh-TW" sz="2000" dirty="0" err="1">
                <a:latin typeface="Georgia" panose="02040502050405020303" pitchFamily="18" charset="0"/>
              </a:rPr>
              <a:t>chuo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i="1" dirty="0" err="1">
                <a:latin typeface="Georgia" panose="02040502050405020303" pitchFamily="18" charset="0"/>
              </a:rPr>
              <a:t>huo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火</a:t>
            </a:r>
            <a:r>
              <a:rPr lang="cs-CZ" altLang="zh-TW" sz="2000" dirty="0">
                <a:latin typeface="Georgia" panose="02040502050405020303" pitchFamily="18" charset="0"/>
              </a:rPr>
              <a:t>, kov </a:t>
            </a:r>
            <a:r>
              <a:rPr lang="cs-CZ" altLang="zh-TW" sz="2000" dirty="0" err="1">
                <a:latin typeface="Georgia" panose="02040502050405020303" pitchFamily="18" charset="0"/>
              </a:rPr>
              <a:t>ťin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>
                <a:latin typeface="Georgia" panose="02040502050405020303" pitchFamily="18" charset="0"/>
              </a:rPr>
              <a:t>jin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金</a:t>
            </a:r>
            <a:r>
              <a:rPr lang="cs-CZ" altLang="zh-TW" sz="2000" dirty="0">
                <a:latin typeface="Georgia" panose="02040502050405020303" pitchFamily="18" charset="0"/>
              </a:rPr>
              <a:t>, dřevo </a:t>
            </a:r>
            <a:r>
              <a:rPr lang="cs-CZ" altLang="zh-TW" sz="2000" i="1" dirty="0">
                <a:latin typeface="Georgia" panose="02040502050405020303" pitchFamily="18" charset="0"/>
              </a:rPr>
              <a:t>mu</a:t>
            </a:r>
            <a:r>
              <a:rPr lang="zh-TW" altLang="en-US" sz="2000" dirty="0">
                <a:latin typeface="Georgia" panose="02040502050405020303" pitchFamily="18" charset="0"/>
              </a:rPr>
              <a:t>木</a:t>
            </a:r>
            <a:r>
              <a:rPr lang="cs-CZ" altLang="zh-TW" sz="2000" dirty="0">
                <a:latin typeface="Georgia" panose="02040502050405020303" pitchFamily="18" charset="0"/>
              </a:rPr>
              <a:t>, země </a:t>
            </a:r>
            <a:r>
              <a:rPr lang="cs-CZ" altLang="zh-TW" sz="2000" i="1" dirty="0">
                <a:latin typeface="Georgia" panose="02040502050405020303" pitchFamily="18" charset="0"/>
              </a:rPr>
              <a:t>tu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土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bronzové nádoby – rituální účel, nápisy;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význam hudby (rituální zvony); resonance, city/vůle lidu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původ kanonických textů: </a:t>
            </a:r>
            <a:r>
              <a:rPr lang="cs-CZ" altLang="zh-TW" sz="2000" dirty="0" err="1">
                <a:latin typeface="Georgia" panose="02040502050405020303" pitchFamily="18" charset="0"/>
              </a:rPr>
              <a:t>Shi</a:t>
            </a:r>
            <a:r>
              <a:rPr lang="cs-CZ" altLang="zh-TW" sz="2000" dirty="0">
                <a:latin typeface="Georgia" panose="02040502050405020303" pitchFamily="18" charset="0"/>
              </a:rPr>
              <a:t> jing </a:t>
            </a:r>
            <a:r>
              <a:rPr lang="zh-TW" altLang="en-US" sz="2000" dirty="0">
                <a:latin typeface="Georgia" panose="02040502050405020303" pitchFamily="18" charset="0"/>
              </a:rPr>
              <a:t>詩經</a:t>
            </a:r>
            <a:r>
              <a:rPr lang="cs-CZ" altLang="zh-TW" sz="2000" dirty="0">
                <a:latin typeface="Georgia" panose="02040502050405020303" pitchFamily="18" charset="0"/>
              </a:rPr>
              <a:t>, </a:t>
            </a:r>
            <a:r>
              <a:rPr lang="cs-CZ" altLang="zh-TW" sz="2000" dirty="0" err="1">
                <a:latin typeface="Georgia" panose="02040502050405020303" pitchFamily="18" charset="0"/>
              </a:rPr>
              <a:t>Shu</a:t>
            </a:r>
            <a:r>
              <a:rPr lang="cs-CZ" altLang="zh-TW" sz="2000" dirty="0">
                <a:latin typeface="Georgia" panose="02040502050405020303" pitchFamily="18" charset="0"/>
              </a:rPr>
              <a:t> jing </a:t>
            </a:r>
            <a:r>
              <a:rPr lang="zh-TW" altLang="en-US" sz="2000" dirty="0">
                <a:latin typeface="Georgia" panose="02040502050405020303" pitchFamily="18" charset="0"/>
              </a:rPr>
              <a:t>書經</a:t>
            </a:r>
            <a:r>
              <a:rPr lang="cs-CZ" altLang="zh-TW" sz="2000" dirty="0">
                <a:latin typeface="Georgia" panose="02040502050405020303" pitchFamily="18" charset="0"/>
              </a:rPr>
              <a:t>, </a:t>
            </a:r>
            <a:r>
              <a:rPr lang="cs-CZ" altLang="zh-TW" sz="2000" dirty="0" err="1">
                <a:latin typeface="Georgia" panose="02040502050405020303" pitchFamily="18" charset="0"/>
              </a:rPr>
              <a:t>Yijing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易經</a:t>
            </a:r>
            <a:br>
              <a:rPr lang="en-US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šamanistické proudy: rozdíl severu a jihu, jižní různorodost</a:t>
            </a:r>
            <a:endParaRPr lang="cs-C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1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944" y="1172482"/>
            <a:ext cx="4014456" cy="509772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602" y="1342542"/>
            <a:ext cx="4272750" cy="47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1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Georgia" panose="02040502050405020303" pitchFamily="18" charset="0"/>
              </a:rPr>
              <a:t>Kniha proměn – </a:t>
            </a:r>
            <a:r>
              <a:rPr lang="cs-CZ" sz="3600" b="1" dirty="0" err="1">
                <a:latin typeface="Georgia" panose="02040502050405020303" pitchFamily="18" charset="0"/>
              </a:rPr>
              <a:t>Yi</a:t>
            </a:r>
            <a:r>
              <a:rPr lang="cs-CZ" sz="3600" b="1" dirty="0">
                <a:latin typeface="Georgia" panose="02040502050405020303" pitchFamily="18" charset="0"/>
              </a:rPr>
              <a:t> jing (I-</a:t>
            </a:r>
            <a:r>
              <a:rPr lang="cs-CZ" sz="3600" b="1" dirty="0" err="1">
                <a:latin typeface="Georgia" panose="02040502050405020303" pitchFamily="18" charset="0"/>
              </a:rPr>
              <a:t>ťing</a:t>
            </a:r>
            <a:r>
              <a:rPr lang="cs-CZ" sz="3600" b="1" dirty="0">
                <a:latin typeface="Georgia" panose="02040502050405020303" pitchFamily="18" charset="0"/>
              </a:rPr>
              <a:t>) </a:t>
            </a:r>
            <a:r>
              <a:rPr lang="zh-TW" altLang="en-US" sz="3600" b="1" dirty="0">
                <a:latin typeface="Georgia" panose="02040502050405020303" pitchFamily="18" charset="0"/>
              </a:rPr>
              <a:t>易經 </a:t>
            </a:r>
            <a:r>
              <a:rPr lang="en-US" altLang="zh-TW" sz="3600" b="1" dirty="0">
                <a:latin typeface="Georgia" panose="02040502050405020303" pitchFamily="18" charset="0"/>
              </a:rPr>
              <a:t>(</a:t>
            </a:r>
            <a:r>
              <a:rPr lang="zh-TW" altLang="en-US" sz="3600" b="1" dirty="0">
                <a:latin typeface="Georgia" panose="02040502050405020303" pitchFamily="18" charset="0"/>
              </a:rPr>
              <a:t>周易</a:t>
            </a:r>
            <a:r>
              <a:rPr lang="en-US" altLang="zh-TW" sz="3600" b="1" dirty="0">
                <a:latin typeface="Georgia" panose="02040502050405020303" pitchFamily="18" charset="0"/>
              </a:rPr>
              <a:t>)</a:t>
            </a:r>
            <a:r>
              <a:rPr lang="cs-CZ" sz="3600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Jádro kolem 1000 př.n.l.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8 trigramů (</a:t>
            </a:r>
            <a:r>
              <a:rPr lang="cs-CZ" sz="2400" i="1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ba 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gua</a:t>
            </a:r>
            <a:r>
              <a:rPr lang="cs-CZ" sz="2400" i="1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八卦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64 hexagramů (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liushisi</a:t>
            </a:r>
            <a:r>
              <a:rPr lang="cs-CZ" sz="2400" i="1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gua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六十四卦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)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výklad 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guaci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卦辭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yaoci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爻辭</a:t>
            </a:r>
            <a:endParaRPr lang="cs-CZ" altLang="zh-TW" sz="2400" dirty="0">
              <a:solidFill>
                <a:srgbClr val="000000"/>
              </a:solidFill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komentáře „Deset křídel“ (</a:t>
            </a:r>
            <a:r>
              <a:rPr lang="cs-CZ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shiyi</a:t>
            </a:r>
            <a:r>
              <a:rPr lang="cs-CZ" sz="2400" i="1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十翼</a:t>
            </a:r>
            <a:r>
              <a:rPr lang="cs-CZ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věštění ze stonků řebříčku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蓍)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mincí</a:t>
            </a:r>
          </a:p>
          <a:p>
            <a:pPr>
              <a:buFontTx/>
              <a:buChar char="-"/>
            </a:pPr>
            <a:r>
              <a:rPr lang="cs-CZ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procesovost</a:t>
            </a: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konfigurace – ‚překlápění‘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výklad (pravděpodobnost, otevřenost)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92" y="1690688"/>
            <a:ext cx="5091212" cy="38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7" y="720136"/>
            <a:ext cx="4241669" cy="564913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78" y="1287695"/>
            <a:ext cx="5099878" cy="4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09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3600" b="1" dirty="0" err="1">
                <a:latin typeface="Georgia" panose="02040502050405020303" pitchFamily="18" charset="0"/>
              </a:rPr>
              <a:t>Yin-yang</a:t>
            </a:r>
            <a:r>
              <a:rPr lang="cs-CZ" sz="3600" b="1" dirty="0">
                <a:latin typeface="Georgia" panose="02040502050405020303" pitchFamily="18" charset="0"/>
              </a:rPr>
              <a:t> </a:t>
            </a:r>
            <a:r>
              <a:rPr lang="zh-TW" altLang="en-US" sz="3600" b="1" dirty="0">
                <a:latin typeface="Georgia" panose="02040502050405020303" pitchFamily="18" charset="0"/>
              </a:rPr>
              <a:t>陰陽</a:t>
            </a:r>
            <a:r>
              <a:rPr lang="cs-CZ" sz="3600" b="1" dirty="0">
                <a:latin typeface="Georgia" panose="02040502050405020303" pitchFamily="18" charset="0"/>
              </a:rPr>
              <a:t> a ‚Pět fází‘ </a:t>
            </a:r>
            <a:r>
              <a:rPr lang="cs-CZ" sz="3600" b="1" i="1" dirty="0" err="1">
                <a:latin typeface="Georgia" panose="02040502050405020303" pitchFamily="18" charset="0"/>
              </a:rPr>
              <a:t>wu</a:t>
            </a:r>
            <a:r>
              <a:rPr lang="cs-CZ" sz="3600" b="1" i="1" dirty="0">
                <a:latin typeface="Georgia" panose="02040502050405020303" pitchFamily="18" charset="0"/>
              </a:rPr>
              <a:t> </a:t>
            </a:r>
            <a:r>
              <a:rPr lang="cs-CZ" sz="3600" b="1" i="1" dirty="0" err="1">
                <a:latin typeface="Georgia" panose="02040502050405020303" pitchFamily="18" charset="0"/>
              </a:rPr>
              <a:t>xing</a:t>
            </a:r>
            <a:r>
              <a:rPr lang="cs-CZ" sz="3600" b="1" i="1" dirty="0">
                <a:latin typeface="Georgia" panose="02040502050405020303" pitchFamily="18" charset="0"/>
              </a:rPr>
              <a:t> </a:t>
            </a:r>
            <a:r>
              <a:rPr lang="zh-TW" altLang="en-US" sz="3600" b="1" dirty="0">
                <a:latin typeface="Georgia" panose="02040502050405020303" pitchFamily="18" charset="0"/>
              </a:rPr>
              <a:t>五行</a:t>
            </a:r>
            <a:br>
              <a:rPr lang="cs-CZ" altLang="zh-TW" sz="3600" b="1" dirty="0">
                <a:latin typeface="Georgia" panose="02040502050405020303" pitchFamily="18" charset="0"/>
              </a:rPr>
            </a:br>
            <a:r>
              <a:rPr lang="cs-CZ" altLang="zh-TW" sz="2400" dirty="0">
                <a:latin typeface="Georgia" panose="02040502050405020303" pitchFamily="18" charset="0"/>
              </a:rPr>
              <a:t>voda </a:t>
            </a:r>
            <a:r>
              <a:rPr lang="cs-CZ" altLang="zh-TW" sz="2400" i="1" dirty="0" err="1">
                <a:latin typeface="Georgia" panose="02040502050405020303" pitchFamily="18" charset="0"/>
              </a:rPr>
              <a:t>shui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水</a:t>
            </a:r>
            <a:r>
              <a:rPr lang="cs-CZ" altLang="zh-TW" sz="2400" dirty="0">
                <a:latin typeface="Georgia" panose="02040502050405020303" pitchFamily="18" charset="0"/>
              </a:rPr>
              <a:t> – dřevo </a:t>
            </a:r>
            <a:r>
              <a:rPr lang="cs-CZ" altLang="zh-TW" sz="2400" i="1" dirty="0">
                <a:latin typeface="Georgia" panose="02040502050405020303" pitchFamily="18" charset="0"/>
              </a:rPr>
              <a:t>mu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木</a:t>
            </a:r>
            <a:r>
              <a:rPr lang="cs-CZ" altLang="zh-TW" sz="2400" dirty="0">
                <a:latin typeface="Georgia" panose="02040502050405020303" pitchFamily="18" charset="0"/>
              </a:rPr>
              <a:t> – oheň </a:t>
            </a:r>
            <a:r>
              <a:rPr lang="cs-CZ" altLang="zh-TW" sz="2400" i="1" dirty="0" err="1">
                <a:latin typeface="Georgia" panose="02040502050405020303" pitchFamily="18" charset="0"/>
              </a:rPr>
              <a:t>huo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火</a:t>
            </a:r>
            <a:r>
              <a:rPr lang="cs-CZ" altLang="zh-TW" sz="2400" dirty="0">
                <a:latin typeface="Georgia" panose="02040502050405020303" pitchFamily="18" charset="0"/>
              </a:rPr>
              <a:t> – země </a:t>
            </a:r>
            <a:r>
              <a:rPr lang="cs-CZ" altLang="zh-TW" sz="2400" i="1" dirty="0">
                <a:latin typeface="Georgia" panose="02040502050405020303" pitchFamily="18" charset="0"/>
              </a:rPr>
              <a:t>tu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土</a:t>
            </a:r>
            <a:r>
              <a:rPr lang="cs-CZ" altLang="zh-TW" sz="2400" dirty="0">
                <a:latin typeface="Georgia" panose="02040502050405020303" pitchFamily="18" charset="0"/>
              </a:rPr>
              <a:t> – kov </a:t>
            </a:r>
            <a:r>
              <a:rPr lang="cs-CZ" altLang="zh-TW" sz="2400" i="1" dirty="0">
                <a:latin typeface="Georgia" panose="02040502050405020303" pitchFamily="18" charset="0"/>
              </a:rPr>
              <a:t>jin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金</a:t>
            </a:r>
            <a:endParaRPr lang="cs-CZ" sz="3600" b="1" dirty="0">
              <a:latin typeface="Georgia" panose="02040502050405020303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44" y="2487916"/>
            <a:ext cx="4891077" cy="36727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17" y="1680807"/>
            <a:ext cx="4687614" cy="46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2A06161-28A7-4A15-827D-FCF32D834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79725" y="640081"/>
            <a:ext cx="3206143" cy="54890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phases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五行</a:t>
            </a:r>
            <a:br>
              <a:rPr lang="cs-CZ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early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writings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Shangshu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29F9767-6641-4F18-8AEA-A6CDC0A0F88A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1124599"/>
          <a:ext cx="7345826" cy="46088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97139">
                  <a:extLst>
                    <a:ext uri="{9D8B030D-6E8A-4147-A177-3AD203B41FA5}">
                      <a16:colId xmlns:a16="http://schemas.microsoft.com/office/drawing/2014/main" val="1805560075"/>
                    </a:ext>
                  </a:extLst>
                </a:gridCol>
                <a:gridCol w="3648687">
                  <a:extLst>
                    <a:ext uri="{9D8B030D-6E8A-4147-A177-3AD203B41FA5}">
                      <a16:colId xmlns:a16="http://schemas.microsoft.com/office/drawing/2014/main" val="3202109522"/>
                    </a:ext>
                  </a:extLst>
                </a:gridCol>
              </a:tblGrid>
              <a:tr h="1193204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水火者、百姓之所飲食也，金木者、百姓之所興作也，土者、萬物之所資生也。是為人用。</a:t>
                      </a:r>
                    </a:p>
                  </a:txBody>
                  <a:tcPr marL="153763" marR="92258" marT="92258" marB="9225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Water and fire is that from which the people live; metal and wood serve the people to flourish and to create [objects]; and earth is the source from which the ten thousand being arise. All this is useful for mankind. (</a:t>
                      </a:r>
                      <a:r>
                        <a:rPr lang="en-US" sz="11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Shangshu dazhuan</a:t>
                      </a:r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, ch. </a:t>
                      </a:r>
                      <a:r>
                        <a:rPr lang="en-US" sz="11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Hongfan</a:t>
                      </a:r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153763" marR="92258" marT="92258" marB="9225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49519"/>
                  </a:ext>
                </a:extLst>
              </a:tr>
              <a:tr h="1029189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皃屬木，言屬金，視屬火，聽屬水，思屬土。火發于密，水洩于深。</a:t>
                      </a:r>
                    </a:p>
                  </a:txBody>
                  <a:tcPr marL="153763" marR="92258" marT="92258" marB="9225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Appearance is a matter of the agent wood, language that of metal, vision that of fire, hearing that of water, and thought is a matter of the agent soil. Fire arouses from density, and water emerges from the depth. (idem)</a:t>
                      </a:r>
                    </a:p>
                  </a:txBody>
                  <a:tcPr marL="153763" marR="92258" marT="92258" marB="9225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46576"/>
                  </a:ext>
                </a:extLst>
              </a:tr>
              <a:tr h="1193204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水曰潤下，火曰炎上，木曰曲直，金曰從革，土爰稼穡。</a:t>
                      </a:r>
                    </a:p>
                  </a:txBody>
                  <a:tcPr marL="153763" marR="92258" marT="92258" marB="9225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[The nature of] water is to soak and descend; of fire, to blaze and ascend; of wood, to be crooked and straight; of metal, to yield and change; while [that of] earth is seen in seed-sowing and in-gathering. (</a:t>
                      </a:r>
                      <a:r>
                        <a:rPr lang="en-US" sz="11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Shangshu</a:t>
                      </a:r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, ch. </a:t>
                      </a:r>
                      <a:r>
                        <a:rPr lang="en-US" sz="11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Hongfan</a:t>
                      </a:r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, transl. Legge 1865)</a:t>
                      </a:r>
                    </a:p>
                  </a:txBody>
                  <a:tcPr marL="153763" marR="92258" marT="92258" marB="9225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735875"/>
                  </a:ext>
                </a:extLst>
              </a:tr>
              <a:tr h="1193204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潤下作鹹，炎上作苦，曲直作酸，從革作辛，稼穡作甘。</a:t>
                      </a:r>
                    </a:p>
                  </a:txBody>
                  <a:tcPr marL="153763" marR="92258" marT="92258" marB="9225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That which soaks and descends becomes salt; that which blazes and ascends becomes bitter; that which is crooked and straight becomes sour; that which yields and changes becomes acrid; and from seed-sowing and in-gathering comes sweetness. (idem)</a:t>
                      </a:r>
                    </a:p>
                  </a:txBody>
                  <a:tcPr marL="153763" marR="92258" marT="92258" marB="9225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93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72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FBED30-4A22-4386-9EBF-A621765D6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9324" y="1776248"/>
            <a:ext cx="5941201" cy="40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DBFBBD-315D-4905-95F6-52FDF7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59630"/>
            <a:ext cx="3347049" cy="5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59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163" y="695234"/>
            <a:ext cx="4089870" cy="564913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791" y="707685"/>
            <a:ext cx="1842052" cy="5636682"/>
          </a:xfrm>
          <a:prstGeom prst="rect">
            <a:avLst/>
          </a:prstGeom>
        </p:spPr>
      </p:pic>
      <p:pic>
        <p:nvPicPr>
          <p:cNvPr id="1026" name="Picture 2" descr="Sanxingdui bronze heads with gold foil">
            <a:extLst>
              <a:ext uri="{FF2B5EF4-FFF2-40B4-BE49-F238E27FC236}">
                <a16:creationId xmlns:a16="http://schemas.microsoft.com/office/drawing/2014/main" id="{96D1802A-78B0-484E-8BD5-31228F22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39" y="695234"/>
            <a:ext cx="4311156" cy="57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33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566" y="935420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altLang="zh-TW" sz="4000" dirty="0">
                <a:latin typeface="Georgia" panose="02040502050405020303" pitchFamily="18" charset="0"/>
              </a:rPr>
              <a:t>Legendární  vladaři – kulturní demiurgové</a:t>
            </a:r>
            <a:br>
              <a:rPr lang="en-US" altLang="zh-TW" sz="4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dle legend náleží k období před dynastií </a:t>
            </a:r>
            <a:r>
              <a:rPr lang="cs-CZ" altLang="zh-TW" sz="2000" dirty="0" err="1">
                <a:latin typeface="Georgia" panose="02040502050405020303" pitchFamily="18" charset="0"/>
              </a:rPr>
              <a:t>Xia</a:t>
            </a:r>
            <a:r>
              <a:rPr lang="cs-CZ" altLang="zh-TW" sz="2000" dirty="0">
                <a:latin typeface="Georgia" panose="02040502050405020303" pitchFamily="18" charset="0"/>
              </a:rPr>
              <a:t>  (3. tisíciletí př.n.l.); zdroje vesměs pozdější (po přelomu letopočtu)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legenda o Pan </a:t>
            </a:r>
            <a:r>
              <a:rPr lang="cs-CZ" altLang="zh-TW" sz="2000" dirty="0" err="1">
                <a:latin typeface="Georgia" panose="02040502050405020303" pitchFamily="18" charset="0"/>
              </a:rPr>
              <a:t>Gu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盤古</a:t>
            </a:r>
            <a:r>
              <a:rPr lang="cs-CZ" altLang="zh-TW" sz="2000" dirty="0">
                <a:latin typeface="Georgia" panose="02040502050405020303" pitchFamily="18" charset="0"/>
              </a:rPr>
              <a:t> (z vejce uprostřed chaosu, oddělil nebe a zemi, vše ostatní z jeho těla)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„Tři vznešení a pět císařů“ </a:t>
            </a:r>
            <a:r>
              <a:rPr lang="zh-TW" altLang="en-US" sz="2000" b="1" dirty="0">
                <a:latin typeface="Georgia" panose="02040502050405020303" pitchFamily="18" charset="0"/>
              </a:rPr>
              <a:t>三皇五帝</a:t>
            </a:r>
            <a:r>
              <a:rPr lang="cs-CZ" altLang="zh-TW" sz="2000" dirty="0">
                <a:latin typeface="Georgia" panose="02040502050405020303" pitchFamily="18" charset="0"/>
              </a:rPr>
              <a:t>: 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Fu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 err="1">
                <a:latin typeface="Georgia" panose="02040502050405020303" pitchFamily="18" charset="0"/>
              </a:rPr>
              <a:t>Xi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伏羲</a:t>
            </a:r>
            <a:r>
              <a:rPr lang="cs-CZ" altLang="zh-TW" sz="2000" dirty="0">
                <a:latin typeface="Georgia" panose="02040502050405020303" pitchFamily="18" charset="0"/>
              </a:rPr>
              <a:t> (lov, rybolov, domestikace zvířat);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Nüwa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女媧</a:t>
            </a:r>
            <a:r>
              <a:rPr lang="cs-CZ" altLang="zh-TW" sz="2000" dirty="0">
                <a:latin typeface="Georgia" panose="02040502050405020303" pitchFamily="18" charset="0"/>
              </a:rPr>
              <a:t> (lidstvo, pilíř nebes);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Shennong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神農</a:t>
            </a:r>
            <a:r>
              <a:rPr lang="cs-CZ" altLang="zh-TW" sz="2000" dirty="0">
                <a:latin typeface="Georgia" panose="02040502050405020303" pitchFamily="18" charset="0"/>
              </a:rPr>
              <a:t> (zemědělství, pluh, studny, zavlažování)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 Žlutý císař </a:t>
            </a:r>
            <a:r>
              <a:rPr lang="zh-TW" altLang="en-US" sz="2000" dirty="0">
                <a:latin typeface="Georgia" panose="02040502050405020303" pitchFamily="18" charset="0"/>
              </a:rPr>
              <a:t>黃帝</a:t>
            </a:r>
            <a:r>
              <a:rPr lang="cs-CZ" altLang="zh-TW" sz="2000" dirty="0">
                <a:latin typeface="Georgia" panose="02040502050405020303" pitchFamily="18" charset="0"/>
              </a:rPr>
              <a:t>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císař </a:t>
            </a:r>
            <a:r>
              <a:rPr lang="cs-CZ" altLang="zh-TW" sz="2000" b="1" dirty="0" err="1">
                <a:latin typeface="Georgia" panose="02040502050405020303" pitchFamily="18" charset="0"/>
              </a:rPr>
              <a:t>Yao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堯</a:t>
            </a:r>
            <a:r>
              <a:rPr lang="cs-CZ" altLang="zh-TW" sz="2000" b="1" dirty="0">
                <a:latin typeface="Georgia" panose="02040502050405020303" pitchFamily="18" charset="0"/>
              </a:rPr>
              <a:t>; </a:t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císař </a:t>
            </a:r>
            <a:r>
              <a:rPr lang="cs-CZ" altLang="zh-TW" sz="2000" b="1" dirty="0" err="1">
                <a:latin typeface="Georgia" panose="02040502050405020303" pitchFamily="18" charset="0"/>
              </a:rPr>
              <a:t>Shun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舜</a:t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velký </a:t>
            </a:r>
            <a:r>
              <a:rPr lang="cs-CZ" altLang="zh-TW" sz="2000" b="1" dirty="0" err="1">
                <a:latin typeface="Georgia" panose="02040502050405020303" pitchFamily="18" charset="0"/>
              </a:rPr>
              <a:t>Yu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禹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					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84" y="2816772"/>
            <a:ext cx="1886578" cy="37232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4303250"/>
            <a:ext cx="1711545" cy="2236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40" y="3160184"/>
            <a:ext cx="2438327" cy="33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0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974" y="1046922"/>
            <a:ext cx="10515600" cy="51432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Sarah Allan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1991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The Shape of the Turtle: Myth, Art, and Cosmos in Early China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Albany: State University of New York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None/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David N. </a:t>
            </a:r>
            <a:r>
              <a:rPr lang="en-US" sz="2400" dirty="0" err="1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Keightley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(1978),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Sources of Shang History: The Oracle-Bone Inscriptions of</a:t>
            </a:r>
            <a:r>
              <a:rPr lang="cs-CZ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Bronze Age China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Berkeley and Los Angeles: University of California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Edward L. Shaughnessy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1992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Sources of Western Zhou History: Inscribed Bronze Vessels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University of California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33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d/Chinese_plain_5c._BC-cz.svg/568px-Chinese_plain_5c._BC-cz.svg.png">
            <a:extLst>
              <a:ext uri="{FF2B5EF4-FFF2-40B4-BE49-F238E27FC236}">
                <a16:creationId xmlns:a16="http://schemas.microsoft.com/office/drawing/2014/main" id="{17D86EDF-83A2-48CC-B74C-6C017A1A1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70" y="745587"/>
            <a:ext cx="8307158" cy="56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53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nese Warring States, 3rd century BCE (Philg88)">
            <a:extLst>
              <a:ext uri="{FF2B5EF4-FFF2-40B4-BE49-F238E27FC236}">
                <a16:creationId xmlns:a16="http://schemas.microsoft.com/office/drawing/2014/main" id="{9C1A8D78-B698-47DF-B385-2014385B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25" y="494666"/>
            <a:ext cx="6373838" cy="58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9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7172325" cy="615494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altLang="zh-TW" dirty="0">
                <a:latin typeface="Georgia" panose="02040502050405020303" pitchFamily="18" charset="0"/>
              </a:rPr>
              <a:t>Časová osa nejstaršího období</a:t>
            </a:r>
            <a:br>
              <a:rPr lang="cs-CZ" altLang="zh-TW" b="1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200" dirty="0" err="1">
                <a:latin typeface="Georgia" panose="02040502050405020303" pitchFamily="18" charset="0"/>
              </a:rPr>
              <a:t>Xia</a:t>
            </a:r>
            <a:r>
              <a:rPr lang="cs-CZ" altLang="zh-TW" sz="2200" dirty="0">
                <a:latin typeface="Georgia" panose="02040502050405020303" pitchFamily="18" charset="0"/>
              </a:rPr>
              <a:t>  (</a:t>
            </a:r>
            <a:r>
              <a:rPr lang="cs-CZ" altLang="zh-TW" sz="2200" dirty="0" err="1">
                <a:latin typeface="Georgia" panose="02040502050405020303" pitchFamily="18" charset="0"/>
              </a:rPr>
              <a:t>Sia</a:t>
            </a:r>
            <a:r>
              <a:rPr lang="cs-CZ" altLang="zh-TW" sz="2200" dirty="0">
                <a:latin typeface="Georgia" panose="02040502050405020303" pitchFamily="18" charset="0"/>
              </a:rPr>
              <a:t>) </a:t>
            </a:r>
            <a:r>
              <a:rPr lang="zh-TW" altLang="en-US" sz="2200" dirty="0">
                <a:latin typeface="Georgia" panose="02040502050405020303" pitchFamily="18" charset="0"/>
              </a:rPr>
              <a:t>夏 </a:t>
            </a:r>
            <a:r>
              <a:rPr lang="cs-CZ" altLang="zh-TW" sz="2200" dirty="0">
                <a:latin typeface="Georgia" panose="02040502050405020303" pitchFamily="18" charset="0"/>
              </a:rPr>
              <a:t>(23.-17. stol. př. n. l.) – nedoložená</a:t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 err="1">
                <a:latin typeface="Georgia" panose="02040502050405020303" pitchFamily="18" charset="0"/>
              </a:rPr>
              <a:t>Shang</a:t>
            </a:r>
            <a:r>
              <a:rPr lang="zh-TW" altLang="en-US" sz="2200" dirty="0">
                <a:latin typeface="Georgia" panose="02040502050405020303" pitchFamily="18" charset="0"/>
              </a:rPr>
              <a:t> </a:t>
            </a:r>
            <a:r>
              <a:rPr lang="cs-CZ" altLang="zh-TW" sz="2200" dirty="0">
                <a:latin typeface="Georgia" panose="02040502050405020303" pitchFamily="18" charset="0"/>
              </a:rPr>
              <a:t>(</a:t>
            </a:r>
            <a:r>
              <a:rPr lang="cs-CZ" altLang="zh-TW" sz="2200" dirty="0" err="1">
                <a:latin typeface="Georgia" panose="02040502050405020303" pitchFamily="18" charset="0"/>
              </a:rPr>
              <a:t>Šang</a:t>
            </a:r>
            <a:r>
              <a:rPr lang="cs-CZ" altLang="zh-TW" sz="2200" dirty="0">
                <a:latin typeface="Georgia" panose="02040502050405020303" pitchFamily="18" charset="0"/>
              </a:rPr>
              <a:t>) </a:t>
            </a:r>
            <a:r>
              <a:rPr lang="zh-TW" altLang="en-US" sz="2200" dirty="0">
                <a:latin typeface="Georgia" panose="02040502050405020303" pitchFamily="18" charset="0"/>
              </a:rPr>
              <a:t>商</a:t>
            </a:r>
            <a:r>
              <a:rPr lang="cs-CZ" altLang="zh-TW" sz="2200" dirty="0">
                <a:latin typeface="Georgia" panose="02040502050405020303" pitchFamily="18" charset="0"/>
              </a:rPr>
              <a:t> (17.- 11. stol. př. n. l.)</a:t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 err="1">
                <a:latin typeface="Georgia" panose="02040502050405020303" pitchFamily="18" charset="0"/>
              </a:rPr>
              <a:t>Zhou</a:t>
            </a:r>
            <a:r>
              <a:rPr lang="zh-TW" altLang="en-US" sz="2200" dirty="0">
                <a:latin typeface="Georgia" panose="02040502050405020303" pitchFamily="18" charset="0"/>
              </a:rPr>
              <a:t> </a:t>
            </a:r>
            <a:r>
              <a:rPr lang="cs-CZ" altLang="zh-TW" sz="2200" dirty="0">
                <a:latin typeface="Georgia" panose="02040502050405020303" pitchFamily="18" charset="0"/>
              </a:rPr>
              <a:t>(</a:t>
            </a:r>
            <a:r>
              <a:rPr lang="cs-CZ" altLang="zh-TW" sz="2200" dirty="0" err="1">
                <a:latin typeface="Georgia" panose="02040502050405020303" pitchFamily="18" charset="0"/>
              </a:rPr>
              <a:t>Čou</a:t>
            </a:r>
            <a:r>
              <a:rPr lang="cs-CZ" altLang="zh-TW" sz="2200" dirty="0">
                <a:latin typeface="Georgia" panose="02040502050405020303" pitchFamily="18" charset="0"/>
              </a:rPr>
              <a:t>) </a:t>
            </a:r>
            <a:r>
              <a:rPr lang="zh-TW" altLang="en-US" sz="2200" dirty="0">
                <a:latin typeface="Georgia" panose="02040502050405020303" pitchFamily="18" charset="0"/>
              </a:rPr>
              <a:t>周</a:t>
            </a:r>
            <a:r>
              <a:rPr lang="cs-CZ" altLang="zh-TW" sz="2200" dirty="0">
                <a:latin typeface="Georgia" panose="02040502050405020303" pitchFamily="18" charset="0"/>
              </a:rPr>
              <a:t> (11.- 3. st. př. n. l.) =</a:t>
            </a:r>
            <a:r>
              <a:rPr lang="en-US" altLang="zh-TW" sz="2200" dirty="0">
                <a:latin typeface="Georgia" panose="02040502050405020303" pitchFamily="18" charset="0"/>
              </a:rPr>
              <a:t>&gt;</a:t>
            </a:r>
            <a:br>
              <a:rPr lang="en-US" altLang="zh-TW" sz="2200" dirty="0">
                <a:latin typeface="Georgia" panose="02040502050405020303" pitchFamily="18" charset="0"/>
              </a:rPr>
            </a:b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>
                <a:latin typeface="Georgia" panose="02040502050405020303" pitchFamily="18" charset="0"/>
              </a:rPr>
              <a:t>západní </a:t>
            </a:r>
            <a:r>
              <a:rPr lang="cs-CZ" altLang="zh-TW" sz="2200" dirty="0" err="1">
                <a:latin typeface="Georgia" panose="02040502050405020303" pitchFamily="18" charset="0"/>
              </a:rPr>
              <a:t>Čou</a:t>
            </a:r>
            <a:r>
              <a:rPr lang="cs-CZ" altLang="zh-TW" sz="2200" dirty="0">
                <a:latin typeface="Georgia" panose="02040502050405020303" pitchFamily="18" charset="0"/>
              </a:rPr>
              <a:t> </a:t>
            </a:r>
            <a:r>
              <a:rPr lang="zh-TW" altLang="en-US" sz="2200" dirty="0">
                <a:latin typeface="Georgia" panose="02040502050405020303" pitchFamily="18" charset="0"/>
              </a:rPr>
              <a:t>西周</a:t>
            </a:r>
            <a:r>
              <a:rPr lang="cs-CZ" altLang="zh-TW" sz="2200" dirty="0">
                <a:latin typeface="Georgia" panose="02040502050405020303" pitchFamily="18" charset="0"/>
              </a:rPr>
              <a:t> (1046 – 771 př. n. l.)</a:t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>
                <a:latin typeface="Georgia" panose="02040502050405020303" pitchFamily="18" charset="0"/>
              </a:rPr>
              <a:t>východní </a:t>
            </a:r>
            <a:r>
              <a:rPr lang="cs-CZ" altLang="zh-TW" sz="2200" dirty="0" err="1">
                <a:latin typeface="Georgia" panose="02040502050405020303" pitchFamily="18" charset="0"/>
              </a:rPr>
              <a:t>Čou</a:t>
            </a:r>
            <a:r>
              <a:rPr lang="cs-CZ" altLang="zh-TW" sz="2200" dirty="0">
                <a:latin typeface="Georgia" panose="02040502050405020303" pitchFamily="18" charset="0"/>
              </a:rPr>
              <a:t> </a:t>
            </a:r>
            <a:r>
              <a:rPr lang="zh-TW" altLang="en-US" sz="2200" dirty="0">
                <a:latin typeface="Georgia" panose="02040502050405020303" pitchFamily="18" charset="0"/>
              </a:rPr>
              <a:t>東周 </a:t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>
                <a:latin typeface="Georgia" panose="02040502050405020303" pitchFamily="18" charset="0"/>
              </a:rPr>
              <a:t>- Období Letopisů </a:t>
            </a:r>
            <a:r>
              <a:rPr lang="zh-TW" altLang="en-US" sz="2200" dirty="0">
                <a:latin typeface="Georgia" panose="02040502050405020303" pitchFamily="18" charset="0"/>
              </a:rPr>
              <a:t>春秋 </a:t>
            </a:r>
            <a:r>
              <a:rPr lang="cs-CZ" altLang="zh-TW" sz="2200" dirty="0">
                <a:latin typeface="Georgia" panose="02040502050405020303" pitchFamily="18" charset="0"/>
              </a:rPr>
              <a:t>(</a:t>
            </a:r>
            <a:r>
              <a:rPr lang="cs-CZ" altLang="zh-TW" sz="2400" dirty="0">
                <a:latin typeface="Georgia" panose="02040502050405020303" pitchFamily="18" charset="0"/>
              </a:rPr>
              <a:t>771 – 453 př. n. l.</a:t>
            </a:r>
            <a:r>
              <a:rPr lang="cs-CZ" altLang="zh-TW" sz="2200" dirty="0">
                <a:latin typeface="Georgia" panose="02040502050405020303" pitchFamily="18" charset="0"/>
              </a:rPr>
              <a:t>)</a:t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cs-CZ" altLang="zh-TW" sz="2200" dirty="0">
                <a:latin typeface="Georgia" panose="02040502050405020303" pitchFamily="18" charset="0"/>
              </a:rPr>
              <a:t>-</a:t>
            </a:r>
            <a:r>
              <a:rPr lang="en-US" altLang="zh-TW" sz="2200" dirty="0">
                <a:latin typeface="Georgia" panose="02040502050405020303" pitchFamily="18" charset="0"/>
              </a:rPr>
              <a:t> </a:t>
            </a:r>
            <a:r>
              <a:rPr lang="cs-CZ" altLang="zh-TW" sz="2200" dirty="0">
                <a:latin typeface="Georgia" panose="02040502050405020303" pitchFamily="18" charset="0"/>
              </a:rPr>
              <a:t>Období Válčících států </a:t>
            </a:r>
            <a:r>
              <a:rPr lang="zh-TW" altLang="en-US" sz="2200" dirty="0">
                <a:latin typeface="Georgia" panose="02040502050405020303" pitchFamily="18" charset="0"/>
              </a:rPr>
              <a:t>戰國</a:t>
            </a:r>
            <a:r>
              <a:rPr lang="cs-CZ" altLang="zh-TW" sz="2200" dirty="0">
                <a:latin typeface="Georgia" panose="02040502050405020303" pitchFamily="18" charset="0"/>
              </a:rPr>
              <a:t> (</a:t>
            </a:r>
            <a:r>
              <a:rPr lang="cs-CZ" altLang="zh-TW" sz="2400" dirty="0">
                <a:latin typeface="Georgia" panose="02040502050405020303" pitchFamily="18" charset="0"/>
              </a:rPr>
              <a:t>453 – 221 př. n. l.</a:t>
            </a:r>
            <a:r>
              <a:rPr lang="cs-CZ" altLang="zh-TW" sz="2200" dirty="0">
                <a:latin typeface="Georgia" panose="02040502050405020303" pitchFamily="18" charset="0"/>
              </a:rPr>
              <a:t>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en-US" altLang="zh-TW" sz="2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3288"/>
          <a:stretch/>
        </p:blipFill>
        <p:spPr>
          <a:xfrm>
            <a:off x="8148320" y="1108297"/>
            <a:ext cx="3885365" cy="52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993" y="574327"/>
            <a:ext cx="8272014" cy="5709345"/>
          </a:xfrm>
        </p:spPr>
      </p:pic>
    </p:spTree>
    <p:extLst>
      <p:ext uri="{BB962C8B-B14F-4D97-AF65-F5344CB8AC3E}">
        <p14:creationId xmlns:p14="http://schemas.microsoft.com/office/powerpoint/2010/main" val="86418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4" y="515007"/>
            <a:ext cx="7996382" cy="5917323"/>
          </a:xfrm>
        </p:spPr>
      </p:pic>
    </p:spTree>
    <p:extLst>
      <p:ext uri="{BB962C8B-B14F-4D97-AF65-F5344CB8AC3E}">
        <p14:creationId xmlns:p14="http://schemas.microsoft.com/office/powerpoint/2010/main" val="216964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54945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altLang="zh-TW" sz="3200" dirty="0">
                <a:latin typeface="Georgia" panose="02040502050405020303" pitchFamily="18" charset="0"/>
              </a:rPr>
              <a:t>Dynastie </a:t>
            </a:r>
            <a:r>
              <a:rPr lang="cs-CZ" altLang="zh-TW" sz="3200" dirty="0" err="1">
                <a:latin typeface="Georgia" panose="02040502050405020303" pitchFamily="18" charset="0"/>
              </a:rPr>
              <a:t>Šang</a:t>
            </a:r>
            <a:r>
              <a:rPr lang="cs-CZ" altLang="zh-TW" sz="3200" dirty="0">
                <a:latin typeface="Georgia" panose="02040502050405020303" pitchFamily="18" charset="0"/>
              </a:rPr>
              <a:t> </a:t>
            </a:r>
            <a:r>
              <a:rPr lang="zh-TW" altLang="en-US" sz="3200" dirty="0">
                <a:latin typeface="Georgia" panose="02040502050405020303" pitchFamily="18" charset="0"/>
              </a:rPr>
              <a:t>商朝</a:t>
            </a:r>
            <a:r>
              <a:rPr lang="cs-CZ" altLang="zh-TW" sz="3200" dirty="0">
                <a:latin typeface="Georgia" panose="02040502050405020303" pitchFamily="18" charset="0"/>
              </a:rPr>
              <a:t> (</a:t>
            </a:r>
            <a:r>
              <a:rPr lang="en-US" altLang="zh-TW" sz="3200" dirty="0">
                <a:latin typeface="Georgia" panose="02040502050405020303" pitchFamily="18" charset="0"/>
              </a:rPr>
              <a:t>17.-11.</a:t>
            </a:r>
            <a:r>
              <a:rPr lang="cs-CZ" altLang="zh-TW" sz="3200" dirty="0">
                <a:latin typeface="Georgia" panose="02040502050405020303" pitchFamily="18" charset="0"/>
              </a:rPr>
              <a:t>stol. př.n.l.) </a:t>
            </a:r>
            <a:r>
              <a:rPr lang="cs-CZ" altLang="zh-TW" sz="2400" dirty="0">
                <a:latin typeface="Georgia" panose="02040502050405020303" pitchFamily="18" charset="0"/>
              </a:rPr>
              <a:t>též Jin (</a:t>
            </a:r>
            <a:r>
              <a:rPr lang="zh-TW" altLang="en-US" sz="2400" dirty="0">
                <a:latin typeface="Georgia" panose="02040502050405020303" pitchFamily="18" charset="0"/>
              </a:rPr>
              <a:t>殷</a:t>
            </a:r>
            <a:r>
              <a:rPr lang="cs-CZ" altLang="zh-TW" sz="2400" dirty="0">
                <a:latin typeface="Georgia" panose="02040502050405020303" pitchFamily="18" charset="0"/>
              </a:rPr>
              <a:t>)</a:t>
            </a:r>
            <a:br>
              <a:rPr lang="cs-CZ" altLang="zh-TW" sz="24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1800" dirty="0">
                <a:latin typeface="Georgia" panose="02040502050405020303" pitchFamily="18" charset="0"/>
              </a:rPr>
            </a:br>
            <a:r>
              <a:rPr lang="cs-CZ" altLang="zh-TW" sz="1800" dirty="0">
                <a:latin typeface="Georgia" panose="02040502050405020303" pitchFamily="18" charset="0"/>
              </a:rPr>
              <a:t>- </a:t>
            </a:r>
            <a:r>
              <a:rPr lang="cs-CZ" altLang="zh-TW" sz="2000" dirty="0">
                <a:latin typeface="Georgia" panose="02040502050405020303" pitchFamily="18" charset="0"/>
              </a:rPr>
              <a:t>písemné záznamy: věštebné nápisy na kostech a krunýřích „</a:t>
            </a:r>
            <a:r>
              <a:rPr lang="cs-CZ" altLang="zh-TW" sz="2000" dirty="0" err="1">
                <a:latin typeface="Georgia" panose="02040502050405020303" pitchFamily="18" charset="0"/>
              </a:rPr>
              <a:t>ťia</a:t>
            </a:r>
            <a:r>
              <a:rPr lang="cs-CZ" altLang="zh-TW" sz="2000" dirty="0">
                <a:latin typeface="Georgia" panose="02040502050405020303" pitchFamily="18" charset="0"/>
              </a:rPr>
              <a:t>-ku-</a:t>
            </a:r>
            <a:r>
              <a:rPr lang="cs-CZ" altLang="zh-TW" sz="2000" dirty="0" err="1">
                <a:latin typeface="Georgia" panose="02040502050405020303" pitchFamily="18" charset="0"/>
              </a:rPr>
              <a:t>wen</a:t>
            </a:r>
            <a:r>
              <a:rPr lang="cs-CZ" altLang="zh-TW" sz="2000" dirty="0">
                <a:latin typeface="Georgia" panose="02040502050405020303" pitchFamily="18" charset="0"/>
              </a:rPr>
              <a:t>“/</a:t>
            </a:r>
            <a:r>
              <a:rPr lang="cs-CZ" altLang="zh-TW" sz="2000" i="1" dirty="0" err="1">
                <a:latin typeface="Georgia" panose="02040502050405020303" pitchFamily="18" charset="0"/>
              </a:rPr>
              <a:t>jia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gu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wen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甲骨文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kult předků, duchové, </a:t>
            </a:r>
            <a:r>
              <a:rPr lang="cs-CZ" altLang="zh-TW" sz="2000" dirty="0" err="1">
                <a:latin typeface="Georgia" panose="02040502050405020303" pitchFamily="18" charset="0"/>
              </a:rPr>
              <a:t>Šang</a:t>
            </a:r>
            <a:r>
              <a:rPr lang="cs-CZ" altLang="zh-TW" sz="2000" dirty="0">
                <a:latin typeface="Georgia" panose="02040502050405020303" pitchFamily="18" charset="0"/>
              </a:rPr>
              <a:t>-ti/</a:t>
            </a:r>
            <a:r>
              <a:rPr lang="cs-CZ" altLang="zh-TW" sz="2000" dirty="0" err="1">
                <a:latin typeface="Georgia" panose="02040502050405020303" pitchFamily="18" charset="0"/>
              </a:rPr>
              <a:t>Shang</a:t>
            </a:r>
            <a:r>
              <a:rPr lang="cs-CZ" altLang="zh-TW" sz="2000" dirty="0">
                <a:latin typeface="Georgia" panose="02040502050405020303" pitchFamily="18" charset="0"/>
              </a:rPr>
              <a:t> di</a:t>
            </a:r>
            <a:r>
              <a:rPr lang="zh-TW" altLang="en-US" sz="2000" dirty="0">
                <a:latin typeface="Georgia" panose="02040502050405020303" pitchFamily="18" charset="0"/>
              </a:rPr>
              <a:t>上帝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král jako hlavní kněz a obětník, svorník tohoto a onoho světa ("</a:t>
            </a:r>
            <a:r>
              <a:rPr lang="cs-CZ" altLang="zh-TW" sz="2000" dirty="0" err="1">
                <a:latin typeface="Georgia" panose="02040502050405020303" pitchFamily="18" charset="0"/>
              </a:rPr>
              <a:t>thearch</a:t>
            </a:r>
            <a:r>
              <a:rPr lang="cs-CZ" altLang="zh-TW" sz="2000" dirty="0">
                <a:latin typeface="Georgia" panose="02040502050405020303" pitchFamily="18" charset="0"/>
              </a:rPr>
              <a:t>")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věštby a oběti (víno, jídlo, zvířecí, lidské)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patrilineární společnost (uznání žen)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centrum a periferie; cyklický čas</a:t>
            </a:r>
            <a:endParaRPr lang="cs-CZ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1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987" y="1901816"/>
            <a:ext cx="5005552" cy="382585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6" y="2021086"/>
            <a:ext cx="5181598" cy="3395363"/>
          </a:xfrm>
        </p:spPr>
      </p:pic>
    </p:spTree>
    <p:extLst>
      <p:ext uri="{BB962C8B-B14F-4D97-AF65-F5344CB8AC3E}">
        <p14:creationId xmlns:p14="http://schemas.microsoft.com/office/powerpoint/2010/main" val="425887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cs-CZ" altLang="zh-TW" sz="4000" dirty="0">
                <a:latin typeface="Georgia" panose="02040502050405020303" pitchFamily="18" charset="0"/>
              </a:rPr>
              <a:t>Kult předků a nejvyšší </a:t>
            </a:r>
            <a:r>
              <a:rPr lang="cs-CZ" altLang="zh-TW" sz="4000" dirty="0" err="1">
                <a:latin typeface="Georgia" panose="02040502050405020303" pitchFamily="18" charset="0"/>
              </a:rPr>
              <a:t>Šang</a:t>
            </a:r>
            <a:r>
              <a:rPr lang="cs-CZ" altLang="zh-TW" sz="4000" dirty="0">
                <a:latin typeface="Georgia" panose="02040502050405020303" pitchFamily="18" charset="0"/>
              </a:rPr>
              <a:t>-ti </a:t>
            </a:r>
            <a:r>
              <a:rPr lang="zh-TW" altLang="en-US" sz="4000" dirty="0">
                <a:latin typeface="Georgia" panose="02040502050405020303" pitchFamily="18" charset="0"/>
              </a:rPr>
              <a:t>上帝</a:t>
            </a:r>
            <a:br>
              <a:rPr lang="en-US" altLang="zh-TW" sz="4000" dirty="0">
                <a:latin typeface="Georgia" panose="02040502050405020303" pitchFamily="18" charset="0"/>
              </a:rPr>
            </a:b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kontinuita rodu; duchové předků přímo zasahují do přítomnosti; jsou pokračováním pozemské hierarchie;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panovník = ‚kněz‘/hlavní duchovní autorita, svorník mezi světem a nebesy ("</a:t>
            </a:r>
            <a:r>
              <a:rPr lang="cs-CZ" altLang="zh-TW" sz="2000" dirty="0" err="1">
                <a:latin typeface="Georgia" panose="02040502050405020303" pitchFamily="18" charset="0"/>
              </a:rPr>
              <a:t>thearch</a:t>
            </a:r>
            <a:r>
              <a:rPr lang="cs-CZ" altLang="zh-TW" sz="2000" dirty="0">
                <a:latin typeface="Georgia" panose="02040502050405020303" pitchFamily="18" charset="0"/>
              </a:rPr>
              <a:t>"); obětuje předkům;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pohřební obřady; vyprovázení, vybavování, živení zesnulých;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pragmatická spolupráce se zásvětím; správný čas obětování;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</a:t>
            </a:r>
            <a:r>
              <a:rPr lang="cs-CZ" altLang="zh-TW" sz="2000" dirty="0" err="1">
                <a:latin typeface="Georgia" panose="02040502050405020303" pitchFamily="18" charset="0"/>
              </a:rPr>
              <a:t>Šang</a:t>
            </a:r>
            <a:r>
              <a:rPr lang="cs-CZ" altLang="zh-TW" sz="2000" dirty="0">
                <a:latin typeface="Georgia" panose="02040502050405020303" pitchFamily="18" charset="0"/>
              </a:rPr>
              <a:t>-ti/</a:t>
            </a:r>
            <a:r>
              <a:rPr lang="cs-CZ" altLang="zh-TW" sz="2000" dirty="0" err="1">
                <a:latin typeface="Georgia" panose="02040502050405020303" pitchFamily="18" charset="0"/>
              </a:rPr>
              <a:t>Shang</a:t>
            </a:r>
            <a:r>
              <a:rPr lang="cs-CZ" altLang="zh-TW" sz="2000" dirty="0">
                <a:latin typeface="Georgia" panose="02040502050405020303" pitchFamily="18" charset="0"/>
              </a:rPr>
              <a:t> Di</a:t>
            </a:r>
            <a:r>
              <a:rPr lang="zh-TW" altLang="en-US" sz="2000" dirty="0">
                <a:latin typeface="Georgia" panose="02040502050405020303" pitchFamily="18" charset="0"/>
              </a:rPr>
              <a:t>上帝</a:t>
            </a:r>
            <a:r>
              <a:rPr lang="cs-CZ" altLang="zh-TW" sz="2000" dirty="0">
                <a:latin typeface="Georgia" panose="02040502050405020303" pitchFamily="18" charset="0"/>
              </a:rPr>
              <a:t> – ‚nejvyšší předek‘ – vrchol nebeské hierarchie, ‚vrchní dozor‘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oběti: jídlo, víno, zvířata, lidské oběti (doprovodné v. usmiřovací);</a:t>
            </a:r>
            <a:br>
              <a:rPr lang="cs-CZ" altLang="zh-TW" sz="2000" dirty="0">
                <a:latin typeface="Georgia" panose="02040502050405020303" pitchFamily="18" charset="0"/>
              </a:rPr>
            </a:b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animistická božstva (řek, hor, světových stran, větrů, země, souhvězdí); oltáře půdy a obilí (později synonymum pro stát) – </a:t>
            </a:r>
            <a:r>
              <a:rPr lang="cs-CZ" altLang="zh-TW" sz="2000" dirty="0" err="1">
                <a:latin typeface="Georgia" panose="02040502050405020303" pitchFamily="18" charset="0"/>
              </a:rPr>
              <a:t>še-ťi</a:t>
            </a:r>
            <a:r>
              <a:rPr lang="cs-CZ" altLang="zh-TW" sz="2000" dirty="0">
                <a:latin typeface="Georgia" panose="02040502050405020303" pitchFamily="18" charset="0"/>
              </a:rPr>
              <a:t>/</a:t>
            </a:r>
            <a:r>
              <a:rPr lang="cs-CZ" altLang="zh-TW" sz="2000" dirty="0" err="1">
                <a:latin typeface="Georgia" panose="02040502050405020303" pitchFamily="18" charset="0"/>
              </a:rPr>
              <a:t>she</a:t>
            </a:r>
            <a:r>
              <a:rPr lang="cs-CZ" altLang="zh-TW" sz="2000" dirty="0">
                <a:latin typeface="Georgia" panose="02040502050405020303" pitchFamily="18" charset="0"/>
              </a:rPr>
              <a:t> ji </a:t>
            </a:r>
            <a:r>
              <a:rPr lang="zh-CN" altLang="en-US" sz="2000" dirty="0">
                <a:latin typeface="Georgia" panose="02040502050405020303" pitchFamily="18" charset="0"/>
              </a:rPr>
              <a:t>社稷</a:t>
            </a:r>
            <a:br>
              <a:rPr lang="zh-CN" altLang="en-US" sz="2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44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1726</Words>
  <Application>Microsoft Office PowerPoint</Application>
  <PresentationFormat>Širokoúhlá obrazovka</PresentationFormat>
  <Paragraphs>47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Georgia</vt:lpstr>
      <vt:lpstr>Times New Roman</vt:lpstr>
      <vt:lpstr>Verdana</vt:lpstr>
      <vt:lpstr>Motiv Office</vt:lpstr>
      <vt:lpstr>Nejstarší podoby čínského myšlení</vt:lpstr>
      <vt:lpstr>Prezentace aplikace PowerPoint</vt:lpstr>
      <vt:lpstr>Prezentace aplikace PowerPoint</vt:lpstr>
      <vt:lpstr>Časová osa nejstaršího období  Xia  (Sia) 夏 (23.-17. stol. př. n. l.) – nedoložená Shang (Šang) 商 (17.- 11. stol. př. n. l.) Zhou (Čou) 周 (11.- 3. st. př. n. l.) =&gt;  západní Čou 西周 (1046 – 771 př. n. l.) východní Čou 東周  - Období Letopisů 春秋 (771 – 453 př. n. l.) - Období Válčících států 戰國 (453 – 221 př. n. l.)  </vt:lpstr>
      <vt:lpstr>Prezentace aplikace PowerPoint</vt:lpstr>
      <vt:lpstr>Prezentace aplikace PowerPoint</vt:lpstr>
      <vt:lpstr>Dynastie Šang 商朝 (17.-11.stol. př.n.l.) též Jin (殷)   - písemné záznamy: věštebné nápisy na kostech a krunýřích „ťia-ku-wen“/jia gu wen 甲骨文  - kult předků, duchové, Šang-ti/Shang di上帝  - král jako hlavní kněz a obětník, svorník tohoto a onoho světa ("thearch")  - věštby a oběti (víno, jídlo, zvířecí, lidské)  - patrilineární společnost (uznání žen)  - centrum a periferie; cyklický čas</vt:lpstr>
      <vt:lpstr>Prezentace aplikace PowerPoint</vt:lpstr>
      <vt:lpstr>Kult předků a nejvyšší Šang-ti 上帝  - kontinuita rodu; duchové předků přímo zasahují do přítomnosti; jsou pokračováním pozemské hierarchie;   - panovník = ‚kněz‘/hlavní duchovní autorita, svorník mezi světem a nebesy ("thearch"); obětuje předkům;  - pohřební obřady; vyprovázení, vybavování, živení zesnulých;  - pragmatická spolupráce se zásvětím; správný čas obětování;  - Šang-ti/Shang Di上帝 – ‚nejvyšší předek‘ – vrchol nebeské hierarchie, ‚vrchní dozor‘  - oběti: jídlo, víno, zvířata, lidské oběti (doprovodné v. usmiřovací);  - animistická božstva (řek, hor, světových stran, větrů, země, souhvězdí); oltáře půdy a obilí (později synonymum pro stát) – še-ťi/she ji 社稷 </vt:lpstr>
      <vt:lpstr>Prezentace aplikace PowerPoint</vt:lpstr>
      <vt:lpstr>Prezentace aplikace PowerPoint</vt:lpstr>
      <vt:lpstr>Prezentace aplikace PowerPoint</vt:lpstr>
      <vt:lpstr>Věštebné nápisy na kostech a želvích krunýřích (jia gu wen 甲骨文)  - nejstarší podoba čínského písma; rituální význam psaného textu    - věštba jako vypořádání se s nejistotou v proměnlivém světě; věštění (=‚výklad‘ čan/zhan 占 ‚puklin‘ pu/bu 卜) = dotaz na konfiguraci situace; postup, materiály   - průběh věštby: král + hlavní věštitel, zápis dne a jména, otázka (nejčastěji k předkům), výsledek věštby (příznivý/nepříznivý), jak to dopadlo; několik dotazů k téže věci   - otázky (nemoci, narození/smrt, válečná tažení, úroda, konání obřadů), důležitost určení vhodného času (správná konfigurace situace)  - možnost přijmout/odmítnout věštbu; samotná formulace otázky je důležitým prvkem jejího řešení/šikovná manipulace s otázkami k ospravedlnění činů, k získání přízně</vt:lpstr>
      <vt:lpstr>Prezentace aplikace PowerPoint</vt:lpstr>
      <vt:lpstr>Příklady věštebných otázek ‘Dun will have a sickness/ Dun will not have a sickness.’ ‘There is a sick tooth; is it not father Yi who is causing it?’ (Shang ruler Wǔ Dīng 武丁) ‘This rain will be disastrous to us/ This rain will not be disastrous to us.’ ‘If we build a settlement, Di will not obstruct.’ ‘It should be Lady Hao whom the king orders to campaign against Yi.’ ‘Di approves the king/ Di does not approve the king.’ ‘In the ten days there will be no disasters.’ answer ‘the King read the cracks and said “auspicious”.’</vt:lpstr>
      <vt:lpstr>Prezentace aplikace PowerPoint</vt:lpstr>
      <vt:lpstr>Specifičnost čínského myšlení</vt:lpstr>
      <vt:lpstr>Prezentace aplikace PowerPoint</vt:lpstr>
      <vt:lpstr>Cyklické pojetí času 10 nebeských kmenů (tiangan 天干) + 12 pozemských větví (dizhi 地支) </vt:lpstr>
      <vt:lpstr>   60-letý cyklus (10 pozemských kmenů + 12 nebeských větví)  - stejné konfigurace = podobné události  - příznivé a nepříznivé dny </vt:lpstr>
      <vt:lpstr>Prezentace aplikace PowerPoint</vt:lpstr>
      <vt:lpstr>Prezentace aplikace PowerPoint</vt:lpstr>
      <vt:lpstr>Prezentace aplikace PowerPoint</vt:lpstr>
      <vt:lpstr>Dynastie západní Čou 西周 (11. – 8. stol. př. n. l.)  - Pád Shang (Di Xin=tyran Zhou); vzestup Zhou za krále Wena 文, král Wu 武, vévoda z Zhou 周公旦  - Postupný přesun ke kultu Nebes - Tian 天; během Zhou od personalizované k ‚nadosobní‘ moci  - legitimita královské moci – ‚mandát nebes‘ tian ming 天命 (přírodní katastrofy a rolnická povstání značí úpadek dynastie); vládnutí skrze „vladařskou ctnost“ te/de 德  - věštby se formalizují; pokračují jia gu wen, nově systém hexagramů, věštění z řebříčku (š‘-š‘/shishi 蓍筮 – Kniha proměn I-ťing/Yijing 易經 );   - jin/yin 陰 - jang/yang 陽; pět fází wu-sing/wu xing 五行 - voda šuej/shui 水, oheň chuo/huo 火, kov ťin jin 金, dřevo mu木, země tu 土  - bronzové nádoby – rituální účel, nápisy; význam hudby (rituální zvony); resonance, city/vůle lidu  - původ kanonických textů: Shi jing 詩經, Shu jing 書經, Yijing 易經  - šamanistické proudy: rozdíl severu a jihu, jižní různorodost</vt:lpstr>
      <vt:lpstr>Prezentace aplikace PowerPoint</vt:lpstr>
      <vt:lpstr>Kniha proměn – Yi jing (I-ťing) 易經 (周易) </vt:lpstr>
      <vt:lpstr>Prezentace aplikace PowerPoint</vt:lpstr>
      <vt:lpstr>Yin-yang 陰陽 a ‚Pět fází‘ wu xing 五行 voda shui 水 – dřevo mu 木 – oheň huo 火 – země tu 土 – kov jin 金</vt:lpstr>
      <vt:lpstr>The Five phases 五行 in early writings (Shangshu)</vt:lpstr>
      <vt:lpstr>Prezentace aplikace PowerPoint</vt:lpstr>
      <vt:lpstr>Legendární  vladaři – kulturní demiurgové  - dle legend náleží k období před dynastií Xia  (3. tisíciletí př.n.l.); zdroje vesměs pozdější (po přelomu letopočtu)  - legenda o Pan Gu 盤古 (z vejce uprostřed chaosu, oddělil nebe a zemi, vše ostatní z jeho těla)  - „Tři vznešení a pět císařů“ 三皇五帝:    Fu Xi 伏羲 (lov, rybolov, domestikace zvířat);  Nüwa 女媧 (lidstvo, pilíř nebes);  Shennong 神農 (zemědělství, pluh, studny, zavlažování)   Žlutý císař 黃帝;   císař Yao 堯;  císař Shun 舜  velký Yu 禹        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Nejstarší podoby čínského myšlení</dc:title>
  <dc:creator>Gajdošová, Kateřina</dc:creator>
  <cp:lastModifiedBy>Gajdošová, Kateřina</cp:lastModifiedBy>
  <cp:revision>12</cp:revision>
  <dcterms:created xsi:type="dcterms:W3CDTF">2020-10-12T10:42:53Z</dcterms:created>
  <dcterms:modified xsi:type="dcterms:W3CDTF">2023-10-11T12:49:50Z</dcterms:modified>
</cp:coreProperties>
</file>