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75" r:id="rId4"/>
    <p:sldId id="276" r:id="rId5"/>
    <p:sldId id="278" r:id="rId6"/>
    <p:sldId id="264" r:id="rId7"/>
    <p:sldId id="265" r:id="rId8"/>
    <p:sldId id="257" r:id="rId9"/>
    <p:sldId id="263" r:id="rId10"/>
    <p:sldId id="260"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2"/>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501A3-1B5C-944F-822D-FFE3E557FB6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0AA5D11-43EF-A14B-9DB1-76A22DC569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D126DE4-2674-0A45-8EEE-BC9F0B3219B1}"/>
              </a:ext>
            </a:extLst>
          </p:cNvPr>
          <p:cNvSpPr>
            <a:spLocks noGrp="1"/>
          </p:cNvSpPr>
          <p:nvPr>
            <p:ph type="dt" sz="half" idx="10"/>
          </p:nvPr>
        </p:nvSpPr>
        <p:spPr/>
        <p:txBody>
          <a:bodyPr/>
          <a:lstStyle/>
          <a:p>
            <a:fld id="{E9CB895F-9614-0E47-88F3-C3453F5F4947}" type="datetimeFigureOut">
              <a:rPr lang="cs-CZ" smtClean="0"/>
              <a:t>06.04.2021</a:t>
            </a:fld>
            <a:endParaRPr lang="cs-CZ"/>
          </a:p>
        </p:txBody>
      </p:sp>
      <p:sp>
        <p:nvSpPr>
          <p:cNvPr id="5" name="Zástupný symbol pro zápatí 4">
            <a:extLst>
              <a:ext uri="{FF2B5EF4-FFF2-40B4-BE49-F238E27FC236}">
                <a16:creationId xmlns:a16="http://schemas.microsoft.com/office/drawing/2014/main" id="{58618BF9-BD3B-5E46-AC2C-F1AF52247B7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C74092E-972E-8C4B-ABB8-768C2373CF13}"/>
              </a:ext>
            </a:extLst>
          </p:cNvPr>
          <p:cNvSpPr>
            <a:spLocks noGrp="1"/>
          </p:cNvSpPr>
          <p:nvPr>
            <p:ph type="sldNum" sz="quarter" idx="12"/>
          </p:nvPr>
        </p:nvSpPr>
        <p:spPr/>
        <p:txBody>
          <a:bodyPr/>
          <a:lstStyle/>
          <a:p>
            <a:fld id="{534B9F16-15C6-6148-BA19-D0AC7F4FFE58}" type="slidenum">
              <a:rPr lang="cs-CZ" smtClean="0"/>
              <a:t>‹#›</a:t>
            </a:fld>
            <a:endParaRPr lang="cs-CZ"/>
          </a:p>
        </p:txBody>
      </p:sp>
    </p:spTree>
    <p:extLst>
      <p:ext uri="{BB962C8B-B14F-4D97-AF65-F5344CB8AC3E}">
        <p14:creationId xmlns:p14="http://schemas.microsoft.com/office/powerpoint/2010/main" val="305178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2FD031-5E23-5546-9661-450B1BD86AC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2C88249-C351-D34B-AA77-067FE6F426C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B33B7FA-A769-5E4C-97EF-86720BC30538}"/>
              </a:ext>
            </a:extLst>
          </p:cNvPr>
          <p:cNvSpPr>
            <a:spLocks noGrp="1"/>
          </p:cNvSpPr>
          <p:nvPr>
            <p:ph type="dt" sz="half" idx="10"/>
          </p:nvPr>
        </p:nvSpPr>
        <p:spPr/>
        <p:txBody>
          <a:bodyPr/>
          <a:lstStyle/>
          <a:p>
            <a:fld id="{E9CB895F-9614-0E47-88F3-C3453F5F4947}" type="datetimeFigureOut">
              <a:rPr lang="cs-CZ" smtClean="0"/>
              <a:t>06.04.2021</a:t>
            </a:fld>
            <a:endParaRPr lang="cs-CZ"/>
          </a:p>
        </p:txBody>
      </p:sp>
      <p:sp>
        <p:nvSpPr>
          <p:cNvPr id="5" name="Zástupný symbol pro zápatí 4">
            <a:extLst>
              <a:ext uri="{FF2B5EF4-FFF2-40B4-BE49-F238E27FC236}">
                <a16:creationId xmlns:a16="http://schemas.microsoft.com/office/drawing/2014/main" id="{B95D966E-3C22-664B-969E-DC17A06032A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BE62E6E-ACE6-0144-B210-E71BAEB0AD85}"/>
              </a:ext>
            </a:extLst>
          </p:cNvPr>
          <p:cNvSpPr>
            <a:spLocks noGrp="1"/>
          </p:cNvSpPr>
          <p:nvPr>
            <p:ph type="sldNum" sz="quarter" idx="12"/>
          </p:nvPr>
        </p:nvSpPr>
        <p:spPr/>
        <p:txBody>
          <a:bodyPr/>
          <a:lstStyle/>
          <a:p>
            <a:fld id="{534B9F16-15C6-6148-BA19-D0AC7F4FFE58}" type="slidenum">
              <a:rPr lang="cs-CZ" smtClean="0"/>
              <a:t>‹#›</a:t>
            </a:fld>
            <a:endParaRPr lang="cs-CZ"/>
          </a:p>
        </p:txBody>
      </p:sp>
    </p:spTree>
    <p:extLst>
      <p:ext uri="{BB962C8B-B14F-4D97-AF65-F5344CB8AC3E}">
        <p14:creationId xmlns:p14="http://schemas.microsoft.com/office/powerpoint/2010/main" val="66822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BF34BA1-2A88-6A40-A47C-EDFC7C4F596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2A9A980-96B9-0F45-A1F8-858D9C74B0DE}"/>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EAA0E46-16D4-B449-88F3-28FB5F4821E9}"/>
              </a:ext>
            </a:extLst>
          </p:cNvPr>
          <p:cNvSpPr>
            <a:spLocks noGrp="1"/>
          </p:cNvSpPr>
          <p:nvPr>
            <p:ph type="dt" sz="half" idx="10"/>
          </p:nvPr>
        </p:nvSpPr>
        <p:spPr/>
        <p:txBody>
          <a:bodyPr/>
          <a:lstStyle/>
          <a:p>
            <a:fld id="{E9CB895F-9614-0E47-88F3-C3453F5F4947}" type="datetimeFigureOut">
              <a:rPr lang="cs-CZ" smtClean="0"/>
              <a:t>06.04.2021</a:t>
            </a:fld>
            <a:endParaRPr lang="cs-CZ"/>
          </a:p>
        </p:txBody>
      </p:sp>
      <p:sp>
        <p:nvSpPr>
          <p:cNvPr id="5" name="Zástupný symbol pro zápatí 4">
            <a:extLst>
              <a:ext uri="{FF2B5EF4-FFF2-40B4-BE49-F238E27FC236}">
                <a16:creationId xmlns:a16="http://schemas.microsoft.com/office/drawing/2014/main" id="{7D4050A2-0A6C-0C44-A69D-E1C10F43F36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D3DA096-CDC5-CF49-840E-49D015EE296F}"/>
              </a:ext>
            </a:extLst>
          </p:cNvPr>
          <p:cNvSpPr>
            <a:spLocks noGrp="1"/>
          </p:cNvSpPr>
          <p:nvPr>
            <p:ph type="sldNum" sz="quarter" idx="12"/>
          </p:nvPr>
        </p:nvSpPr>
        <p:spPr/>
        <p:txBody>
          <a:bodyPr/>
          <a:lstStyle/>
          <a:p>
            <a:fld id="{534B9F16-15C6-6148-BA19-D0AC7F4FFE58}" type="slidenum">
              <a:rPr lang="cs-CZ" smtClean="0"/>
              <a:t>‹#›</a:t>
            </a:fld>
            <a:endParaRPr lang="cs-CZ"/>
          </a:p>
        </p:txBody>
      </p:sp>
    </p:spTree>
    <p:extLst>
      <p:ext uri="{BB962C8B-B14F-4D97-AF65-F5344CB8AC3E}">
        <p14:creationId xmlns:p14="http://schemas.microsoft.com/office/powerpoint/2010/main" val="2891550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3C1ADC-C3D9-5B45-AB5C-C068AAAD235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C3579A8-769B-F24E-B514-9DE25FE81FD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7605CB4-95CD-7048-AC14-704B5538F505}"/>
              </a:ext>
            </a:extLst>
          </p:cNvPr>
          <p:cNvSpPr>
            <a:spLocks noGrp="1"/>
          </p:cNvSpPr>
          <p:nvPr>
            <p:ph type="dt" sz="half" idx="10"/>
          </p:nvPr>
        </p:nvSpPr>
        <p:spPr/>
        <p:txBody>
          <a:bodyPr/>
          <a:lstStyle/>
          <a:p>
            <a:fld id="{E9CB895F-9614-0E47-88F3-C3453F5F4947}" type="datetimeFigureOut">
              <a:rPr lang="cs-CZ" smtClean="0"/>
              <a:t>06.04.2021</a:t>
            </a:fld>
            <a:endParaRPr lang="cs-CZ"/>
          </a:p>
        </p:txBody>
      </p:sp>
      <p:sp>
        <p:nvSpPr>
          <p:cNvPr id="5" name="Zástupný symbol pro zápatí 4">
            <a:extLst>
              <a:ext uri="{FF2B5EF4-FFF2-40B4-BE49-F238E27FC236}">
                <a16:creationId xmlns:a16="http://schemas.microsoft.com/office/drawing/2014/main" id="{CF90E1B2-E69A-3C40-9D8F-034281DEFBC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438E800-ECA4-C04C-A541-344C8DBDDF25}"/>
              </a:ext>
            </a:extLst>
          </p:cNvPr>
          <p:cNvSpPr>
            <a:spLocks noGrp="1"/>
          </p:cNvSpPr>
          <p:nvPr>
            <p:ph type="sldNum" sz="quarter" idx="12"/>
          </p:nvPr>
        </p:nvSpPr>
        <p:spPr/>
        <p:txBody>
          <a:bodyPr/>
          <a:lstStyle/>
          <a:p>
            <a:fld id="{534B9F16-15C6-6148-BA19-D0AC7F4FFE58}" type="slidenum">
              <a:rPr lang="cs-CZ" smtClean="0"/>
              <a:t>‹#›</a:t>
            </a:fld>
            <a:endParaRPr lang="cs-CZ"/>
          </a:p>
        </p:txBody>
      </p:sp>
    </p:spTree>
    <p:extLst>
      <p:ext uri="{BB962C8B-B14F-4D97-AF65-F5344CB8AC3E}">
        <p14:creationId xmlns:p14="http://schemas.microsoft.com/office/powerpoint/2010/main" val="144946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AE9D05-0C9A-FD48-B199-D5D989FA5CA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C7923E97-F057-1442-BC34-4D518EEA6D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31108108-66BE-B540-9D6E-91B9EB2FB5EC}"/>
              </a:ext>
            </a:extLst>
          </p:cNvPr>
          <p:cNvSpPr>
            <a:spLocks noGrp="1"/>
          </p:cNvSpPr>
          <p:nvPr>
            <p:ph type="dt" sz="half" idx="10"/>
          </p:nvPr>
        </p:nvSpPr>
        <p:spPr/>
        <p:txBody>
          <a:bodyPr/>
          <a:lstStyle/>
          <a:p>
            <a:fld id="{E9CB895F-9614-0E47-88F3-C3453F5F4947}" type="datetimeFigureOut">
              <a:rPr lang="cs-CZ" smtClean="0"/>
              <a:t>06.04.2021</a:t>
            </a:fld>
            <a:endParaRPr lang="cs-CZ"/>
          </a:p>
        </p:txBody>
      </p:sp>
      <p:sp>
        <p:nvSpPr>
          <p:cNvPr id="5" name="Zástupný symbol pro zápatí 4">
            <a:extLst>
              <a:ext uri="{FF2B5EF4-FFF2-40B4-BE49-F238E27FC236}">
                <a16:creationId xmlns:a16="http://schemas.microsoft.com/office/drawing/2014/main" id="{4900AD34-40C5-C145-B399-25205546C42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C3976DA-4B05-674D-AD76-C11F534D9631}"/>
              </a:ext>
            </a:extLst>
          </p:cNvPr>
          <p:cNvSpPr>
            <a:spLocks noGrp="1"/>
          </p:cNvSpPr>
          <p:nvPr>
            <p:ph type="sldNum" sz="quarter" idx="12"/>
          </p:nvPr>
        </p:nvSpPr>
        <p:spPr/>
        <p:txBody>
          <a:bodyPr/>
          <a:lstStyle/>
          <a:p>
            <a:fld id="{534B9F16-15C6-6148-BA19-D0AC7F4FFE58}" type="slidenum">
              <a:rPr lang="cs-CZ" smtClean="0"/>
              <a:t>‹#›</a:t>
            </a:fld>
            <a:endParaRPr lang="cs-CZ"/>
          </a:p>
        </p:txBody>
      </p:sp>
    </p:spTree>
    <p:extLst>
      <p:ext uri="{BB962C8B-B14F-4D97-AF65-F5344CB8AC3E}">
        <p14:creationId xmlns:p14="http://schemas.microsoft.com/office/powerpoint/2010/main" val="172710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EC2BF1-39D5-9C41-A3BE-B7E448CBE4F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DBD04F3-5380-844D-BB31-1273524D3B8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EE45537-158A-B446-8FE8-C8570457EDAD}"/>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354052B-C3E7-4943-98E4-C0CEC2F781A1}"/>
              </a:ext>
            </a:extLst>
          </p:cNvPr>
          <p:cNvSpPr>
            <a:spLocks noGrp="1"/>
          </p:cNvSpPr>
          <p:nvPr>
            <p:ph type="dt" sz="half" idx="10"/>
          </p:nvPr>
        </p:nvSpPr>
        <p:spPr/>
        <p:txBody>
          <a:bodyPr/>
          <a:lstStyle/>
          <a:p>
            <a:fld id="{E9CB895F-9614-0E47-88F3-C3453F5F4947}" type="datetimeFigureOut">
              <a:rPr lang="cs-CZ" smtClean="0"/>
              <a:t>06.04.2021</a:t>
            </a:fld>
            <a:endParaRPr lang="cs-CZ"/>
          </a:p>
        </p:txBody>
      </p:sp>
      <p:sp>
        <p:nvSpPr>
          <p:cNvPr id="6" name="Zástupný symbol pro zápatí 5">
            <a:extLst>
              <a:ext uri="{FF2B5EF4-FFF2-40B4-BE49-F238E27FC236}">
                <a16:creationId xmlns:a16="http://schemas.microsoft.com/office/drawing/2014/main" id="{A35889ED-CAEC-8149-ACB8-55D749CC558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DE5BABE-AD1A-524A-8D30-1422E0444A05}"/>
              </a:ext>
            </a:extLst>
          </p:cNvPr>
          <p:cNvSpPr>
            <a:spLocks noGrp="1"/>
          </p:cNvSpPr>
          <p:nvPr>
            <p:ph type="sldNum" sz="quarter" idx="12"/>
          </p:nvPr>
        </p:nvSpPr>
        <p:spPr/>
        <p:txBody>
          <a:bodyPr/>
          <a:lstStyle/>
          <a:p>
            <a:fld id="{534B9F16-15C6-6148-BA19-D0AC7F4FFE58}" type="slidenum">
              <a:rPr lang="cs-CZ" smtClean="0"/>
              <a:t>‹#›</a:t>
            </a:fld>
            <a:endParaRPr lang="cs-CZ"/>
          </a:p>
        </p:txBody>
      </p:sp>
    </p:spTree>
    <p:extLst>
      <p:ext uri="{BB962C8B-B14F-4D97-AF65-F5344CB8AC3E}">
        <p14:creationId xmlns:p14="http://schemas.microsoft.com/office/powerpoint/2010/main" val="13814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EA5A96-012C-6943-B2A2-2A280398B09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FC6EBFE-506A-614F-8445-1662C08042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69F7CA7-7E04-BD45-BC9A-67C94649912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81D46A95-3D36-9D4C-AC5A-1689318157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52490B3-D98F-A34C-8AAE-8F6B509EFE9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12EF863-1B13-1B46-BEE5-0764B2BF2349}"/>
              </a:ext>
            </a:extLst>
          </p:cNvPr>
          <p:cNvSpPr>
            <a:spLocks noGrp="1"/>
          </p:cNvSpPr>
          <p:nvPr>
            <p:ph type="dt" sz="half" idx="10"/>
          </p:nvPr>
        </p:nvSpPr>
        <p:spPr/>
        <p:txBody>
          <a:bodyPr/>
          <a:lstStyle/>
          <a:p>
            <a:fld id="{E9CB895F-9614-0E47-88F3-C3453F5F4947}" type="datetimeFigureOut">
              <a:rPr lang="cs-CZ" smtClean="0"/>
              <a:t>06.04.2021</a:t>
            </a:fld>
            <a:endParaRPr lang="cs-CZ"/>
          </a:p>
        </p:txBody>
      </p:sp>
      <p:sp>
        <p:nvSpPr>
          <p:cNvPr id="8" name="Zástupný symbol pro zápatí 7">
            <a:extLst>
              <a:ext uri="{FF2B5EF4-FFF2-40B4-BE49-F238E27FC236}">
                <a16:creationId xmlns:a16="http://schemas.microsoft.com/office/drawing/2014/main" id="{F098D408-5F8D-394F-B161-E9736C25E07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2718E5D-48CC-C040-815C-E9062A1826FC}"/>
              </a:ext>
            </a:extLst>
          </p:cNvPr>
          <p:cNvSpPr>
            <a:spLocks noGrp="1"/>
          </p:cNvSpPr>
          <p:nvPr>
            <p:ph type="sldNum" sz="quarter" idx="12"/>
          </p:nvPr>
        </p:nvSpPr>
        <p:spPr/>
        <p:txBody>
          <a:bodyPr/>
          <a:lstStyle/>
          <a:p>
            <a:fld id="{534B9F16-15C6-6148-BA19-D0AC7F4FFE58}" type="slidenum">
              <a:rPr lang="cs-CZ" smtClean="0"/>
              <a:t>‹#›</a:t>
            </a:fld>
            <a:endParaRPr lang="cs-CZ"/>
          </a:p>
        </p:txBody>
      </p:sp>
    </p:spTree>
    <p:extLst>
      <p:ext uri="{BB962C8B-B14F-4D97-AF65-F5344CB8AC3E}">
        <p14:creationId xmlns:p14="http://schemas.microsoft.com/office/powerpoint/2010/main" val="318108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0B5E5A-04BC-B34F-A696-E4AB6DC06E5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D95CFE1-EBA3-BD41-9EAB-E6048C9C3226}"/>
              </a:ext>
            </a:extLst>
          </p:cNvPr>
          <p:cNvSpPr>
            <a:spLocks noGrp="1"/>
          </p:cNvSpPr>
          <p:nvPr>
            <p:ph type="dt" sz="half" idx="10"/>
          </p:nvPr>
        </p:nvSpPr>
        <p:spPr/>
        <p:txBody>
          <a:bodyPr/>
          <a:lstStyle/>
          <a:p>
            <a:fld id="{E9CB895F-9614-0E47-88F3-C3453F5F4947}" type="datetimeFigureOut">
              <a:rPr lang="cs-CZ" smtClean="0"/>
              <a:t>06.04.2021</a:t>
            </a:fld>
            <a:endParaRPr lang="cs-CZ"/>
          </a:p>
        </p:txBody>
      </p:sp>
      <p:sp>
        <p:nvSpPr>
          <p:cNvPr id="4" name="Zástupný symbol pro zápatí 3">
            <a:extLst>
              <a:ext uri="{FF2B5EF4-FFF2-40B4-BE49-F238E27FC236}">
                <a16:creationId xmlns:a16="http://schemas.microsoft.com/office/drawing/2014/main" id="{9339D8FB-3BE9-114C-80D5-C7312BBD248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11ADF03-8FB8-B944-893A-3D3C4CAD8C05}"/>
              </a:ext>
            </a:extLst>
          </p:cNvPr>
          <p:cNvSpPr>
            <a:spLocks noGrp="1"/>
          </p:cNvSpPr>
          <p:nvPr>
            <p:ph type="sldNum" sz="quarter" idx="12"/>
          </p:nvPr>
        </p:nvSpPr>
        <p:spPr/>
        <p:txBody>
          <a:bodyPr/>
          <a:lstStyle/>
          <a:p>
            <a:fld id="{534B9F16-15C6-6148-BA19-D0AC7F4FFE58}" type="slidenum">
              <a:rPr lang="cs-CZ" smtClean="0"/>
              <a:t>‹#›</a:t>
            </a:fld>
            <a:endParaRPr lang="cs-CZ"/>
          </a:p>
        </p:txBody>
      </p:sp>
    </p:spTree>
    <p:extLst>
      <p:ext uri="{BB962C8B-B14F-4D97-AF65-F5344CB8AC3E}">
        <p14:creationId xmlns:p14="http://schemas.microsoft.com/office/powerpoint/2010/main" val="24580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EBB6376-89B0-1443-A30D-8CB249FD1C77}"/>
              </a:ext>
            </a:extLst>
          </p:cNvPr>
          <p:cNvSpPr>
            <a:spLocks noGrp="1"/>
          </p:cNvSpPr>
          <p:nvPr>
            <p:ph type="dt" sz="half" idx="10"/>
          </p:nvPr>
        </p:nvSpPr>
        <p:spPr/>
        <p:txBody>
          <a:bodyPr/>
          <a:lstStyle/>
          <a:p>
            <a:fld id="{E9CB895F-9614-0E47-88F3-C3453F5F4947}" type="datetimeFigureOut">
              <a:rPr lang="cs-CZ" smtClean="0"/>
              <a:t>06.04.2021</a:t>
            </a:fld>
            <a:endParaRPr lang="cs-CZ"/>
          </a:p>
        </p:txBody>
      </p:sp>
      <p:sp>
        <p:nvSpPr>
          <p:cNvPr id="3" name="Zástupný symbol pro zápatí 2">
            <a:extLst>
              <a:ext uri="{FF2B5EF4-FFF2-40B4-BE49-F238E27FC236}">
                <a16:creationId xmlns:a16="http://schemas.microsoft.com/office/drawing/2014/main" id="{E6E15019-C18A-4644-BDF3-3A9A50B7819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7102F73-A6CF-0346-A395-0E4BEED53C1B}"/>
              </a:ext>
            </a:extLst>
          </p:cNvPr>
          <p:cNvSpPr>
            <a:spLocks noGrp="1"/>
          </p:cNvSpPr>
          <p:nvPr>
            <p:ph type="sldNum" sz="quarter" idx="12"/>
          </p:nvPr>
        </p:nvSpPr>
        <p:spPr/>
        <p:txBody>
          <a:bodyPr/>
          <a:lstStyle/>
          <a:p>
            <a:fld id="{534B9F16-15C6-6148-BA19-D0AC7F4FFE58}" type="slidenum">
              <a:rPr lang="cs-CZ" smtClean="0"/>
              <a:t>‹#›</a:t>
            </a:fld>
            <a:endParaRPr lang="cs-CZ"/>
          </a:p>
        </p:txBody>
      </p:sp>
    </p:spTree>
    <p:extLst>
      <p:ext uri="{BB962C8B-B14F-4D97-AF65-F5344CB8AC3E}">
        <p14:creationId xmlns:p14="http://schemas.microsoft.com/office/powerpoint/2010/main" val="369861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A9939C-179D-CA4C-AEC7-73F624BDFE4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50968D4-B47C-064A-A36A-0C538B52C4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65A2B0A-0E6C-D745-8C8C-FB04CE3A6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F9E56EB-FE88-1240-B441-E23B7511822C}"/>
              </a:ext>
            </a:extLst>
          </p:cNvPr>
          <p:cNvSpPr>
            <a:spLocks noGrp="1"/>
          </p:cNvSpPr>
          <p:nvPr>
            <p:ph type="dt" sz="half" idx="10"/>
          </p:nvPr>
        </p:nvSpPr>
        <p:spPr/>
        <p:txBody>
          <a:bodyPr/>
          <a:lstStyle/>
          <a:p>
            <a:fld id="{E9CB895F-9614-0E47-88F3-C3453F5F4947}" type="datetimeFigureOut">
              <a:rPr lang="cs-CZ" smtClean="0"/>
              <a:t>06.04.2021</a:t>
            </a:fld>
            <a:endParaRPr lang="cs-CZ"/>
          </a:p>
        </p:txBody>
      </p:sp>
      <p:sp>
        <p:nvSpPr>
          <p:cNvPr id="6" name="Zástupný symbol pro zápatí 5">
            <a:extLst>
              <a:ext uri="{FF2B5EF4-FFF2-40B4-BE49-F238E27FC236}">
                <a16:creationId xmlns:a16="http://schemas.microsoft.com/office/drawing/2014/main" id="{349E06C6-2493-2C46-B3EB-F7463EF9FE9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1FE3A53-9136-0745-BD4C-0239274361F4}"/>
              </a:ext>
            </a:extLst>
          </p:cNvPr>
          <p:cNvSpPr>
            <a:spLocks noGrp="1"/>
          </p:cNvSpPr>
          <p:nvPr>
            <p:ph type="sldNum" sz="quarter" idx="12"/>
          </p:nvPr>
        </p:nvSpPr>
        <p:spPr/>
        <p:txBody>
          <a:bodyPr/>
          <a:lstStyle/>
          <a:p>
            <a:fld id="{534B9F16-15C6-6148-BA19-D0AC7F4FFE58}" type="slidenum">
              <a:rPr lang="cs-CZ" smtClean="0"/>
              <a:t>‹#›</a:t>
            </a:fld>
            <a:endParaRPr lang="cs-CZ"/>
          </a:p>
        </p:txBody>
      </p:sp>
    </p:spTree>
    <p:extLst>
      <p:ext uri="{BB962C8B-B14F-4D97-AF65-F5344CB8AC3E}">
        <p14:creationId xmlns:p14="http://schemas.microsoft.com/office/powerpoint/2010/main" val="201650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F8A01B-532A-C844-A4B2-D224F84E833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195AA4A-2E03-2A44-B4AC-A51CDB692C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3297315-FAF2-6243-9479-76898DCA1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2B87D73-457F-004E-83C0-5C10069C8180}"/>
              </a:ext>
            </a:extLst>
          </p:cNvPr>
          <p:cNvSpPr>
            <a:spLocks noGrp="1"/>
          </p:cNvSpPr>
          <p:nvPr>
            <p:ph type="dt" sz="half" idx="10"/>
          </p:nvPr>
        </p:nvSpPr>
        <p:spPr/>
        <p:txBody>
          <a:bodyPr/>
          <a:lstStyle/>
          <a:p>
            <a:fld id="{E9CB895F-9614-0E47-88F3-C3453F5F4947}" type="datetimeFigureOut">
              <a:rPr lang="cs-CZ" smtClean="0"/>
              <a:t>06.04.2021</a:t>
            </a:fld>
            <a:endParaRPr lang="cs-CZ"/>
          </a:p>
        </p:txBody>
      </p:sp>
      <p:sp>
        <p:nvSpPr>
          <p:cNvPr id="6" name="Zástupný symbol pro zápatí 5">
            <a:extLst>
              <a:ext uri="{FF2B5EF4-FFF2-40B4-BE49-F238E27FC236}">
                <a16:creationId xmlns:a16="http://schemas.microsoft.com/office/drawing/2014/main" id="{8717BCBB-175B-5144-BF2F-1CA7B79402B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E30E3FC-7980-2646-B20E-E68CD5648EA9}"/>
              </a:ext>
            </a:extLst>
          </p:cNvPr>
          <p:cNvSpPr>
            <a:spLocks noGrp="1"/>
          </p:cNvSpPr>
          <p:nvPr>
            <p:ph type="sldNum" sz="quarter" idx="12"/>
          </p:nvPr>
        </p:nvSpPr>
        <p:spPr/>
        <p:txBody>
          <a:bodyPr/>
          <a:lstStyle/>
          <a:p>
            <a:fld id="{534B9F16-15C6-6148-BA19-D0AC7F4FFE58}" type="slidenum">
              <a:rPr lang="cs-CZ" smtClean="0"/>
              <a:t>‹#›</a:t>
            </a:fld>
            <a:endParaRPr lang="cs-CZ"/>
          </a:p>
        </p:txBody>
      </p:sp>
    </p:spTree>
    <p:extLst>
      <p:ext uri="{BB962C8B-B14F-4D97-AF65-F5344CB8AC3E}">
        <p14:creationId xmlns:p14="http://schemas.microsoft.com/office/powerpoint/2010/main" val="157028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0E613C4-5F87-A340-B4AD-04F77F725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84FEA5C9-49CC-7042-9532-6EE1F4F3A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6A84451-96D5-1947-9BC7-85D34335B8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B895F-9614-0E47-88F3-C3453F5F4947}" type="datetimeFigureOut">
              <a:rPr lang="cs-CZ" smtClean="0"/>
              <a:t>06.04.2021</a:t>
            </a:fld>
            <a:endParaRPr lang="cs-CZ"/>
          </a:p>
        </p:txBody>
      </p:sp>
      <p:sp>
        <p:nvSpPr>
          <p:cNvPr id="5" name="Zástupný symbol pro zápatí 4">
            <a:extLst>
              <a:ext uri="{FF2B5EF4-FFF2-40B4-BE49-F238E27FC236}">
                <a16:creationId xmlns:a16="http://schemas.microsoft.com/office/drawing/2014/main" id="{283EE051-F886-BD45-BC2A-770A336D41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4DD8BCB-34BD-DD46-B229-803DC90607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B9F16-15C6-6148-BA19-D0AC7F4FFE58}" type="slidenum">
              <a:rPr lang="cs-CZ" smtClean="0"/>
              <a:t>‹#›</a:t>
            </a:fld>
            <a:endParaRPr lang="cs-CZ"/>
          </a:p>
        </p:txBody>
      </p:sp>
    </p:spTree>
    <p:extLst>
      <p:ext uri="{BB962C8B-B14F-4D97-AF65-F5344CB8AC3E}">
        <p14:creationId xmlns:p14="http://schemas.microsoft.com/office/powerpoint/2010/main" val="1805810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EAD040-2A86-E148-88F7-E02F6682F8DB}"/>
              </a:ext>
            </a:extLst>
          </p:cNvPr>
          <p:cNvSpPr>
            <a:spLocks noGrp="1"/>
          </p:cNvSpPr>
          <p:nvPr>
            <p:ph type="ctrTitle"/>
          </p:nvPr>
        </p:nvSpPr>
        <p:spPr/>
        <p:txBody>
          <a:bodyPr>
            <a:normAutofit/>
          </a:bodyPr>
          <a:lstStyle/>
          <a:p>
            <a:r>
              <a:rPr lang="cs-CZ" dirty="0" err="1">
                <a:latin typeface="Times New Roman" panose="02020603050405020304" pitchFamily="18" charset="0"/>
                <a:cs typeface="Times New Roman" panose="02020603050405020304" pitchFamily="18" charset="0"/>
              </a:rPr>
              <a:t>God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didn't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die</a:t>
            </a:r>
            <a:r>
              <a:rPr lang="cs-CZ" dirty="0">
                <a:latin typeface="Times New Roman" panose="02020603050405020304" pitchFamily="18" charset="0"/>
                <a:cs typeface="Times New Roman" panose="02020603050405020304" pitchFamily="18" charset="0"/>
              </a:rPr>
              <a:t>, he </a:t>
            </a:r>
            <a:r>
              <a:rPr lang="cs-CZ" dirty="0" err="1">
                <a:latin typeface="Times New Roman" panose="02020603050405020304" pitchFamily="18" charset="0"/>
                <a:cs typeface="Times New Roman" panose="02020603050405020304" pitchFamily="18" charset="0"/>
              </a:rPr>
              <a:t>was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transformed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into</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money</a:t>
            </a:r>
            <a:endParaRPr lang="cs-CZ" dirty="0">
              <a:latin typeface="Times New Roman" panose="02020603050405020304" pitchFamily="18" charset="0"/>
              <a:cs typeface="Times New Roman" panose="02020603050405020304" pitchFamily="18" charset="0"/>
            </a:endParaRPr>
          </a:p>
        </p:txBody>
      </p:sp>
      <p:sp>
        <p:nvSpPr>
          <p:cNvPr id="3" name="Podnadpis 2">
            <a:extLst>
              <a:ext uri="{FF2B5EF4-FFF2-40B4-BE49-F238E27FC236}">
                <a16:creationId xmlns:a16="http://schemas.microsoft.com/office/drawing/2014/main" id="{83866B9C-9FC6-D44C-B6A8-55B6D9940388}"/>
              </a:ext>
            </a:extLst>
          </p:cNvPr>
          <p:cNvSpPr>
            <a:spLocks noGrp="1"/>
          </p:cNvSpPr>
          <p:nvPr>
            <p:ph type="subTitle" idx="1"/>
          </p:nvPr>
        </p:nvSpPr>
        <p:spPr/>
        <p:txBody>
          <a:bodyPr/>
          <a:lstStyle/>
          <a:p>
            <a:r>
              <a:rPr lang="cs-CZ" dirty="0" err="1"/>
              <a:t>Agamben</a:t>
            </a:r>
            <a:r>
              <a:rPr lang="cs-CZ" dirty="0"/>
              <a:t>: politika, filosofie, náboženství, 2021</a:t>
            </a:r>
          </a:p>
        </p:txBody>
      </p:sp>
    </p:spTree>
    <p:extLst>
      <p:ext uri="{BB962C8B-B14F-4D97-AF65-F5344CB8AC3E}">
        <p14:creationId xmlns:p14="http://schemas.microsoft.com/office/powerpoint/2010/main" val="1224125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E739AF-C931-DA4B-B98B-19304A40F4E3}"/>
              </a:ext>
            </a:extLst>
          </p:cNvPr>
          <p:cNvSpPr>
            <a:spLocks noGrp="1"/>
          </p:cNvSpPr>
          <p:nvPr>
            <p:ph type="title"/>
          </p:nvPr>
        </p:nvSpPr>
        <p:spPr/>
        <p:txBody>
          <a:bodyPr/>
          <a:lstStyle/>
          <a:p>
            <a:br>
              <a:rPr lang="cs-CZ" dirty="0"/>
            </a:br>
            <a:endParaRPr lang="cs-CZ" dirty="0"/>
          </a:p>
        </p:txBody>
      </p:sp>
      <p:sp>
        <p:nvSpPr>
          <p:cNvPr id="3" name="Zástupný obsah 2">
            <a:extLst>
              <a:ext uri="{FF2B5EF4-FFF2-40B4-BE49-F238E27FC236}">
                <a16:creationId xmlns:a16="http://schemas.microsoft.com/office/drawing/2014/main" id="{38A4351C-0F50-D844-88A5-77B211D45085}"/>
              </a:ext>
            </a:extLst>
          </p:cNvPr>
          <p:cNvSpPr>
            <a:spLocks noGrp="1"/>
          </p:cNvSpPr>
          <p:nvPr>
            <p:ph idx="1"/>
          </p:nvPr>
        </p:nvSpPr>
        <p:spPr>
          <a:xfrm>
            <a:off x="838200" y="1191126"/>
            <a:ext cx="10515600" cy="4985837"/>
          </a:xfrm>
        </p:spPr>
        <p:txBody>
          <a:bodyPr>
            <a:normAutofit/>
          </a:bodyPr>
          <a:lstStyle/>
          <a:p>
            <a:pPr marL="0" indent="0">
              <a:buNone/>
            </a:pPr>
            <a:r>
              <a:rPr lang="cs-CZ" dirty="0">
                <a:latin typeface="Times New Roman" panose="02020603050405020304" pitchFamily="18" charset="0"/>
                <a:cs typeface="Times New Roman" panose="02020603050405020304" pitchFamily="18" charset="0"/>
              </a:rPr>
              <a:t>Vyvlastnění zažívá svůj zenit v společnosti </a:t>
            </a:r>
            <a:r>
              <a:rPr lang="cs-CZ" dirty="0" err="1">
                <a:latin typeface="Times New Roman" panose="02020603050405020304" pitchFamily="18" charset="0"/>
                <a:cs typeface="Times New Roman" panose="02020603050405020304" pitchFamily="18" charset="0"/>
              </a:rPr>
              <a:t>spektáklu</a:t>
            </a:r>
            <a:r>
              <a:rPr lang="cs-CZ" dirty="0">
                <a:latin typeface="Times New Roman" panose="02020603050405020304" pitchFamily="18" charset="0"/>
                <a:cs typeface="Times New Roman" panose="02020603050405020304" pitchFamily="18" charset="0"/>
              </a:rPr>
              <a:t>. Sám jazyk se stává předmětem kapitalistické moci. Sám jazyk se stává </a:t>
            </a:r>
            <a:r>
              <a:rPr lang="cs-CZ" dirty="0" err="1">
                <a:latin typeface="Times New Roman" panose="02020603050405020304" pitchFamily="18" charset="0"/>
                <a:cs typeface="Times New Roman" panose="02020603050405020304" pitchFamily="18" charset="0"/>
              </a:rPr>
              <a:t>spektáklem</a:t>
            </a:r>
            <a:r>
              <a:rPr lang="cs-CZ" dirty="0">
                <a:latin typeface="Times New Roman" panose="02020603050405020304" pitchFamily="18" charset="0"/>
                <a:cs typeface="Times New Roman" panose="02020603050405020304" pitchFamily="18" charset="0"/>
              </a:rPr>
              <a:t>. Tím </a:t>
            </a:r>
            <a:r>
              <a:rPr lang="cs-CZ" dirty="0" err="1">
                <a:latin typeface="Times New Roman" panose="02020603050405020304" pitchFamily="18" charset="0"/>
                <a:cs typeface="Times New Roman" panose="02020603050405020304" pitchFamily="18" charset="0"/>
              </a:rPr>
              <a:t>vyprazďnuje</a:t>
            </a:r>
            <a:r>
              <a:rPr lang="cs-CZ" dirty="0">
                <a:latin typeface="Times New Roman" panose="02020603050405020304" pitchFamily="18" charset="0"/>
                <a:cs typeface="Times New Roman" panose="02020603050405020304" pitchFamily="18" charset="0"/>
              </a:rPr>
              <a:t> všechno od významu, což vede do stavu obecného nihilismu.  </a:t>
            </a:r>
          </a:p>
          <a:p>
            <a:pPr marL="0" indent="0">
              <a:buNone/>
            </a:pPr>
            <a:r>
              <a:rPr lang="cs-CZ" dirty="0">
                <a:latin typeface="Times New Roman" panose="02020603050405020304" pitchFamily="18" charset="0"/>
                <a:cs typeface="Times New Roman" panose="02020603050405020304" pitchFamily="18" charset="0"/>
              </a:rPr>
              <a:t>Zároveň říká, že člověk se stává subjektem skrze jazyk. Takže jen skrze znovunabytí jazyka jsme schopni znovunabýt sami sebe. </a:t>
            </a:r>
          </a:p>
          <a:p>
            <a:pPr marL="0" indent="0">
              <a:buNone/>
            </a:pPr>
            <a:r>
              <a:rPr lang="cs-CZ" dirty="0">
                <a:latin typeface="Times New Roman" panose="02020603050405020304" pitchFamily="18" charset="0"/>
                <a:cs typeface="Times New Roman" panose="02020603050405020304" pitchFamily="18" charset="0"/>
              </a:rPr>
              <a:t>Uprchlík nebo básník jsou schopny </a:t>
            </a:r>
            <a:r>
              <a:rPr lang="cs-CZ" dirty="0" err="1">
                <a:latin typeface="Times New Roman" panose="02020603050405020304" pitchFamily="18" charset="0"/>
                <a:cs typeface="Times New Roman" panose="02020603050405020304" pitchFamily="18" charset="0"/>
              </a:rPr>
              <a:t>desakralizovat</a:t>
            </a:r>
            <a:r>
              <a:rPr lang="cs-CZ" dirty="0">
                <a:latin typeface="Times New Roman" panose="02020603050405020304" pitchFamily="18" charset="0"/>
                <a:cs typeface="Times New Roman" panose="02020603050405020304" pitchFamily="18" charset="0"/>
              </a:rPr>
              <a:t> to, co je nám jako posvátné </a:t>
            </a:r>
            <a:r>
              <a:rPr lang="cs-CZ" dirty="0" err="1">
                <a:latin typeface="Times New Roman" panose="02020603050405020304" pitchFamily="18" charset="0"/>
                <a:cs typeface="Times New Roman" panose="02020603050405020304" pitchFamily="18" charset="0"/>
              </a:rPr>
              <a:t>předkládno</a:t>
            </a:r>
            <a:r>
              <a:rPr lang="cs-CZ" dirty="0">
                <a:latin typeface="Times New Roman" panose="02020603050405020304" pitchFamily="18" charset="0"/>
                <a:cs typeface="Times New Roman" panose="02020603050405020304" pitchFamily="18" charset="0"/>
              </a:rPr>
              <a:t>, a tím překonat nihilismus. </a:t>
            </a:r>
          </a:p>
          <a:p>
            <a:pPr marL="0" indent="0">
              <a:buNone/>
            </a:pPr>
            <a:r>
              <a:rPr lang="cs-CZ" dirty="0" err="1">
                <a:latin typeface="Times New Roman" panose="02020603050405020304" pitchFamily="18" charset="0"/>
                <a:cs typeface="Times New Roman" panose="02020603050405020304" pitchFamily="18" charset="0"/>
              </a:rPr>
              <a:t>Optimism</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pessimism</a:t>
            </a:r>
            <a:r>
              <a:rPr lang="cs-CZ" dirty="0">
                <a:latin typeface="Times New Roman" panose="02020603050405020304" pitchFamily="18" charset="0"/>
                <a:cs typeface="Times New Roman" panose="02020603050405020304" pitchFamily="18" charset="0"/>
              </a:rPr>
              <a:t> are not </a:t>
            </a:r>
            <a:r>
              <a:rPr lang="cs-CZ" dirty="0" err="1">
                <a:latin typeface="Times New Roman" panose="02020603050405020304" pitchFamily="18" charset="0"/>
                <a:cs typeface="Times New Roman" panose="02020603050405020304" pitchFamily="18" charset="0"/>
              </a:rPr>
              <a:t>useful</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categories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thinking</a:t>
            </a:r>
            <a:r>
              <a:rPr lang="cs-CZ" dirty="0">
                <a:latin typeface="Times New Roman" panose="02020603050405020304" pitchFamily="18" charset="0"/>
                <a:cs typeface="Times New Roman" panose="02020603050405020304" pitchFamily="18" charset="0"/>
              </a:rPr>
              <a:t>. As Marx </a:t>
            </a:r>
            <a:r>
              <a:rPr lang="cs-CZ" dirty="0" err="1">
                <a:latin typeface="Times New Roman" panose="02020603050405020304" pitchFamily="18" charset="0"/>
                <a:cs typeface="Times New Roman" panose="02020603050405020304" pitchFamily="18" charset="0"/>
              </a:rPr>
              <a:t>wrote</a:t>
            </a:r>
            <a:r>
              <a:rPr lang="cs-CZ" dirty="0">
                <a:latin typeface="Times New Roman" panose="02020603050405020304" pitchFamily="18" charset="0"/>
                <a:cs typeface="Times New Roman" panose="02020603050405020304" pitchFamily="18" charset="0"/>
              </a:rPr>
              <a:t> in a </a:t>
            </a:r>
            <a:r>
              <a:rPr lang="cs-CZ" dirty="0" err="1">
                <a:latin typeface="Times New Roman" panose="02020603050405020304" pitchFamily="18" charset="0"/>
                <a:cs typeface="Times New Roman" panose="02020603050405020304" pitchFamily="18" charset="0"/>
              </a:rPr>
              <a:t>letter</a:t>
            </a:r>
            <a:r>
              <a:rPr lang="cs-CZ" dirty="0">
                <a:latin typeface="Times New Roman" panose="02020603050405020304" pitchFamily="18" charset="0"/>
                <a:cs typeface="Times New Roman" panose="02020603050405020304" pitchFamily="18" charset="0"/>
              </a:rPr>
              <a:t> to </a:t>
            </a:r>
            <a:r>
              <a:rPr lang="cs-CZ" dirty="0" err="1">
                <a:latin typeface="Times New Roman" panose="02020603050405020304" pitchFamily="18" charset="0"/>
                <a:cs typeface="Times New Roman" panose="02020603050405020304" pitchFamily="18" charset="0"/>
              </a:rPr>
              <a:t>Ruge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precisely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desperate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situation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which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fills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me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with</a:t>
            </a:r>
            <a:r>
              <a:rPr lang="cs-CZ" dirty="0">
                <a:latin typeface="Times New Roman" panose="02020603050405020304" pitchFamily="18" charset="0"/>
                <a:cs typeface="Times New Roman" panose="02020603050405020304" pitchFamily="18" charset="0"/>
              </a:rPr>
              <a:t> hope”.</a:t>
            </a:r>
          </a:p>
          <a:p>
            <a:pPr marL="0" indent="0">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08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84EE35-BA8D-7E42-9256-1CCE35E9DCA9}"/>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Bůh, peníze</a:t>
            </a:r>
            <a:r>
              <a:rPr lang="cs-CZ">
                <a:latin typeface="Times New Roman" panose="02020603050405020304" pitchFamily="18" charset="0"/>
                <a:cs typeface="Times New Roman" panose="02020603050405020304" pitchFamily="18" charset="0"/>
              </a:rPr>
              <a:t>, slova (neboli média)</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33A31749-2C39-244F-A566-1E7A922C342C}"/>
              </a:ext>
            </a:extLst>
          </p:cNvPr>
          <p:cNvSpPr>
            <a:spLocks noGrp="1"/>
          </p:cNvSpPr>
          <p:nvPr>
            <p:ph idx="1"/>
          </p:nvPr>
        </p:nvSpPr>
        <p:spPr/>
        <p:txBody>
          <a:bodyPr>
            <a:normAutofit/>
          </a:bodyPr>
          <a:lstStyle/>
          <a:p>
            <a:pPr marL="0" indent="0">
              <a:buNone/>
            </a:pPr>
            <a:r>
              <a:rPr lang="cs-CZ" dirty="0">
                <a:latin typeface="Times New Roman" panose="02020603050405020304" pitchFamily="18" charset="0"/>
                <a:cs typeface="Times New Roman" panose="02020603050405020304" pitchFamily="18" charset="0"/>
              </a:rPr>
              <a:t>Bůh je tradičně v bibli kontrastován s mamonem. Což znamená, že existují velmi silné souvislosti. </a:t>
            </a:r>
          </a:p>
          <a:p>
            <a:pPr marL="0" indent="0">
              <a:buNone/>
            </a:pPr>
            <a:r>
              <a:rPr lang="cs-CZ" dirty="0">
                <a:latin typeface="Times New Roman" panose="02020603050405020304" pitchFamily="18" charset="0"/>
                <a:cs typeface="Times New Roman" panose="02020603050405020304" pitchFamily="18" charset="0"/>
              </a:rPr>
              <a:t>Bůh i peníze jsou symboly a znaky, které ve světě vyvolávají reálné změny a pohyby.</a:t>
            </a:r>
          </a:p>
          <a:p>
            <a:pPr marL="0" indent="0">
              <a:buNone/>
            </a:pPr>
            <a:r>
              <a:rPr lang="cs-CZ" dirty="0">
                <a:latin typeface="Times New Roman" panose="02020603050405020304" pitchFamily="18" charset="0"/>
                <a:cs typeface="Times New Roman" panose="02020603050405020304" pitchFamily="18" charset="0"/>
              </a:rPr>
              <a:t>Kreativita Boha – kreativita bankéřů</a:t>
            </a:r>
          </a:p>
          <a:p>
            <a:pPr marL="0" indent="0">
              <a:buNone/>
            </a:pPr>
            <a:r>
              <a:rPr lang="cs-CZ" dirty="0">
                <a:latin typeface="Times New Roman" panose="02020603050405020304" pitchFamily="18" charset="0"/>
                <a:cs typeface="Times New Roman" panose="02020603050405020304" pitchFamily="18" charset="0"/>
              </a:rPr>
              <a:t>Jsou všudypřítomné a univerzální. Drží svět pohromadě. Motivují jednání a vedou naše myšlení. </a:t>
            </a:r>
          </a:p>
          <a:p>
            <a:pPr marL="0" indent="0">
              <a:buNone/>
            </a:pPr>
            <a:r>
              <a:rPr lang="cs-CZ" dirty="0">
                <a:latin typeface="Times New Roman" panose="02020603050405020304" pitchFamily="18" charset="0"/>
                <a:cs typeface="Times New Roman" panose="02020603050405020304" pitchFamily="18" charset="0"/>
              </a:rPr>
              <a:t>Goethe: Verba </a:t>
            </a:r>
            <a:r>
              <a:rPr lang="cs-CZ" dirty="0" err="1">
                <a:latin typeface="Times New Roman" panose="02020603050405020304" pitchFamily="18" charset="0"/>
                <a:cs typeface="Times New Roman" panose="02020603050405020304" pitchFamily="18" charset="0"/>
              </a:rPr>
              <a:t>valent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sicut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nummi</a:t>
            </a:r>
            <a:r>
              <a:rPr lang="cs-CZ" dirty="0">
                <a:latin typeface="Times New Roman" panose="02020603050405020304" pitchFamily="18" charset="0"/>
                <a:cs typeface="Times New Roman" panose="02020603050405020304" pitchFamily="18" charset="0"/>
              </a:rPr>
              <a:t>. Versus Na počátku bylo slovo.</a:t>
            </a:r>
          </a:p>
          <a:p>
            <a:pPr marL="0" indent="0">
              <a:buNone/>
            </a:pPr>
            <a:r>
              <a:rPr lang="cs-CZ" dirty="0" err="1">
                <a:latin typeface="Times New Roman" panose="02020603050405020304" pitchFamily="18" charset="0"/>
                <a:cs typeface="Times New Roman" panose="02020603050405020304" pitchFamily="18" charset="0"/>
              </a:rPr>
              <a:t>Agamvben</a:t>
            </a:r>
            <a:r>
              <a:rPr lang="cs-CZ" dirty="0">
                <a:latin typeface="Times New Roman" panose="02020603050405020304" pitchFamily="18" charset="0"/>
                <a:cs typeface="Times New Roman" panose="02020603050405020304" pitchFamily="18" charset="0"/>
              </a:rPr>
              <a:t>: „Pointou není tesknit nad skutečností, ale poznat ji.“ </a:t>
            </a:r>
          </a:p>
          <a:p>
            <a:pPr marL="0" indent="0">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696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E7107-482D-CA45-ABA6-9F8C346BEB5D}"/>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Marx: náboženství jádrem všeho odcizení</a:t>
            </a:r>
          </a:p>
        </p:txBody>
      </p:sp>
      <p:sp>
        <p:nvSpPr>
          <p:cNvPr id="3" name="Zástupný obsah 2">
            <a:extLst>
              <a:ext uri="{FF2B5EF4-FFF2-40B4-BE49-F238E27FC236}">
                <a16:creationId xmlns:a16="http://schemas.microsoft.com/office/drawing/2014/main" id="{978CE632-1846-A842-B67A-83E83C9AD291}"/>
              </a:ext>
            </a:extLst>
          </p:cNvPr>
          <p:cNvSpPr>
            <a:spLocks noGrp="1"/>
          </p:cNvSpPr>
          <p:nvPr>
            <p:ph idx="1"/>
          </p:nvPr>
        </p:nvSpPr>
        <p:spPr/>
        <p:txBody>
          <a:bodyPr>
            <a:normAutofit fontScale="92500" lnSpcReduction="10000"/>
          </a:bodyPr>
          <a:lstStyle/>
          <a:p>
            <a:pPr marL="0" indent="0" algn="just">
              <a:buNone/>
            </a:pPr>
            <a:r>
              <a:rPr lang="cs-CZ" dirty="0">
                <a:latin typeface="Times New Roman" panose="02020603050405020304" pitchFamily="18" charset="0"/>
                <a:cs typeface="Times New Roman" panose="02020603050405020304" pitchFamily="18" charset="0"/>
              </a:rPr>
              <a:t>Po pádu zásvětních božstev hrozí, že bude </a:t>
            </a:r>
            <a:r>
              <a:rPr lang="cs-CZ" b="1" dirty="0">
                <a:latin typeface="Times New Roman" panose="02020603050405020304" pitchFamily="18" charset="0"/>
                <a:cs typeface="Times New Roman" panose="02020603050405020304" pitchFamily="18" charset="0"/>
              </a:rPr>
              <a:t>oděna do mýtů bezprostřední přítomnost</a:t>
            </a:r>
            <a:r>
              <a:rPr lang="cs-CZ" dirty="0">
                <a:latin typeface="Times New Roman" panose="02020603050405020304" pitchFamily="18" charset="0"/>
                <a:cs typeface="Times New Roman" panose="02020603050405020304" pitchFamily="18" charset="0"/>
              </a:rPr>
              <a:t>. V podobném smyslu nazývá peníze </a:t>
            </a:r>
            <a:r>
              <a:rPr lang="cs-CZ" b="1" dirty="0">
                <a:latin typeface="Times New Roman" panose="02020603050405020304" pitchFamily="18" charset="0"/>
                <a:cs typeface="Times New Roman" panose="02020603050405020304" pitchFamily="18" charset="0"/>
              </a:rPr>
              <a:t>„viditelným božstvem</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Filosofii tím připadá stěžejní úloha v proměně skutečnosti: úkolem filosofie již není odkrývat náboženský závoj a hledat pod ním člověka, ale pochopit </a:t>
            </a:r>
            <a:r>
              <a:rPr lang="cs-CZ" b="1" dirty="0">
                <a:latin typeface="Times New Roman" panose="02020603050405020304" pitchFamily="18" charset="0"/>
                <a:cs typeface="Times New Roman" panose="02020603050405020304" pitchFamily="18" charset="0"/>
              </a:rPr>
              <a:t>náboženskou působnost materiálních objektů</a:t>
            </a:r>
            <a:r>
              <a:rPr lang="cs-CZ" dirty="0">
                <a:latin typeface="Times New Roman" panose="02020603050405020304" pitchFamily="18" charset="0"/>
                <a:cs typeface="Times New Roman" panose="02020603050405020304" pitchFamily="18" charset="0"/>
              </a:rPr>
              <a:t>, případně čistě světských funkcí.</a:t>
            </a:r>
          </a:p>
          <a:p>
            <a:pPr marL="0" indent="0" algn="just">
              <a:buNone/>
            </a:pPr>
            <a:r>
              <a:rPr lang="cs-CZ" dirty="0">
                <a:latin typeface="Times New Roman" panose="02020603050405020304" pitchFamily="18" charset="0"/>
                <a:cs typeface="Times New Roman" panose="02020603050405020304" pitchFamily="18" charset="0"/>
              </a:rPr>
              <a:t>Tvrdil-li Feuerbach, že člověk vytváří Boha, který následně vytváří člověka, doplňuje nyní Marx: člověk vytváří např. stůl, který se proměňuje ve zboží, čímž tento veskrze materiální předmět získává nadsmyslové, metafyzické kvality. </a:t>
            </a:r>
          </a:p>
          <a:p>
            <a:pPr marL="0" indent="0" algn="just">
              <a:buNone/>
            </a:pPr>
            <a:r>
              <a:rPr lang="cs-CZ" b="1" dirty="0">
                <a:latin typeface="Times New Roman" panose="02020603050405020304" pitchFamily="18" charset="0"/>
                <a:cs typeface="Times New Roman" panose="02020603050405020304" pitchFamily="18" charset="0"/>
              </a:rPr>
              <a:t>Úlohou filosofie tak je přimět nás, abychom rozuměli tomu, co vidíme</a:t>
            </a:r>
            <a:r>
              <a:rPr lang="cs-CZ" dirty="0">
                <a:latin typeface="Times New Roman" panose="02020603050405020304" pitchFamily="18" charset="0"/>
                <a:cs typeface="Times New Roman" panose="02020603050405020304" pitchFamily="18" charset="0"/>
              </a:rPr>
              <a:t>. </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02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F140473-EDE2-684D-8057-C8D19E497CB7}"/>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err="1">
                <a:solidFill>
                  <a:schemeClr val="bg1"/>
                </a:solidFill>
                <a:latin typeface="Times New Roman" panose="02020603050405020304" pitchFamily="18" charset="0"/>
                <a:cs typeface="Times New Roman" panose="02020603050405020304" pitchFamily="18" charset="0"/>
              </a:rPr>
              <a:t>Kapitalismus</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jako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náboženství</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5" name="Zástupný obsah 4" descr="Obsah obrázku text, kniha&#10;&#10;Popis byl vytvořen automaticky">
            <a:extLst>
              <a:ext uri="{FF2B5EF4-FFF2-40B4-BE49-F238E27FC236}">
                <a16:creationId xmlns:a16="http://schemas.microsoft.com/office/drawing/2014/main" id="{629838DE-7382-A845-9B0D-33383C8F2C12}"/>
              </a:ext>
            </a:extLst>
          </p:cNvPr>
          <p:cNvPicPr>
            <a:picLocks noGrp="1" noChangeAspect="1"/>
          </p:cNvPicPr>
          <p:nvPr>
            <p:ph idx="1"/>
          </p:nvPr>
        </p:nvPicPr>
        <p:blipFill rotWithShape="1">
          <a:blip r:embed="rId2"/>
          <a:srcRect l="4624" r="30" b="2"/>
          <a:stretch/>
        </p:blipFill>
        <p:spPr>
          <a:xfrm>
            <a:off x="4654297" y="10"/>
            <a:ext cx="7537704" cy="6857990"/>
          </a:xfrm>
          <a:prstGeom prst="rect">
            <a:avLst/>
          </a:prstGeom>
        </p:spPr>
      </p:pic>
    </p:spTree>
    <p:extLst>
      <p:ext uri="{BB962C8B-B14F-4D97-AF65-F5344CB8AC3E}">
        <p14:creationId xmlns:p14="http://schemas.microsoft.com/office/powerpoint/2010/main" val="422667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text, kniha&#10;&#10;Popis byl vytvořen automaticky">
            <a:extLst>
              <a:ext uri="{FF2B5EF4-FFF2-40B4-BE49-F238E27FC236}">
                <a16:creationId xmlns:a16="http://schemas.microsoft.com/office/drawing/2014/main" id="{8B422539-C9FB-3A40-A63E-0D55C0F4490A}"/>
              </a:ext>
            </a:extLst>
          </p:cNvPr>
          <p:cNvPicPr>
            <a:picLocks noChangeAspect="1"/>
          </p:cNvPicPr>
          <p:nvPr/>
        </p:nvPicPr>
        <p:blipFill>
          <a:blip r:embed="rId2"/>
          <a:stretch>
            <a:fillRect/>
          </a:stretch>
        </p:blipFill>
        <p:spPr>
          <a:xfrm>
            <a:off x="3575093" y="643467"/>
            <a:ext cx="5041813" cy="5571066"/>
          </a:xfrm>
          <a:prstGeom prst="rect">
            <a:avLst/>
          </a:prstGeom>
        </p:spPr>
      </p:pic>
    </p:spTree>
    <p:extLst>
      <p:ext uri="{BB962C8B-B14F-4D97-AF65-F5344CB8AC3E}">
        <p14:creationId xmlns:p14="http://schemas.microsoft.com/office/powerpoint/2010/main" val="79482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917AE-3027-DF43-9798-344CC33708B3}"/>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Krize a imperativ poslušnosti</a:t>
            </a:r>
          </a:p>
        </p:txBody>
      </p:sp>
      <p:sp>
        <p:nvSpPr>
          <p:cNvPr id="3" name="Zástupný obsah 2">
            <a:extLst>
              <a:ext uri="{FF2B5EF4-FFF2-40B4-BE49-F238E27FC236}">
                <a16:creationId xmlns:a16="http://schemas.microsoft.com/office/drawing/2014/main" id="{28225E4E-72B1-444B-83AF-CF0F6974EC91}"/>
              </a:ext>
            </a:extLst>
          </p:cNvPr>
          <p:cNvSpPr>
            <a:spLocks noGrp="1"/>
          </p:cNvSpPr>
          <p:nvPr>
            <p:ph idx="1"/>
          </p:nvPr>
        </p:nvSpPr>
        <p:spPr/>
        <p:txBody>
          <a:bodyPr>
            <a:normAutofit/>
          </a:bodyPr>
          <a:lstStyle/>
          <a:p>
            <a:pPr marL="0" indent="0" fontAlgn="base">
              <a:buNone/>
            </a:pPr>
            <a:r>
              <a:rPr lang="cs-CZ" dirty="0">
                <a:latin typeface="Times New Roman" panose="02020603050405020304" pitchFamily="18" charset="0"/>
                <a:cs typeface="Times New Roman" panose="02020603050405020304" pitchFamily="18" charset="0"/>
              </a:rPr>
              <a:t>Když se dnes řekne krize nebo ekonomika, tak se tím nemíní pojmy, ale spíše se jedná o rozkazy, které činí přijetí zvláštních opatření, které by lidi jinak nepřijali, jednodušším. Krize dnes znamená „musíte poslouchat“. Myslím, že dnes už je snad každému jasné, že tzv. krize se tu odvíjí už pár let a že se stala čímsi normálním. Kapitalismus je sérií krizí. A snad nemusím zvláště zdůrazňovat, že na fungování dnešního kapitalismu není racionální vůbec nic.</a:t>
            </a:r>
          </a:p>
          <a:p>
            <a:pPr marL="0" indent="0" fontAlgn="base">
              <a:buNone/>
            </a:pPr>
            <a:r>
              <a:rPr lang="cs-CZ" dirty="0"/>
              <a:t>https://</a:t>
            </a:r>
            <a:r>
              <a:rPr lang="cs-CZ" dirty="0" err="1"/>
              <a:t>libcom.org</a:t>
            </a:r>
            <a:r>
              <a:rPr lang="cs-CZ" dirty="0"/>
              <a:t>/</a:t>
            </a:r>
            <a:r>
              <a:rPr lang="cs-CZ" dirty="0" err="1"/>
              <a:t>library</a:t>
            </a:r>
            <a:r>
              <a:rPr lang="cs-CZ" dirty="0"/>
              <a:t>/god-didnt-die-he-was-transformed-money-interview-giorgio-agamben-peppe-savà</a:t>
            </a:r>
          </a:p>
          <a:p>
            <a:pPr marL="0" indent="0" fontAlgn="base">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50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8A87E4-4687-044F-9BC7-C1C5FB178378}"/>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275EE68D-FF93-9442-B24D-3C7626C83D2A}"/>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„Tvrzení, že současný kapitalismus je náboženstvím nejlépe dokládají titulky, které se objevily na předních stranách hlavní národních časopisů před pár dny: „Zachraňte (</a:t>
            </a:r>
            <a:r>
              <a:rPr lang="cs-CZ" dirty="0" err="1">
                <a:latin typeface="Times New Roman" panose="02020603050405020304" pitchFamily="18" charset="0"/>
                <a:cs typeface="Times New Roman" panose="02020603050405020304" pitchFamily="18" charset="0"/>
              </a:rPr>
              <a:t>save</a:t>
            </a:r>
            <a:r>
              <a:rPr lang="cs-CZ" dirty="0">
                <a:latin typeface="Times New Roman" panose="02020603050405020304" pitchFamily="18" charset="0"/>
                <a:cs typeface="Times New Roman" panose="02020603050405020304" pitchFamily="18" charset="0"/>
              </a:rPr>
              <a:t>) euro, ať to stojí co to stojí.“ Taková záchrana (</a:t>
            </a:r>
            <a:r>
              <a:rPr lang="cs-CZ" dirty="0" err="1">
                <a:latin typeface="Times New Roman" panose="02020603050405020304" pitchFamily="18" charset="0"/>
                <a:cs typeface="Times New Roman" panose="02020603050405020304" pitchFamily="18" charset="0"/>
              </a:rPr>
              <a:t>salvation</a:t>
            </a:r>
            <a:r>
              <a:rPr lang="cs-CZ" dirty="0">
                <a:latin typeface="Times New Roman" panose="02020603050405020304" pitchFamily="18" charset="0"/>
                <a:cs typeface="Times New Roman" panose="02020603050405020304" pitchFamily="18" charset="0"/>
              </a:rPr>
              <a:t>) je náboženským pojmem. Ale co vlastně znamená: ať to stojí, co to stojí? Vztahuje se to třeba i na obětování lidské životy? Je zajímavé, že jen v kontextu náboženských perspektiv lze zajít tak daleko a formulovat veskrze absurdní a nelidská vyjádření.“</a:t>
            </a:r>
          </a:p>
          <a:p>
            <a:pPr marL="0" indent="0" algn="just">
              <a:buNone/>
            </a:pPr>
            <a:r>
              <a:rPr lang="cs-CZ" dirty="0">
                <a:latin typeface="Times New Roman" panose="02020603050405020304" pitchFamily="18" charset="0"/>
                <a:cs typeface="Times New Roman" panose="02020603050405020304" pitchFamily="18" charset="0"/>
              </a:rPr>
              <a:t>https://</a:t>
            </a:r>
            <a:r>
              <a:rPr lang="cs-CZ" dirty="0" err="1">
                <a:latin typeface="Times New Roman" panose="02020603050405020304" pitchFamily="18" charset="0"/>
                <a:cs typeface="Times New Roman" panose="02020603050405020304" pitchFamily="18" charset="0"/>
              </a:rPr>
              <a:t>libcom.org</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library</a:t>
            </a:r>
            <a:r>
              <a:rPr lang="cs-CZ" dirty="0">
                <a:latin typeface="Times New Roman" panose="02020603050405020304" pitchFamily="18" charset="0"/>
                <a:cs typeface="Times New Roman" panose="02020603050405020304" pitchFamily="18" charset="0"/>
              </a:rPr>
              <a:t>/god-didnt-die-he-was-transformed-money-interview-giorgio-agamben-peppe-savà</a:t>
            </a:r>
          </a:p>
        </p:txBody>
      </p:sp>
    </p:spTree>
    <p:extLst>
      <p:ext uri="{BB962C8B-B14F-4D97-AF65-F5344CB8AC3E}">
        <p14:creationId xmlns:p14="http://schemas.microsoft.com/office/powerpoint/2010/main" val="135141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F1B006-89B2-7949-BDEF-2389F106A079}"/>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Odcizení a vyvlastnění</a:t>
            </a:r>
          </a:p>
        </p:txBody>
      </p:sp>
      <p:sp>
        <p:nvSpPr>
          <p:cNvPr id="3" name="Zástupný obsah 2">
            <a:extLst>
              <a:ext uri="{FF2B5EF4-FFF2-40B4-BE49-F238E27FC236}">
                <a16:creationId xmlns:a16="http://schemas.microsoft.com/office/drawing/2014/main" id="{5527245A-347A-B547-8847-3159814E83B0}"/>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Obecně je odcizení marxistickým pojmem, který poukazuje k vyvlastnění plodů práce a které rovněž souvisí s ponížením člověka na zvěř ve svém „volném čase“. </a:t>
            </a:r>
          </a:p>
          <a:p>
            <a:pPr marL="0" indent="0" algn="just">
              <a:buNone/>
            </a:pPr>
            <a:r>
              <a:rPr lang="cs-CZ" dirty="0" err="1">
                <a:latin typeface="Times New Roman" panose="02020603050405020304" pitchFamily="18" charset="0"/>
                <a:cs typeface="Times New Roman" panose="02020603050405020304" pitchFamily="18" charset="0"/>
              </a:rPr>
              <a:t>Agamben</a:t>
            </a:r>
            <a:r>
              <a:rPr lang="cs-CZ" dirty="0">
                <a:latin typeface="Times New Roman" panose="02020603050405020304" pitchFamily="18" charset="0"/>
                <a:cs typeface="Times New Roman" panose="02020603050405020304" pitchFamily="18" charset="0"/>
              </a:rPr>
              <a:t> jde dál a chápe proces vyvlastňování jako proces, v němž přicházíme o náš život, neboť nad ním přebírá vládu politika.</a:t>
            </a:r>
          </a:p>
          <a:p>
            <a:pPr marL="0" indent="0" algn="just">
              <a:buNone/>
            </a:pPr>
            <a:r>
              <a:rPr lang="cs-CZ" dirty="0">
                <a:latin typeface="Times New Roman" panose="02020603050405020304" pitchFamily="18" charset="0"/>
                <a:cs typeface="Times New Roman" panose="02020603050405020304" pitchFamily="18" charset="0"/>
              </a:rPr>
              <a:t>Je-li tomu tak, pak je ale </a:t>
            </a:r>
            <a:r>
              <a:rPr lang="cs-CZ" dirty="0" err="1">
                <a:latin typeface="Times New Roman" panose="02020603050405020304" pitchFamily="18" charset="0"/>
                <a:cs typeface="Times New Roman" panose="02020603050405020304" pitchFamily="18" charset="0"/>
              </a:rPr>
              <a:t>Agamben</a:t>
            </a:r>
            <a:r>
              <a:rPr lang="cs-CZ" dirty="0">
                <a:latin typeface="Times New Roman" panose="02020603050405020304" pitchFamily="18" charset="0"/>
                <a:cs typeface="Times New Roman" panose="02020603050405020304" pitchFamily="18" charset="0"/>
              </a:rPr>
              <a:t> zároveň přesvědčen, že absolutní ztráta může být bodem obratem a může být znamením opětovného přivlastnění.</a:t>
            </a:r>
          </a:p>
          <a:p>
            <a:pPr marL="0" indent="0" algn="just">
              <a:buNone/>
            </a:pPr>
            <a:r>
              <a:rPr lang="cs-CZ" dirty="0">
                <a:latin typeface="Times New Roman" panose="02020603050405020304" pitchFamily="18" charset="0"/>
                <a:cs typeface="Times New Roman" panose="02020603050405020304" pitchFamily="18" charset="0"/>
              </a:rPr>
              <a:t>Hlavní ztráta tkví v ztrátě schopnosti zakoušet.</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57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314C6E-06A5-D34A-8B88-CEE7301FE4AF}"/>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Ztráta zkušenosti, ztráta tradice</a:t>
            </a:r>
          </a:p>
        </p:txBody>
      </p:sp>
      <p:sp>
        <p:nvSpPr>
          <p:cNvPr id="3" name="Zástupný obsah 2">
            <a:extLst>
              <a:ext uri="{FF2B5EF4-FFF2-40B4-BE49-F238E27FC236}">
                <a16:creationId xmlns:a16="http://schemas.microsoft.com/office/drawing/2014/main" id="{9F77C905-8311-E54E-93BE-B48B2F2DFF8A}"/>
              </a:ext>
            </a:extLst>
          </p:cNvPr>
          <p:cNvSpPr>
            <a:spLocks noGrp="1"/>
          </p:cNvSpPr>
          <p:nvPr>
            <p:ph idx="1"/>
          </p:nvPr>
        </p:nvSpPr>
        <p:spPr/>
        <p:txBody>
          <a:bodyPr>
            <a:normAutofit fontScale="77500" lnSpcReduction="20000"/>
          </a:bodyPr>
          <a:lstStyle/>
          <a:p>
            <a:pPr marL="0" indent="0">
              <a:buNone/>
            </a:pPr>
            <a:r>
              <a:rPr lang="cs-CZ" dirty="0">
                <a:latin typeface="Times New Roman" panose="02020603050405020304" pitchFamily="18" charset="0"/>
                <a:cs typeface="Times New Roman" panose="02020603050405020304" pitchFamily="18" charset="0"/>
              </a:rPr>
              <a:t>„Kdokoli se zamýšlí dnes o zkušenosti, měl by započít přiznáním, že </a:t>
            </a:r>
            <a:r>
              <a:rPr lang="cs-CZ" b="1" dirty="0">
                <a:latin typeface="Times New Roman" panose="02020603050405020304" pitchFamily="18" charset="0"/>
                <a:cs typeface="Times New Roman" panose="02020603050405020304" pitchFamily="18" charset="0"/>
              </a:rPr>
              <a:t>něco</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jako zkušenost už dnes vůbec není možné</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Agamben</a:t>
            </a:r>
            <a:r>
              <a:rPr lang="cs-CZ"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Infancy</a:t>
            </a:r>
            <a:r>
              <a:rPr lang="cs-CZ" i="1" dirty="0">
                <a:latin typeface="Times New Roman" panose="02020603050405020304" pitchFamily="18" charset="0"/>
                <a:cs typeface="Times New Roman" panose="02020603050405020304" pitchFamily="18" charset="0"/>
              </a:rPr>
              <a:t> and </a:t>
            </a:r>
            <a:r>
              <a:rPr lang="cs-CZ" i="1" dirty="0" err="1">
                <a:latin typeface="Times New Roman" panose="02020603050405020304" pitchFamily="18" charset="0"/>
                <a:cs typeface="Times New Roman" panose="02020603050405020304" pitchFamily="18" charset="0"/>
              </a:rPr>
              <a:t>History</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The</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Destruction</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of</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Experience</a:t>
            </a:r>
            <a:r>
              <a:rPr lang="cs-CZ" dirty="0">
                <a:latin typeface="Times New Roman" panose="02020603050405020304" pitchFamily="18" charset="0"/>
                <a:cs typeface="Times New Roman" panose="02020603050405020304" pitchFamily="18" charset="0"/>
              </a:rPr>
              <a:t>, London – New York 2013, str. 13. </a:t>
            </a:r>
            <a:r>
              <a:rPr lang="cs-CZ" dirty="0" err="1">
                <a:latin typeface="Times New Roman" panose="02020603050405020304" pitchFamily="18" charset="0"/>
                <a:cs typeface="Times New Roman" panose="02020603050405020304" pitchFamily="18" charset="0"/>
              </a:rPr>
              <a:t>Agamben</a:t>
            </a:r>
            <a:r>
              <a:rPr lang="cs-CZ"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Infanzia</a:t>
            </a:r>
            <a:r>
              <a:rPr lang="cs-CZ" i="1" dirty="0">
                <a:latin typeface="Times New Roman" panose="02020603050405020304" pitchFamily="18" charset="0"/>
                <a:cs typeface="Times New Roman" panose="02020603050405020304" pitchFamily="18" charset="0"/>
              </a:rPr>
              <a:t> e </a:t>
            </a:r>
            <a:r>
              <a:rPr lang="cs-CZ" i="1" dirty="0" err="1">
                <a:latin typeface="Times New Roman" panose="02020603050405020304" pitchFamily="18" charset="0"/>
                <a:cs typeface="Times New Roman" panose="02020603050405020304" pitchFamily="18" charset="0"/>
              </a:rPr>
              <a:t>storia</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Distruzione</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dell'esperienza</a:t>
            </a:r>
            <a:r>
              <a:rPr lang="cs-CZ" i="1" dirty="0">
                <a:latin typeface="Times New Roman" panose="02020603050405020304" pitchFamily="18" charset="0"/>
                <a:cs typeface="Times New Roman" panose="02020603050405020304" pitchFamily="18" charset="0"/>
              </a:rPr>
              <a:t> e </a:t>
            </a:r>
            <a:r>
              <a:rPr lang="cs-CZ" i="1" dirty="0" err="1">
                <a:latin typeface="Times New Roman" panose="02020603050405020304" pitchFamily="18" charset="0"/>
                <a:cs typeface="Times New Roman" panose="02020603050405020304" pitchFamily="18" charset="0"/>
              </a:rPr>
              <a:t>origine</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della</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storia</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Torino</a:t>
            </a:r>
            <a:r>
              <a:rPr lang="cs-CZ" dirty="0">
                <a:latin typeface="Times New Roman" panose="02020603050405020304" pitchFamily="18" charset="0"/>
                <a:cs typeface="Times New Roman" panose="02020603050405020304" pitchFamily="18" charset="0"/>
              </a:rPr>
              <a:t> 2001, str. 10.</a:t>
            </a:r>
          </a:p>
          <a:p>
            <a:pPr marL="0" indent="0">
              <a:buNone/>
            </a:pPr>
            <a:r>
              <a:rPr lang="cs-CZ" dirty="0">
                <a:latin typeface="Times New Roman" panose="02020603050405020304" pitchFamily="18" charset="0"/>
                <a:cs typeface="Times New Roman" panose="02020603050405020304" pitchFamily="18" charset="0"/>
              </a:rPr>
              <a:t>„Mezitím jsme pochopili, že to není žádná katastrofa, která by zmařila zkušenost, že bohatě stačí každodenní ruch v jakémkoli městě. Průměrný den moderního člověka vlastně neobsahuje vůbec nic, co bychom mohli porozumět skrze pojem zkušenosti.“ </a:t>
            </a:r>
            <a:r>
              <a:rPr lang="cs-CZ" dirty="0" err="1">
                <a:latin typeface="Times New Roman" panose="02020603050405020304" pitchFamily="18" charset="0"/>
                <a:cs typeface="Times New Roman" panose="02020603050405020304" pitchFamily="18" charset="0"/>
              </a:rPr>
              <a:t>Tamt</a:t>
            </a:r>
            <a:r>
              <a:rPr lang="cs-CZ" dirty="0">
                <a:latin typeface="Times New Roman" panose="02020603050405020304" pitchFamily="18" charset="0"/>
                <a:cs typeface="Times New Roman" panose="02020603050405020304" pitchFamily="18" charset="0"/>
              </a:rPr>
              <a:t>.</a:t>
            </a:r>
          </a:p>
          <a:p>
            <a:pPr marL="0" indent="0">
              <a:buNone/>
            </a:pPr>
            <a:r>
              <a:rPr lang="cs-CZ" dirty="0">
                <a:latin typeface="Times New Roman" panose="02020603050405020304" pitchFamily="18" charset="0"/>
                <a:cs typeface="Times New Roman" panose="02020603050405020304" pitchFamily="18" charset="0"/>
              </a:rPr>
              <a:t>„V nějakém ohledu tkví </a:t>
            </a:r>
            <a:r>
              <a:rPr lang="cs-CZ" b="1" dirty="0">
                <a:latin typeface="Times New Roman" panose="02020603050405020304" pitchFamily="18" charset="0"/>
                <a:cs typeface="Times New Roman" panose="02020603050405020304" pitchFamily="18" charset="0"/>
              </a:rPr>
              <a:t>zmaření zkušenosti v samých základech moderní vědy</a:t>
            </a:r>
            <a:r>
              <a:rPr lang="cs-CZ" dirty="0">
                <a:latin typeface="Times New Roman" panose="02020603050405020304" pitchFamily="18" charset="0"/>
                <a:cs typeface="Times New Roman" panose="02020603050405020304" pitchFamily="18" charset="0"/>
              </a:rPr>
              <a:t>. … Navzdory neustálém ujišťování o opaku je třeba říct, že moderní věda má své počátky v bezprecedentní nedůvěře ke zkušenosti.“ </a:t>
            </a:r>
            <a:r>
              <a:rPr lang="cs-CZ" dirty="0" err="1">
                <a:latin typeface="Times New Roman" panose="02020603050405020304" pitchFamily="18" charset="0"/>
                <a:cs typeface="Times New Roman" panose="02020603050405020304" pitchFamily="18" charset="0"/>
              </a:rPr>
              <a:t>Agamben</a:t>
            </a:r>
            <a:r>
              <a:rPr lang="cs-CZ"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Infancy</a:t>
            </a:r>
            <a:r>
              <a:rPr lang="cs-CZ" i="1" dirty="0">
                <a:latin typeface="Times New Roman" panose="02020603050405020304" pitchFamily="18" charset="0"/>
                <a:cs typeface="Times New Roman" panose="02020603050405020304" pitchFamily="18" charset="0"/>
              </a:rPr>
              <a:t> and </a:t>
            </a:r>
            <a:r>
              <a:rPr lang="cs-CZ" i="1" dirty="0" err="1">
                <a:latin typeface="Times New Roman" panose="02020603050405020304" pitchFamily="18" charset="0"/>
                <a:cs typeface="Times New Roman" panose="02020603050405020304" pitchFamily="18" charset="0"/>
              </a:rPr>
              <a:t>History</a:t>
            </a:r>
            <a:r>
              <a:rPr lang="cs-CZ" dirty="0">
                <a:latin typeface="Times New Roman" panose="02020603050405020304" pitchFamily="18" charset="0"/>
                <a:cs typeface="Times New Roman" panose="02020603050405020304" pitchFamily="18" charset="0"/>
              </a:rPr>
              <a:t>, str. 17, </a:t>
            </a:r>
            <a:r>
              <a:rPr lang="cs-CZ" dirty="0" err="1">
                <a:latin typeface="Times New Roman" panose="02020603050405020304" pitchFamily="18" charset="0"/>
                <a:cs typeface="Times New Roman" panose="02020603050405020304" pitchFamily="18" charset="0"/>
              </a:rPr>
              <a:t>Agamben</a:t>
            </a:r>
            <a:r>
              <a:rPr lang="cs-CZ"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Infanzia</a:t>
            </a:r>
            <a:r>
              <a:rPr lang="cs-CZ" i="1" dirty="0">
                <a:latin typeface="Times New Roman" panose="02020603050405020304" pitchFamily="18" charset="0"/>
                <a:cs typeface="Times New Roman" panose="02020603050405020304" pitchFamily="18" charset="0"/>
              </a:rPr>
              <a:t> e </a:t>
            </a:r>
            <a:r>
              <a:rPr lang="cs-CZ" i="1" dirty="0" err="1">
                <a:latin typeface="Times New Roman" panose="02020603050405020304" pitchFamily="18" charset="0"/>
                <a:cs typeface="Times New Roman" panose="02020603050405020304" pitchFamily="18" charset="0"/>
              </a:rPr>
              <a:t>storia</a:t>
            </a:r>
            <a:r>
              <a:rPr lang="cs-CZ" dirty="0">
                <a:latin typeface="Times New Roman" panose="02020603050405020304" pitchFamily="18" charset="0"/>
                <a:cs typeface="Times New Roman" panose="02020603050405020304" pitchFamily="18" charset="0"/>
              </a:rPr>
              <a:t>, str. 10.</a:t>
            </a:r>
          </a:p>
          <a:p>
            <a:pPr marL="0" indent="0">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1108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798</Words>
  <Application>Microsoft Macintosh PowerPoint</Application>
  <PresentationFormat>Širokoúhlá obrazovka</PresentationFormat>
  <Paragraphs>34</Paragraphs>
  <Slides>10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10</vt:i4>
      </vt:variant>
    </vt:vector>
  </HeadingPairs>
  <TitlesOfParts>
    <vt:vector size="15" baseType="lpstr">
      <vt:lpstr>Arial</vt:lpstr>
      <vt:lpstr>Calibri</vt:lpstr>
      <vt:lpstr>Calibri Light</vt:lpstr>
      <vt:lpstr>Times New Roman</vt:lpstr>
      <vt:lpstr>Motiv Office</vt:lpstr>
      <vt:lpstr>God didn't die, he was transformed into money</vt:lpstr>
      <vt:lpstr>Bůh, peníze, slova (neboli média)</vt:lpstr>
      <vt:lpstr>Marx: náboženství jádrem všeho odcizení</vt:lpstr>
      <vt:lpstr>Kapitalismus jako náboženství</vt:lpstr>
      <vt:lpstr>Prezentace aplikace PowerPoint</vt:lpstr>
      <vt:lpstr>Krize a imperativ poslušnosti</vt:lpstr>
      <vt:lpstr>Prezentace aplikace PowerPoint</vt:lpstr>
      <vt:lpstr>Odcizení a vyvlastnění</vt:lpstr>
      <vt:lpstr>Ztráta zkušenosti, ztráta tradice</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didn't die, he was transformed into money</dc:title>
  <dc:creator>Matějčková, Tereza</dc:creator>
  <cp:lastModifiedBy>Matějčková, Tereza</cp:lastModifiedBy>
  <cp:revision>15</cp:revision>
  <dcterms:created xsi:type="dcterms:W3CDTF">2021-04-03T19:12:05Z</dcterms:created>
  <dcterms:modified xsi:type="dcterms:W3CDTF">2021-04-06T09:59:56Z</dcterms:modified>
</cp:coreProperties>
</file>