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98" r:id="rId3"/>
    <p:sldId id="302" r:id="rId4"/>
    <p:sldId id="299" r:id="rId5"/>
    <p:sldId id="300" r:id="rId6"/>
    <p:sldId id="275" r:id="rId7"/>
    <p:sldId id="289" r:id="rId8"/>
    <p:sldId id="277" r:id="rId9"/>
    <p:sldId id="278" r:id="rId10"/>
    <p:sldId id="276" r:id="rId11"/>
    <p:sldId id="262" r:id="rId12"/>
    <p:sldId id="281" r:id="rId13"/>
    <p:sldId id="282" r:id="rId14"/>
    <p:sldId id="283" r:id="rId15"/>
    <p:sldId id="290" r:id="rId16"/>
    <p:sldId id="286" r:id="rId17"/>
    <p:sldId id="287" r:id="rId18"/>
    <p:sldId id="280" r:id="rId19"/>
    <p:sldId id="288" r:id="rId20"/>
    <p:sldId id="297" r:id="rId21"/>
    <p:sldId id="279" r:id="rId22"/>
    <p:sldId id="301" r:id="rId23"/>
    <p:sldId id="303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1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A7D10-8304-4AA1-80F4-43416B0D9DCA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3154E-631A-40E7-B035-D4101B7393B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154E-631A-40E7-B035-D4101B7393B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67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750F-99D7-4E27-9B62-0FB8BDD10D9E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4227-D791-45A5-95DF-0ECCA223F4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750F-99D7-4E27-9B62-0FB8BDD10D9E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4227-D791-45A5-95DF-0ECCA223F4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750F-99D7-4E27-9B62-0FB8BDD10D9E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4227-D791-45A5-95DF-0ECCA223F4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750F-99D7-4E27-9B62-0FB8BDD10D9E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4227-D791-45A5-95DF-0ECCA223F4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750F-99D7-4E27-9B62-0FB8BDD10D9E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4227-D791-45A5-95DF-0ECCA223F4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750F-99D7-4E27-9B62-0FB8BDD10D9E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4227-D791-45A5-95DF-0ECCA223F4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750F-99D7-4E27-9B62-0FB8BDD10D9E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4227-D791-45A5-95DF-0ECCA223F4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750F-99D7-4E27-9B62-0FB8BDD10D9E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4227-D791-45A5-95DF-0ECCA223F4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750F-99D7-4E27-9B62-0FB8BDD10D9E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4227-D791-45A5-95DF-0ECCA223F4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750F-99D7-4E27-9B62-0FB8BDD10D9E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4227-D791-45A5-95DF-0ECCA223F4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A750F-99D7-4E27-9B62-0FB8BDD10D9E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4227-D791-45A5-95DF-0ECCA223F4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A750F-99D7-4E27-9B62-0FB8BDD10D9E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24227-D791-45A5-95DF-0ECCA223F4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Německá literatura 20. století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IV. „Nová věcnost“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Neue</a:t>
            </a:r>
            <a:r>
              <a:rPr lang="cs-CZ" dirty="0"/>
              <a:t> </a:t>
            </a:r>
            <a:r>
              <a:rPr lang="cs-CZ" dirty="0" err="1"/>
              <a:t>Sachlichkeit</a:t>
            </a:r>
            <a:r>
              <a:rPr lang="cs-CZ" dirty="0"/>
              <a:t> v literatuře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- příležitostná lyrika:</a:t>
            </a:r>
          </a:p>
          <a:p>
            <a:pPr>
              <a:buNone/>
            </a:pPr>
            <a:r>
              <a:rPr lang="cs-CZ" dirty="0" err="1"/>
              <a:t>Bertold</a:t>
            </a:r>
            <a:r>
              <a:rPr lang="cs-CZ" dirty="0"/>
              <a:t> Brecht (1898-1956)</a:t>
            </a:r>
          </a:p>
          <a:p>
            <a:pPr>
              <a:buNone/>
            </a:pPr>
            <a:r>
              <a:rPr lang="cs-CZ" dirty="0"/>
              <a:t>Kurt </a:t>
            </a:r>
            <a:r>
              <a:rPr lang="cs-CZ" dirty="0" err="1"/>
              <a:t>Tucholsky</a:t>
            </a:r>
            <a:r>
              <a:rPr lang="cs-CZ" dirty="0"/>
              <a:t> (1890-1935): </a:t>
            </a:r>
            <a:r>
              <a:rPr lang="cs-CZ" i="1" dirty="0"/>
              <a:t>Der </a:t>
            </a:r>
            <a:r>
              <a:rPr lang="cs-CZ" i="1" dirty="0" err="1"/>
              <a:t>Angestellte</a:t>
            </a:r>
            <a:endParaRPr lang="cs-CZ" i="1" dirty="0"/>
          </a:p>
          <a:p>
            <a:pPr>
              <a:buNone/>
            </a:pPr>
            <a:r>
              <a:rPr lang="cs-CZ" dirty="0"/>
              <a:t>Erich </a:t>
            </a:r>
            <a:r>
              <a:rPr lang="cs-CZ" dirty="0" err="1"/>
              <a:t>Kästner</a:t>
            </a:r>
            <a:r>
              <a:rPr lang="cs-CZ" dirty="0"/>
              <a:t> (1899-1974)</a:t>
            </a:r>
          </a:p>
          <a:p>
            <a:pPr>
              <a:buNone/>
            </a:pPr>
            <a:r>
              <a:rPr lang="cs-CZ" dirty="0"/>
              <a:t> dobové a historické romány:</a:t>
            </a:r>
          </a:p>
          <a:p>
            <a:pPr>
              <a:buNone/>
            </a:pPr>
            <a:r>
              <a:rPr lang="cs-CZ" dirty="0"/>
              <a:t>Erich Maria </a:t>
            </a:r>
            <a:r>
              <a:rPr lang="cs-CZ" dirty="0" err="1"/>
              <a:t>Remarques</a:t>
            </a:r>
            <a:r>
              <a:rPr lang="cs-CZ" dirty="0"/>
              <a:t> (1898-1970): </a:t>
            </a:r>
            <a:r>
              <a:rPr lang="cs-CZ" i="1" dirty="0"/>
              <a:t>Na západní frontě klid </a:t>
            </a:r>
            <a:r>
              <a:rPr lang="cs-CZ" dirty="0"/>
              <a:t>(1929)</a:t>
            </a:r>
          </a:p>
          <a:p>
            <a:pPr>
              <a:buNone/>
            </a:pPr>
            <a:r>
              <a:rPr lang="cs-CZ" dirty="0"/>
              <a:t>Lion </a:t>
            </a:r>
            <a:r>
              <a:rPr lang="cs-CZ" dirty="0" err="1"/>
              <a:t>Feuchtwanger</a:t>
            </a:r>
            <a:r>
              <a:rPr lang="cs-CZ" dirty="0"/>
              <a:t> (1884-1958): </a:t>
            </a:r>
            <a:r>
              <a:rPr lang="cs-CZ" dirty="0" err="1"/>
              <a:t>Josephus</a:t>
            </a:r>
            <a:r>
              <a:rPr lang="cs-CZ" dirty="0"/>
              <a:t> Flavius (1932-1942), Žid </a:t>
            </a:r>
            <a:r>
              <a:rPr lang="cs-CZ" dirty="0" err="1"/>
              <a:t>Süss</a:t>
            </a:r>
            <a:r>
              <a:rPr lang="cs-CZ" dirty="0"/>
              <a:t> (1925)</a:t>
            </a:r>
          </a:p>
          <a:p>
            <a:pPr>
              <a:buNone/>
            </a:pPr>
            <a:r>
              <a:rPr lang="cs-CZ" dirty="0"/>
              <a:t>Joseph Roth (1894-1939): Hotel </a:t>
            </a:r>
            <a:r>
              <a:rPr lang="cs-CZ" dirty="0" err="1"/>
              <a:t>Savoy</a:t>
            </a:r>
            <a:r>
              <a:rPr lang="cs-CZ" dirty="0"/>
              <a:t> (1924)Kapucínská hrobka a  Pochod Radeckého pochod (obé 1932)</a:t>
            </a:r>
          </a:p>
          <a:p>
            <a:pPr>
              <a:buFontTx/>
              <a:buChar char="-"/>
            </a:pPr>
            <a:r>
              <a:rPr lang="cs-CZ" dirty="0"/>
              <a:t>reportáže:</a:t>
            </a:r>
          </a:p>
          <a:p>
            <a:pPr>
              <a:buNone/>
            </a:pPr>
            <a:r>
              <a:rPr lang="cs-CZ" dirty="0"/>
              <a:t>Egon Erwin </a:t>
            </a:r>
            <a:r>
              <a:rPr lang="cs-CZ" dirty="0" err="1"/>
              <a:t>Kisch</a:t>
            </a:r>
            <a:r>
              <a:rPr lang="cs-CZ" dirty="0"/>
              <a:t> (</a:t>
            </a:r>
            <a:r>
              <a:rPr lang="de-DE" dirty="0"/>
              <a:t>1885–1948)</a:t>
            </a:r>
            <a:r>
              <a:rPr lang="cs-CZ" dirty="0"/>
              <a:t>, Erich </a:t>
            </a:r>
            <a:r>
              <a:rPr lang="cs-CZ" dirty="0" err="1"/>
              <a:t>Kästner</a:t>
            </a:r>
            <a:r>
              <a:rPr lang="cs-CZ" dirty="0"/>
              <a:t>, Kurt </a:t>
            </a:r>
            <a:r>
              <a:rPr lang="cs-CZ" dirty="0" err="1"/>
              <a:t>Tucholsky</a:t>
            </a:r>
            <a:r>
              <a:rPr lang="cs-CZ" dirty="0"/>
              <a:t> aj.</a:t>
            </a:r>
          </a:p>
          <a:p>
            <a:pPr>
              <a:buFontTx/>
              <a:buChar char="-"/>
            </a:pPr>
            <a:r>
              <a:rPr lang="cs-CZ" dirty="0"/>
              <a:t>epické drama:</a:t>
            </a:r>
          </a:p>
          <a:p>
            <a:pPr>
              <a:buNone/>
            </a:pPr>
            <a:r>
              <a:rPr lang="cs-CZ" dirty="0" err="1"/>
              <a:t>Bertold</a:t>
            </a:r>
            <a:r>
              <a:rPr lang="cs-CZ" dirty="0"/>
              <a:t> Brecht (1898-1956), Erwin </a:t>
            </a:r>
            <a:r>
              <a:rPr lang="cs-CZ" dirty="0" err="1"/>
              <a:t>Piscator</a:t>
            </a:r>
            <a:r>
              <a:rPr lang="cs-CZ" dirty="0"/>
              <a:t> (</a:t>
            </a:r>
            <a:r>
              <a:rPr lang="cs-CZ" dirty="0" err="1"/>
              <a:t>Volksbühne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kritické lidové divadlo:</a:t>
            </a:r>
          </a:p>
          <a:p>
            <a:pPr>
              <a:buNone/>
            </a:pPr>
            <a:r>
              <a:rPr lang="cs-CZ" dirty="0" err="1"/>
              <a:t>Ödön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Horváth</a:t>
            </a:r>
            <a:r>
              <a:rPr lang="cs-CZ" dirty="0"/>
              <a:t> (1901-1938): </a:t>
            </a:r>
            <a:r>
              <a:rPr lang="cs-CZ" i="1" dirty="0" err="1"/>
              <a:t>Geschichten</a:t>
            </a:r>
            <a:r>
              <a:rPr lang="cs-CZ" i="1" dirty="0"/>
              <a:t> </a:t>
            </a:r>
            <a:r>
              <a:rPr lang="cs-CZ" i="1" dirty="0" err="1"/>
              <a:t>aus</a:t>
            </a:r>
            <a:r>
              <a:rPr lang="cs-CZ" i="1" dirty="0"/>
              <a:t> </a:t>
            </a:r>
            <a:r>
              <a:rPr lang="cs-CZ" i="1" dirty="0" err="1"/>
              <a:t>dem</a:t>
            </a:r>
            <a:r>
              <a:rPr lang="cs-CZ" i="1" dirty="0"/>
              <a:t> </a:t>
            </a:r>
            <a:r>
              <a:rPr lang="cs-CZ" i="1" dirty="0" err="1"/>
              <a:t>Wiener</a:t>
            </a:r>
            <a:r>
              <a:rPr lang="cs-CZ" i="1" dirty="0"/>
              <a:t> </a:t>
            </a:r>
            <a:r>
              <a:rPr lang="cs-CZ" i="1" dirty="0" err="1"/>
              <a:t>Wald</a:t>
            </a:r>
            <a:r>
              <a:rPr lang="cs-CZ" i="1" dirty="0"/>
              <a:t> </a:t>
            </a:r>
            <a:r>
              <a:rPr lang="cs-CZ" dirty="0"/>
              <a:t>(1931)</a:t>
            </a:r>
          </a:p>
          <a:p>
            <a:pPr>
              <a:buFontTx/>
              <a:buChar char="-"/>
            </a:pPr>
            <a:r>
              <a:rPr lang="cs-CZ" dirty="0"/>
              <a:t>společenské romány:</a:t>
            </a:r>
          </a:p>
          <a:p>
            <a:pPr>
              <a:buNone/>
            </a:pPr>
            <a:r>
              <a:rPr lang="cs-CZ" dirty="0"/>
              <a:t>Alfred </a:t>
            </a:r>
            <a:r>
              <a:rPr lang="cs-CZ" dirty="0" err="1"/>
              <a:t>Döblin</a:t>
            </a:r>
            <a:r>
              <a:rPr lang="cs-CZ" dirty="0"/>
              <a:t> (1878-1957):  </a:t>
            </a:r>
            <a:r>
              <a:rPr lang="cs-CZ" i="1" dirty="0"/>
              <a:t>Berlin </a:t>
            </a:r>
            <a:r>
              <a:rPr lang="cs-CZ" i="1" dirty="0" err="1"/>
              <a:t>Alexanderplatz</a:t>
            </a:r>
            <a:r>
              <a:rPr lang="cs-CZ" i="1" dirty="0"/>
              <a:t> </a:t>
            </a:r>
            <a:r>
              <a:rPr lang="cs-CZ" dirty="0"/>
              <a:t>(1929)</a:t>
            </a:r>
          </a:p>
          <a:p>
            <a:pPr>
              <a:buNone/>
            </a:pPr>
            <a:r>
              <a:rPr lang="cs-CZ" dirty="0"/>
              <a:t>Hans Fallada (1893-1947): Občánku, a co teď?</a:t>
            </a:r>
          </a:p>
          <a:p>
            <a:pPr>
              <a:buNone/>
            </a:pPr>
            <a:endParaRPr lang="cs-CZ" dirty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Autoři Nové věcnosti – </a:t>
            </a:r>
            <a:r>
              <a:rPr lang="cs-CZ" sz="2800" dirty="0" err="1"/>
              <a:t>Joseph</a:t>
            </a:r>
            <a:r>
              <a:rPr lang="cs-CZ" sz="2800" dirty="0"/>
              <a:t> Roth (1894 v Brodech na </a:t>
            </a:r>
            <a:r>
              <a:rPr lang="cs-CZ" sz="2800" dirty="0" err="1"/>
              <a:t>Haliči</a:t>
            </a:r>
            <a:r>
              <a:rPr lang="cs-CZ" sz="2800" dirty="0"/>
              <a:t> – 1939 v Paříži)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židovského původu, studoval nejprve ve Lvově, posléze ve Vídni</a:t>
            </a:r>
          </a:p>
          <a:p>
            <a:r>
              <a:rPr lang="cs-CZ" dirty="0"/>
              <a:t>jako dobrovolník v 1 sv. v. – byl přítomen na pohřbu císaře </a:t>
            </a:r>
            <a:r>
              <a:rPr lang="cs-CZ" dirty="0" err="1"/>
              <a:t>Franze</a:t>
            </a:r>
            <a:r>
              <a:rPr lang="cs-CZ" dirty="0"/>
              <a:t> </a:t>
            </a:r>
            <a:r>
              <a:rPr lang="cs-CZ" dirty="0" err="1"/>
              <a:t>Josepha</a:t>
            </a:r>
            <a:r>
              <a:rPr lang="cs-CZ" dirty="0"/>
              <a:t> – zánik </a:t>
            </a:r>
            <a:r>
              <a:rPr lang="cs-CZ" dirty="0" err="1"/>
              <a:t>Rakouska</a:t>
            </a:r>
            <a:r>
              <a:rPr lang="cs-CZ" dirty="0"/>
              <a:t>-Uherska jedním z témat jeho románů: Kapucínská hrobka (</a:t>
            </a:r>
            <a:r>
              <a:rPr lang="cs-CZ" dirty="0" err="1"/>
              <a:t>Kapuzinergruft</a:t>
            </a:r>
            <a:r>
              <a:rPr lang="cs-CZ" dirty="0"/>
              <a:t>,1932), Pochod </a:t>
            </a:r>
            <a:r>
              <a:rPr lang="cs-CZ" dirty="0" err="1"/>
              <a:t>Radeckého</a:t>
            </a:r>
            <a:r>
              <a:rPr lang="cs-CZ" dirty="0"/>
              <a:t>  (</a:t>
            </a:r>
            <a:r>
              <a:rPr lang="cs-CZ" dirty="0" err="1"/>
              <a:t>Radezkymarsch</a:t>
            </a:r>
            <a:r>
              <a:rPr lang="cs-CZ" dirty="0"/>
              <a:t>, 1932) židovská či starozákonní témata: </a:t>
            </a:r>
            <a:r>
              <a:rPr lang="cs-CZ" dirty="0" err="1"/>
              <a:t>Jób</a:t>
            </a:r>
            <a:r>
              <a:rPr lang="cs-CZ" dirty="0"/>
              <a:t> (</a:t>
            </a:r>
            <a:r>
              <a:rPr lang="de-DE" i="1" dirty="0"/>
              <a:t>Hiob. Roman eines einfachen Mannes</a:t>
            </a:r>
            <a:r>
              <a:rPr lang="cs-CZ" i="1" dirty="0"/>
              <a:t>, 1930), </a:t>
            </a:r>
            <a:r>
              <a:rPr lang="pt-BR" i="1" dirty="0"/>
              <a:t>Der Leviathan</a:t>
            </a:r>
            <a:r>
              <a:rPr lang="pt-BR" dirty="0"/>
              <a:t>, Novelle, Querido, Amsterdam 1940 </a:t>
            </a:r>
            <a:endParaRPr lang="cs-CZ" dirty="0"/>
          </a:p>
          <a:p>
            <a:r>
              <a:rPr lang="cs-CZ" dirty="0"/>
              <a:t>pracoval hlavně jako novinář, fejetonista (FAZ, ale i </a:t>
            </a:r>
            <a:r>
              <a:rPr lang="cs-CZ" dirty="0" err="1"/>
              <a:t>Prager</a:t>
            </a:r>
            <a:r>
              <a:rPr lang="cs-CZ" dirty="0"/>
              <a:t> </a:t>
            </a:r>
            <a:r>
              <a:rPr lang="cs-CZ" dirty="0" err="1"/>
              <a:t>Tagblatt</a:t>
            </a:r>
            <a:r>
              <a:rPr lang="cs-CZ" dirty="0"/>
              <a:t> aj.)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066130"/>
          </a:xfrm>
        </p:spPr>
        <p:txBody>
          <a:bodyPr>
            <a:normAutofit/>
          </a:bodyPr>
          <a:lstStyle/>
          <a:p>
            <a:r>
              <a:rPr lang="cs-CZ" sz="2800" dirty="0"/>
              <a:t>Autoři Nové věcnosti – Erich </a:t>
            </a:r>
            <a:r>
              <a:rPr lang="cs-CZ" sz="2800" dirty="0" err="1"/>
              <a:t>Kästner</a:t>
            </a:r>
            <a:r>
              <a:rPr lang="cs-CZ" sz="2800" dirty="0"/>
              <a:t> (1899 v Drážďanech – 1974 v Mnichově)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psal pro různé noviny a časopisy básně, reportáže i recenze</a:t>
            </a:r>
          </a:p>
          <a:p>
            <a:r>
              <a:rPr lang="cs-CZ" dirty="0"/>
              <a:t>proslavil se coby autor literatury pro děti: Emil a detektivové (Emil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Detektive, 1931), </a:t>
            </a:r>
            <a:r>
              <a:rPr lang="cs-CZ" dirty="0" err="1"/>
              <a:t>Kubička</a:t>
            </a:r>
            <a:r>
              <a:rPr lang="cs-CZ" dirty="0"/>
              <a:t> a </a:t>
            </a:r>
            <a:r>
              <a:rPr lang="cs-CZ" dirty="0" err="1"/>
              <a:t>Toník</a:t>
            </a:r>
            <a:r>
              <a:rPr lang="cs-CZ" dirty="0"/>
              <a:t> (</a:t>
            </a:r>
            <a:r>
              <a:rPr lang="cs-CZ" dirty="0" err="1"/>
              <a:t>Pünktchen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Anton, 1931), Létající třída (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fliegende</a:t>
            </a:r>
            <a:r>
              <a:rPr lang="cs-CZ" dirty="0"/>
              <a:t> </a:t>
            </a:r>
            <a:r>
              <a:rPr lang="cs-CZ" dirty="0" err="1"/>
              <a:t>Klassenzimmer</a:t>
            </a:r>
            <a:r>
              <a:rPr lang="cs-CZ" dirty="0"/>
              <a:t>, 1933), Luisa a Lotka (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dopelte</a:t>
            </a:r>
            <a:r>
              <a:rPr lang="cs-CZ" dirty="0"/>
              <a:t> </a:t>
            </a:r>
            <a:r>
              <a:rPr lang="cs-CZ" dirty="0" err="1"/>
              <a:t>Lottchen</a:t>
            </a:r>
            <a:r>
              <a:rPr lang="cs-CZ" dirty="0"/>
              <a:t>, 1949), v románu  Fabian (1932) používá </a:t>
            </a:r>
            <a:r>
              <a:rPr lang="cs-CZ" dirty="0" err="1"/>
              <a:t>kinostil</a:t>
            </a:r>
            <a:r>
              <a:rPr lang="cs-CZ" dirty="0"/>
              <a:t> – techniku montáže a střihu</a:t>
            </a:r>
          </a:p>
          <a:p>
            <a:r>
              <a:rPr lang="cs-CZ" dirty="0"/>
              <a:t>pracoval také jako scénárista (např. Tři muži ve sněhu), kabaretiér a reklamní textař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Autoři Nové věcnosti – Kurt </a:t>
            </a:r>
            <a:r>
              <a:rPr lang="cs-CZ" sz="2800" dirty="0" err="1"/>
              <a:t>Tucholsky</a:t>
            </a:r>
            <a:r>
              <a:rPr lang="cs-CZ" sz="2800" dirty="0"/>
              <a:t>– (1890 v Berlíně  - 1935 v Göteborgu)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levicově orientovaný novinář, spisovatel, písničkář, kabaretiér židovského původu</a:t>
            </a:r>
          </a:p>
          <a:p>
            <a:r>
              <a:rPr lang="cs-CZ" dirty="0"/>
              <a:t>popularitu si vydobyl ranou povídkou Výlet na </a:t>
            </a:r>
            <a:r>
              <a:rPr lang="cs-CZ" dirty="0" err="1"/>
              <a:t>Rheinsberg</a:t>
            </a:r>
            <a:r>
              <a:rPr lang="cs-CZ" dirty="0"/>
              <a:t> (</a:t>
            </a:r>
            <a:r>
              <a:rPr lang="de-DE" i="1" dirty="0"/>
              <a:t>Rheinsberg: Ein Bilderbuch für Verliebte</a:t>
            </a:r>
            <a:r>
              <a:rPr lang="cs-CZ" i="1" dirty="0"/>
              <a:t>, 1913, zfilmováno 1967), </a:t>
            </a:r>
            <a:r>
              <a:rPr lang="cs-CZ" dirty="0"/>
              <a:t>kterou napsal se svou pozdější ženou Else </a:t>
            </a:r>
            <a:r>
              <a:rPr lang="cs-CZ" dirty="0" err="1"/>
              <a:t>Weil</a:t>
            </a:r>
            <a:endParaRPr lang="cs-CZ" dirty="0"/>
          </a:p>
          <a:p>
            <a:r>
              <a:rPr lang="cs-CZ" dirty="0"/>
              <a:t>od 1913 až do jeho zákazu 1933 pracoval pro časopis Die </a:t>
            </a:r>
            <a:r>
              <a:rPr lang="cs-CZ" dirty="0" err="1"/>
              <a:t>Schaubühne</a:t>
            </a:r>
            <a:r>
              <a:rPr lang="cs-CZ" dirty="0"/>
              <a:t> / Die </a:t>
            </a:r>
            <a:r>
              <a:rPr lang="cs-CZ" dirty="0" err="1"/>
              <a:t>Weltbühne</a:t>
            </a:r>
            <a:r>
              <a:rPr lang="cs-CZ" dirty="0"/>
              <a:t>, kam psal pod různými pseudonymy takřka do všech rubrik</a:t>
            </a:r>
          </a:p>
          <a:p>
            <a:r>
              <a:rPr lang="cs-CZ" dirty="0"/>
              <a:t>psal a skládal kuplety pro kabarety, zejm. </a:t>
            </a:r>
            <a:r>
              <a:rPr lang="cs-CZ" dirty="0" err="1"/>
              <a:t>Schall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Rauch</a:t>
            </a:r>
            <a:r>
              <a:rPr lang="cs-CZ" dirty="0"/>
              <a:t> (M. </a:t>
            </a:r>
            <a:r>
              <a:rPr lang="cs-CZ" dirty="0" err="1"/>
              <a:t>Reinhardt</a:t>
            </a:r>
            <a:r>
              <a:rPr lang="cs-CZ" dirty="0"/>
              <a:t>)</a:t>
            </a:r>
          </a:p>
          <a:p>
            <a:r>
              <a:rPr lang="cs-CZ" dirty="0"/>
              <a:t>V l. 1920-1 psal pro vládní propagandistický list </a:t>
            </a:r>
            <a:r>
              <a:rPr lang="cs-CZ" dirty="0" err="1"/>
              <a:t>Pieron</a:t>
            </a:r>
            <a:r>
              <a:rPr lang="cs-CZ" dirty="0"/>
              <a:t>, provokující </a:t>
            </a:r>
            <a:r>
              <a:rPr lang="cs-CZ" dirty="0" err="1"/>
              <a:t>antipolské</a:t>
            </a:r>
            <a:r>
              <a:rPr lang="cs-CZ" dirty="0"/>
              <a:t> nálady ve Slezsku. Angažoval se jako pacifista a sociální demokrat. Od roku 1924 trávil většinu času ve Francii. Roku 1933 byly spáleny jeho knihy a odebrána mu německá příslušnost.</a:t>
            </a:r>
          </a:p>
          <a:p>
            <a:r>
              <a:rPr lang="cs-CZ" dirty="0"/>
              <a:t>román </a:t>
            </a:r>
            <a:r>
              <a:rPr lang="cs-CZ" i="1" dirty="0" err="1"/>
              <a:t>Schloß</a:t>
            </a:r>
            <a:r>
              <a:rPr lang="cs-CZ" i="1" dirty="0"/>
              <a:t> </a:t>
            </a:r>
            <a:r>
              <a:rPr lang="cs-CZ" i="1" dirty="0" err="1"/>
              <a:t>Gripsholm</a:t>
            </a:r>
            <a:r>
              <a:rPr lang="cs-CZ" dirty="0"/>
              <a:t> (1931, Zámek </a:t>
            </a:r>
            <a:r>
              <a:rPr lang="cs-CZ" dirty="0" err="1"/>
              <a:t>Gripsholm</a:t>
            </a:r>
            <a:r>
              <a:rPr lang="cs-CZ" dirty="0"/>
              <a:t>,  zfilmováno 1963) a e</a:t>
            </a:r>
            <a:r>
              <a:rPr lang="cs-CZ" i="1" dirty="0"/>
              <a:t>sejistické sbírky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Lächeln</a:t>
            </a:r>
            <a:r>
              <a:rPr lang="cs-CZ" i="1" dirty="0"/>
              <a:t> der </a:t>
            </a:r>
            <a:r>
              <a:rPr lang="cs-CZ" i="1" dirty="0" err="1"/>
              <a:t>Mona</a:t>
            </a:r>
            <a:r>
              <a:rPr lang="cs-CZ" i="1" dirty="0"/>
              <a:t> </a:t>
            </a:r>
            <a:r>
              <a:rPr lang="cs-CZ" i="1" dirty="0" err="1"/>
              <a:t>Lisa</a:t>
            </a:r>
            <a:r>
              <a:rPr lang="cs-CZ" dirty="0"/>
              <a:t> (1929) a </a:t>
            </a:r>
            <a:r>
              <a:rPr lang="cs-CZ" i="1" dirty="0" err="1"/>
              <a:t>Deutschland</a:t>
            </a:r>
            <a:r>
              <a:rPr lang="cs-CZ" i="1" dirty="0"/>
              <a:t>, </a:t>
            </a:r>
            <a:r>
              <a:rPr lang="cs-CZ" i="1" dirty="0" err="1"/>
              <a:t>Deutschland</a:t>
            </a:r>
            <a:r>
              <a:rPr lang="cs-CZ" i="1" dirty="0"/>
              <a:t> </a:t>
            </a:r>
            <a:r>
              <a:rPr lang="cs-CZ" i="1" dirty="0" err="1"/>
              <a:t>über</a:t>
            </a:r>
            <a:r>
              <a:rPr lang="cs-CZ" i="1" dirty="0"/>
              <a:t> </a:t>
            </a:r>
            <a:r>
              <a:rPr lang="cs-CZ" i="1" dirty="0" err="1"/>
              <a:t>alles</a:t>
            </a:r>
            <a:r>
              <a:rPr lang="cs-CZ" i="1" dirty="0"/>
              <a:t> (1929)</a:t>
            </a:r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Autoři Nové věcnosti – </a:t>
            </a:r>
            <a:r>
              <a:rPr lang="cs-CZ" sz="2800" dirty="0" err="1"/>
              <a:t>Bertold</a:t>
            </a:r>
            <a:r>
              <a:rPr lang="cs-CZ" sz="2800" dirty="0"/>
              <a:t> Brecht (1898 v Augsburku – 1956 v Berlíně)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400" dirty="0"/>
              <a:t>z bohaté rodiny, studoval medicínu</a:t>
            </a:r>
          </a:p>
          <a:p>
            <a:r>
              <a:rPr lang="cs-CZ" sz="2400" dirty="0"/>
              <a:t> po první sv. v. se stává divadelním kritikem</a:t>
            </a:r>
          </a:p>
          <a:p>
            <a:r>
              <a:rPr lang="cs-CZ" sz="2400" dirty="0"/>
              <a:t>192é po smrti matky se stěhuje do Mnichova a seznamuje s </a:t>
            </a:r>
            <a:r>
              <a:rPr lang="cs-CZ" sz="2400" dirty="0" err="1"/>
              <a:t>Feuchtwangerem</a:t>
            </a:r>
            <a:r>
              <a:rPr lang="cs-CZ" sz="2400" dirty="0"/>
              <a:t>, Valentinem aj. a stává se dramaturgem</a:t>
            </a:r>
          </a:p>
          <a:p>
            <a:r>
              <a:rPr lang="cs-CZ" sz="2400" dirty="0"/>
              <a:t>od 1924 jako režisér u </a:t>
            </a:r>
            <a:r>
              <a:rPr lang="cs-CZ" sz="2400" dirty="0" err="1"/>
              <a:t>Reinhardta</a:t>
            </a:r>
            <a:r>
              <a:rPr lang="cs-CZ" sz="2400" dirty="0"/>
              <a:t> v Berlíně, seznámení s </a:t>
            </a:r>
            <a:r>
              <a:rPr lang="cs-CZ" sz="2400" dirty="0" err="1"/>
              <a:t>Helene</a:t>
            </a:r>
            <a:r>
              <a:rPr lang="cs-CZ" sz="2400" dirty="0"/>
              <a:t> </a:t>
            </a:r>
            <a:r>
              <a:rPr lang="cs-CZ" sz="2400" dirty="0" err="1"/>
              <a:t>Weigel</a:t>
            </a:r>
            <a:endParaRPr lang="cs-CZ" sz="2400" dirty="0"/>
          </a:p>
          <a:p>
            <a:r>
              <a:rPr lang="cs-CZ" sz="2400" dirty="0"/>
              <a:t>1933 přes Prahu do Dánska, posléze </a:t>
            </a:r>
            <a:r>
              <a:rPr lang="cs-CZ" sz="2400" dirty="0" err="1"/>
              <a:t>Švědsko</a:t>
            </a:r>
            <a:r>
              <a:rPr lang="cs-CZ" sz="2400" dirty="0"/>
              <a:t>, Finsko, Moskva, USA</a:t>
            </a:r>
          </a:p>
          <a:p>
            <a:r>
              <a:rPr lang="cs-CZ" sz="2400" dirty="0"/>
              <a:t>1947 v USA v\slýchán, následně do Curychu a 1948 do Berlína</a:t>
            </a:r>
          </a:p>
          <a:p>
            <a:r>
              <a:rPr lang="cs-CZ" sz="2400" dirty="0"/>
              <a:t>1949 zakládá s </a:t>
            </a:r>
            <a:r>
              <a:rPr lang="cs-CZ" sz="2400" dirty="0" err="1"/>
              <a:t>Helene</a:t>
            </a:r>
            <a:r>
              <a:rPr lang="cs-CZ" sz="2400" dirty="0"/>
              <a:t> </a:t>
            </a:r>
            <a:r>
              <a:rPr lang="cs-CZ" sz="2400" dirty="0" err="1"/>
              <a:t>Weigel</a:t>
            </a:r>
            <a:r>
              <a:rPr lang="cs-CZ" sz="2400" dirty="0"/>
              <a:t> </a:t>
            </a:r>
            <a:r>
              <a:rPr lang="cs-CZ" sz="2400" dirty="0" err="1"/>
              <a:t>Berliner</a:t>
            </a:r>
            <a:r>
              <a:rPr lang="cs-CZ" sz="2400" dirty="0"/>
              <a:t> Ensemble</a:t>
            </a:r>
          </a:p>
          <a:p>
            <a:r>
              <a:rPr lang="cs-CZ" sz="2400" dirty="0"/>
              <a:t>1927 </a:t>
            </a:r>
            <a:r>
              <a:rPr lang="cs-CZ" sz="2400" b="1" i="1" dirty="0"/>
              <a:t>B. </a:t>
            </a:r>
            <a:r>
              <a:rPr lang="cs-CZ" sz="2400" b="1" i="1" dirty="0" err="1"/>
              <a:t>Brechts</a:t>
            </a:r>
            <a:r>
              <a:rPr lang="cs-CZ" sz="2400" b="1" i="1" dirty="0"/>
              <a:t> </a:t>
            </a:r>
            <a:r>
              <a:rPr lang="cs-CZ" sz="2400" b="1" i="1" dirty="0" err="1"/>
              <a:t>Hauspostille</a:t>
            </a:r>
            <a:r>
              <a:rPr lang="cs-CZ" sz="2400" i="1" dirty="0"/>
              <a:t> </a:t>
            </a:r>
            <a:r>
              <a:rPr lang="cs-CZ" sz="2400" dirty="0"/>
              <a:t>– básně, velký úspěch</a:t>
            </a:r>
          </a:p>
          <a:p>
            <a:r>
              <a:rPr lang="cs-CZ" sz="2400" dirty="0"/>
              <a:t>1928 Třígrošová opera (</a:t>
            </a:r>
            <a:r>
              <a:rPr lang="cs-CZ" sz="2400" dirty="0" err="1"/>
              <a:t>Dreigroschenoper</a:t>
            </a:r>
            <a:r>
              <a:rPr lang="cs-CZ" sz="2400" dirty="0"/>
              <a:t>) – podle John </a:t>
            </a:r>
            <a:r>
              <a:rPr lang="cs-CZ" sz="2400" dirty="0" err="1"/>
              <a:t>Gays</a:t>
            </a:r>
            <a:r>
              <a:rPr lang="cs-CZ" sz="2400" dirty="0"/>
              <a:t> </a:t>
            </a:r>
            <a:r>
              <a:rPr lang="cs-CZ" sz="2400" dirty="0" err="1"/>
              <a:t>Beggars</a:t>
            </a:r>
            <a:r>
              <a:rPr lang="cs-CZ" sz="2400" dirty="0"/>
              <a:t> Opera (1728), Hudba: Kurt </a:t>
            </a:r>
            <a:r>
              <a:rPr lang="cs-CZ" sz="2400" dirty="0" err="1"/>
              <a:t>Weil</a:t>
            </a:r>
            <a:r>
              <a:rPr lang="cs-CZ" sz="2400" dirty="0"/>
              <a:t> </a:t>
            </a:r>
          </a:p>
          <a:p>
            <a:r>
              <a:rPr lang="cs-CZ" sz="2400" dirty="0"/>
              <a:t>1939 </a:t>
            </a:r>
            <a:r>
              <a:rPr lang="cs-CZ" sz="2400" b="1" i="1" dirty="0" err="1"/>
              <a:t>Mutter</a:t>
            </a:r>
            <a:r>
              <a:rPr lang="cs-CZ" sz="2400" b="1" i="1" dirty="0"/>
              <a:t> </a:t>
            </a:r>
            <a:r>
              <a:rPr lang="cs-CZ" sz="2400" b="1" i="1" dirty="0" err="1"/>
              <a:t>Courage</a:t>
            </a:r>
            <a:r>
              <a:rPr lang="cs-CZ" sz="2400" b="1" i="1" dirty="0"/>
              <a:t> </a:t>
            </a:r>
            <a:r>
              <a:rPr lang="cs-CZ" sz="2400" b="1" i="1" dirty="0" err="1"/>
              <a:t>und</a:t>
            </a:r>
            <a:r>
              <a:rPr lang="cs-CZ" sz="2400" b="1" i="1" dirty="0"/>
              <a:t> </a:t>
            </a:r>
            <a:r>
              <a:rPr lang="cs-CZ" sz="2400" b="1" i="1" dirty="0" err="1"/>
              <a:t>ihre</a:t>
            </a:r>
            <a:r>
              <a:rPr lang="cs-CZ" sz="2400" b="1" i="1" dirty="0"/>
              <a:t> </a:t>
            </a:r>
            <a:r>
              <a:rPr lang="cs-CZ" sz="2400" b="1" i="1" dirty="0" err="1"/>
              <a:t>Kinder</a:t>
            </a:r>
            <a:r>
              <a:rPr lang="cs-CZ" sz="2400" i="1" dirty="0"/>
              <a:t>. </a:t>
            </a:r>
            <a:r>
              <a:rPr lang="cs-CZ" sz="2400" i="1" dirty="0" err="1"/>
              <a:t>Eine</a:t>
            </a:r>
            <a:r>
              <a:rPr lang="cs-CZ" sz="2400" i="1" dirty="0"/>
              <a:t> Chronik </a:t>
            </a:r>
            <a:r>
              <a:rPr lang="cs-CZ" sz="2400" i="1" dirty="0" err="1"/>
              <a:t>aus</a:t>
            </a:r>
            <a:r>
              <a:rPr lang="cs-CZ" sz="2400" i="1" dirty="0"/>
              <a:t> </a:t>
            </a:r>
            <a:r>
              <a:rPr lang="cs-CZ" sz="2400" i="1" dirty="0" err="1"/>
              <a:t>dem</a:t>
            </a:r>
            <a:r>
              <a:rPr lang="cs-CZ" sz="2400" i="1" dirty="0"/>
              <a:t> </a:t>
            </a:r>
            <a:r>
              <a:rPr lang="cs-CZ" sz="2400" i="1" dirty="0" err="1"/>
              <a:t>Dreißigjährigen</a:t>
            </a:r>
            <a:r>
              <a:rPr lang="cs-CZ" sz="2400" i="1" dirty="0"/>
              <a:t> </a:t>
            </a:r>
            <a:r>
              <a:rPr lang="cs-CZ" sz="2400" i="1" dirty="0" err="1"/>
              <a:t>Krieg</a:t>
            </a:r>
            <a:endParaRPr lang="cs-CZ" sz="2400" i="1" dirty="0"/>
          </a:p>
          <a:p>
            <a:r>
              <a:rPr lang="cs-CZ" sz="1800" dirty="0"/>
              <a:t>1940 </a:t>
            </a:r>
            <a:r>
              <a:rPr lang="cs-CZ" sz="1800" b="1" i="1" dirty="0" err="1"/>
              <a:t>Herr</a:t>
            </a:r>
            <a:r>
              <a:rPr lang="cs-CZ" sz="1800" b="1" i="1" dirty="0"/>
              <a:t> </a:t>
            </a:r>
            <a:r>
              <a:rPr lang="cs-CZ" sz="1800" b="1" i="1" dirty="0" err="1"/>
              <a:t>Puntila</a:t>
            </a:r>
            <a:r>
              <a:rPr lang="cs-CZ" sz="1800" b="1" i="1" dirty="0"/>
              <a:t> </a:t>
            </a:r>
            <a:r>
              <a:rPr lang="cs-CZ" sz="1800" b="1" i="1" dirty="0" err="1"/>
              <a:t>und</a:t>
            </a:r>
            <a:r>
              <a:rPr lang="cs-CZ" sz="1800" b="1" i="1" dirty="0"/>
              <a:t> </a:t>
            </a:r>
            <a:r>
              <a:rPr lang="cs-CZ" sz="1800" b="1" i="1" dirty="0" err="1"/>
              <a:t>sein</a:t>
            </a:r>
            <a:r>
              <a:rPr lang="cs-CZ" sz="1800" b="1" i="1" dirty="0"/>
              <a:t> </a:t>
            </a:r>
            <a:r>
              <a:rPr lang="cs-CZ" sz="1800" b="1" i="1" dirty="0" err="1"/>
              <a:t>Knecht</a:t>
            </a:r>
            <a:r>
              <a:rPr lang="cs-CZ" sz="1800" b="1" i="1" dirty="0"/>
              <a:t> </a:t>
            </a:r>
            <a:r>
              <a:rPr lang="cs-CZ" sz="1800" b="1" i="1" dirty="0" err="1"/>
              <a:t>Matti</a:t>
            </a:r>
            <a:r>
              <a:rPr lang="cs-CZ" sz="1800" dirty="0"/>
              <a:t>. </a:t>
            </a:r>
            <a:r>
              <a:rPr lang="cs-CZ" sz="1800" dirty="0" err="1"/>
              <a:t>Volksstück</a:t>
            </a:r>
            <a:endParaRPr lang="cs-CZ" sz="2400" i="1" dirty="0"/>
          </a:p>
          <a:p>
            <a:r>
              <a:rPr lang="cs-CZ" sz="2400" dirty="0"/>
              <a:t>1944-5 </a:t>
            </a:r>
            <a:r>
              <a:rPr lang="cs-CZ" sz="2400" b="1" i="1" dirty="0"/>
              <a:t>Der </a:t>
            </a:r>
            <a:r>
              <a:rPr lang="cs-CZ" sz="2400" b="1" i="1" dirty="0" err="1"/>
              <a:t>kaukasische</a:t>
            </a:r>
            <a:r>
              <a:rPr lang="cs-CZ" sz="2400" b="1" i="1" dirty="0"/>
              <a:t> </a:t>
            </a:r>
            <a:r>
              <a:rPr lang="cs-CZ" sz="2400" b="1" i="1" dirty="0" err="1"/>
              <a:t>Kreidekreis</a:t>
            </a:r>
            <a:endParaRPr lang="cs-CZ" sz="2400" b="1" i="1" dirty="0"/>
          </a:p>
          <a:p>
            <a:r>
              <a:rPr lang="cs-CZ" sz="2000" dirty="0"/>
              <a:t>1938 </a:t>
            </a:r>
            <a:r>
              <a:rPr lang="cs-CZ" sz="2000" b="1" i="1" dirty="0"/>
              <a:t>Der </a:t>
            </a:r>
            <a:r>
              <a:rPr lang="cs-CZ" sz="2000" b="1" i="1" dirty="0" err="1"/>
              <a:t>Verhör</a:t>
            </a:r>
            <a:r>
              <a:rPr lang="cs-CZ" sz="2000" b="1" i="1" dirty="0"/>
              <a:t> des </a:t>
            </a:r>
            <a:r>
              <a:rPr lang="cs-CZ" sz="2000" b="1" i="1" dirty="0" err="1"/>
              <a:t>Lukullus</a:t>
            </a:r>
            <a:r>
              <a:rPr lang="cs-CZ" sz="2000" dirty="0"/>
              <a:t> </a:t>
            </a:r>
          </a:p>
          <a:p>
            <a:r>
              <a:rPr lang="cs-CZ" sz="2000" dirty="0"/>
              <a:t>1944-5 </a:t>
            </a:r>
            <a:r>
              <a:rPr lang="cs-CZ" sz="2000" i="1" dirty="0" err="1"/>
              <a:t>Schweyk</a:t>
            </a:r>
            <a:r>
              <a:rPr lang="cs-CZ" sz="2000" i="1" dirty="0"/>
              <a:t> </a:t>
            </a:r>
            <a:r>
              <a:rPr lang="cs-CZ" sz="2000" i="1" dirty="0" err="1"/>
              <a:t>im</a:t>
            </a:r>
            <a:r>
              <a:rPr lang="cs-CZ" sz="2000" i="1" dirty="0"/>
              <a:t> </a:t>
            </a:r>
            <a:r>
              <a:rPr lang="cs-CZ" sz="2000" i="1" dirty="0" err="1"/>
              <a:t>zweiten</a:t>
            </a:r>
            <a:r>
              <a:rPr lang="cs-CZ" sz="2000" i="1" dirty="0"/>
              <a:t> </a:t>
            </a:r>
            <a:r>
              <a:rPr lang="cs-CZ" sz="2000" i="1" dirty="0" err="1"/>
              <a:t>Weltkrieg</a:t>
            </a:r>
            <a:endParaRPr lang="cs-CZ" sz="20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94122"/>
          </a:xfrm>
        </p:spPr>
        <p:txBody>
          <a:bodyPr>
            <a:normAutofit/>
          </a:bodyPr>
          <a:lstStyle/>
          <a:p>
            <a:r>
              <a:rPr lang="cs-CZ" sz="2800" dirty="0"/>
              <a:t>Poezie Nové věcnosti – </a:t>
            </a:r>
            <a:r>
              <a:rPr lang="cs-CZ" sz="2800" dirty="0" err="1"/>
              <a:t>Kästner</a:t>
            </a:r>
            <a:r>
              <a:rPr lang="cs-CZ" sz="2800" dirty="0"/>
              <a:t>, </a:t>
            </a:r>
            <a:r>
              <a:rPr lang="cs-CZ" sz="2800" dirty="0" err="1"/>
              <a:t>Ringelnatz</a:t>
            </a:r>
            <a:r>
              <a:rPr lang="cs-CZ" sz="2800" dirty="0"/>
              <a:t>,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95536" y="1052736"/>
            <a:ext cx="3888432" cy="626469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4800" dirty="0"/>
              <a:t>Nepřijde o moc, kdo se nenarodí.</a:t>
            </a:r>
          </a:p>
          <a:p>
            <a:pPr>
              <a:buNone/>
            </a:pPr>
            <a:r>
              <a:rPr lang="cs-CZ" sz="4800" dirty="0"/>
              <a:t>Směje se v kosmu na stromě a sní.</a:t>
            </a:r>
          </a:p>
          <a:p>
            <a:pPr>
              <a:buNone/>
            </a:pPr>
            <a:r>
              <a:rPr lang="cs-CZ" sz="4800" dirty="0"/>
              <a:t>Však pak Vás – jak mě kdysi – na svět hodí a to se ví, že bez ptaní.</a:t>
            </a:r>
          </a:p>
          <a:p>
            <a:pPr>
              <a:buNone/>
            </a:pPr>
            <a:endParaRPr lang="cs-CZ" sz="4800" dirty="0"/>
          </a:p>
          <a:p>
            <a:pPr>
              <a:buNone/>
            </a:pPr>
            <a:r>
              <a:rPr lang="cs-CZ" sz="4800" dirty="0"/>
              <a:t>Z toho, co znal jsem zůstalo jen trochu. Jsem z těch, co padli škole za oběť.</a:t>
            </a:r>
          </a:p>
          <a:p>
            <a:pPr>
              <a:buNone/>
            </a:pPr>
            <a:r>
              <a:rPr lang="cs-CZ" sz="4800" dirty="0"/>
              <a:t>Co hoch jsem býval vzorem jiným hochům</a:t>
            </a:r>
          </a:p>
          <a:p>
            <a:pPr>
              <a:buNone/>
            </a:pPr>
            <a:r>
              <a:rPr lang="cs-CZ" sz="4800" dirty="0"/>
              <a:t>a je mi toho líto ještě teď.</a:t>
            </a:r>
          </a:p>
          <a:p>
            <a:pPr>
              <a:buNone/>
            </a:pPr>
            <a:endParaRPr lang="cs-CZ" sz="4800" dirty="0"/>
          </a:p>
          <a:p>
            <a:pPr>
              <a:buNone/>
            </a:pPr>
            <a:r>
              <a:rPr lang="cs-CZ" sz="4800" dirty="0"/>
              <a:t>Pak přišla válka místo prázdnin v létě.</a:t>
            </a:r>
          </a:p>
          <a:p>
            <a:pPr>
              <a:buNone/>
            </a:pPr>
            <a:r>
              <a:rPr lang="cs-CZ" sz="4800" dirty="0"/>
              <a:t>Svět krvácel a ukrýval si zrak.</a:t>
            </a:r>
          </a:p>
          <a:p>
            <a:pPr>
              <a:buNone/>
            </a:pPr>
            <a:r>
              <a:rPr lang="cs-CZ" sz="4800" dirty="0"/>
              <a:t>S dělostřelectvem </a:t>
            </a:r>
            <a:r>
              <a:rPr lang="cs-CZ" sz="4800" dirty="0" err="1"/>
              <a:t>táh</a:t>
            </a:r>
            <a:r>
              <a:rPr lang="cs-CZ" sz="4800" dirty="0"/>
              <a:t> jsem po tom světě</a:t>
            </a:r>
          </a:p>
          <a:p>
            <a:pPr>
              <a:buNone/>
            </a:pPr>
            <a:r>
              <a:rPr lang="cs-CZ" sz="4800" dirty="0"/>
              <a:t>a žil jsem dál. Jen neptejte se jak.</a:t>
            </a:r>
          </a:p>
          <a:p>
            <a:pPr>
              <a:buNone/>
            </a:pPr>
            <a:endParaRPr lang="cs-CZ" sz="4800" dirty="0"/>
          </a:p>
          <a:p>
            <a:pPr>
              <a:buNone/>
            </a:pPr>
            <a:r>
              <a:rPr lang="cs-CZ" sz="4800" dirty="0"/>
              <a:t>Nastala inflace a stěhování.</a:t>
            </a:r>
          </a:p>
          <a:p>
            <a:pPr>
              <a:buNone/>
            </a:pPr>
            <a:r>
              <a:rPr lang="cs-CZ" sz="4800" dirty="0"/>
              <a:t>Kancelář, burza, umělecký vliv</a:t>
            </a:r>
          </a:p>
          <a:p>
            <a:pPr>
              <a:buNone/>
            </a:pPr>
            <a:r>
              <a:rPr lang="cs-CZ" sz="4800" dirty="0"/>
              <a:t>a politika, Kant a milování…</a:t>
            </a:r>
          </a:p>
          <a:p>
            <a:pPr>
              <a:buNone/>
            </a:pPr>
            <a:r>
              <a:rPr lang="cs-CZ" sz="4800" dirty="0"/>
              <a:t>V neděli stejně pršelo jak dřív.</a:t>
            </a:r>
          </a:p>
          <a:p>
            <a:pPr>
              <a:buNone/>
            </a:pPr>
            <a:endParaRPr lang="cs-CZ" sz="4800" dirty="0"/>
          </a:p>
          <a:p>
            <a:pPr>
              <a:buNone/>
            </a:pPr>
            <a:r>
              <a:rPr lang="cs-CZ" sz="4800" dirty="0"/>
              <a:t>Dnes je mi 30 a asi dva roky</a:t>
            </a:r>
          </a:p>
          <a:p>
            <a:pPr>
              <a:buNone/>
            </a:pPr>
            <a:r>
              <a:rPr lang="cs-CZ" sz="4800" dirty="0"/>
              <a:t>a skládám verše na běžící pás.</a:t>
            </a:r>
          </a:p>
          <a:p>
            <a:pPr>
              <a:buNone/>
            </a:pPr>
            <a:r>
              <a:rPr lang="cs-CZ" sz="4800" dirty="0"/>
              <a:t>Mým přátelům se zaoblují boky,</a:t>
            </a:r>
          </a:p>
          <a:p>
            <a:pPr>
              <a:buNone/>
            </a:pPr>
            <a:r>
              <a:rPr lang="cs-CZ" sz="4800" dirty="0"/>
              <a:t>tu a tam vytrhnu si šedý vlas.</a:t>
            </a:r>
          </a:p>
          <a:p>
            <a:pPr>
              <a:buNone/>
            </a:pPr>
            <a:endParaRPr lang="cs-CZ" sz="4800" dirty="0"/>
          </a:p>
          <a:p>
            <a:pPr>
              <a:buNone/>
            </a:pPr>
            <a:r>
              <a:rPr lang="cs-CZ" sz="4800" dirty="0"/>
              <a:t>Obývám raději hned více bytů</a:t>
            </a:r>
          </a:p>
          <a:p>
            <a:pPr>
              <a:buNone/>
            </a:pPr>
            <a:r>
              <a:rPr lang="cs-CZ" sz="4800" dirty="0"/>
              <a:t>a podřezávám větev pod námi.</a:t>
            </a:r>
          </a:p>
          <a:p>
            <a:pPr>
              <a:buNone/>
            </a:pPr>
            <a:r>
              <a:rPr lang="cs-CZ" sz="4800" dirty="0"/>
              <a:t>Rád chodím zahradami mrtvých citů</a:t>
            </a:r>
          </a:p>
          <a:p>
            <a:pPr>
              <a:buNone/>
            </a:pPr>
            <a:r>
              <a:rPr lang="cs-CZ" sz="4800" dirty="0"/>
              <a:t>a snažím se z nich úsměv vymámit.</a:t>
            </a:r>
          </a:p>
          <a:p>
            <a:pPr>
              <a:buNone/>
            </a:pPr>
            <a:endParaRPr lang="cs-CZ" sz="4800" dirty="0"/>
          </a:p>
          <a:p>
            <a:pPr>
              <a:buNone/>
            </a:pPr>
            <a:r>
              <a:rPr lang="cs-CZ" sz="4800" dirty="0"/>
              <a:t>batoh, co nesu, zaplnil se léty</a:t>
            </a:r>
          </a:p>
          <a:p>
            <a:pPr>
              <a:buNone/>
            </a:pPr>
            <a:r>
              <a:rPr lang="cs-CZ" sz="4800" dirty="0"/>
              <a:t>a teď je těžší, než se kdysi zdál.</a:t>
            </a:r>
          </a:p>
          <a:p>
            <a:pPr>
              <a:buNone/>
            </a:pPr>
            <a:r>
              <a:rPr lang="cs-CZ" sz="4800" dirty="0"/>
              <a:t>A když to shrnu do jediné věty: </a:t>
            </a:r>
          </a:p>
          <a:p>
            <a:pPr>
              <a:buNone/>
            </a:pPr>
            <a:r>
              <a:rPr lang="cs-CZ" sz="4800" dirty="0"/>
              <a:t>Přišel jsem na svět, přesto žiju dál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0" y="1052736"/>
            <a:ext cx="4176464" cy="561662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de-DE" sz="5500" b="1" dirty="0"/>
              <a:t>Bumerang</a:t>
            </a:r>
          </a:p>
          <a:p>
            <a:pPr>
              <a:buNone/>
            </a:pPr>
            <a:r>
              <a:rPr lang="de-DE" sz="5500" dirty="0"/>
              <a:t>War einmal ein Bumerang; </a:t>
            </a:r>
          </a:p>
          <a:p>
            <a:pPr>
              <a:buNone/>
            </a:pPr>
            <a:r>
              <a:rPr lang="de-DE" sz="5500" dirty="0"/>
              <a:t>War ein weniges zu lang. </a:t>
            </a:r>
          </a:p>
          <a:p>
            <a:pPr>
              <a:buNone/>
            </a:pPr>
            <a:r>
              <a:rPr lang="de-DE" sz="5500" dirty="0"/>
              <a:t>Bumerang flog ein Stück, </a:t>
            </a:r>
          </a:p>
          <a:p>
            <a:pPr>
              <a:buNone/>
            </a:pPr>
            <a:r>
              <a:rPr lang="de-DE" sz="5500" dirty="0"/>
              <a:t>Aber kam nicht mehr zurück. </a:t>
            </a:r>
          </a:p>
          <a:p>
            <a:pPr>
              <a:buNone/>
            </a:pPr>
            <a:r>
              <a:rPr lang="de-DE" sz="5500" dirty="0"/>
              <a:t>Publikum — noch stundenlang —</a:t>
            </a:r>
          </a:p>
          <a:p>
            <a:pPr>
              <a:buNone/>
            </a:pPr>
            <a:r>
              <a:rPr lang="de-DE" sz="5500" dirty="0"/>
              <a:t>Wartete auf Bumerang.</a:t>
            </a:r>
            <a:endParaRPr lang="cs-CZ" sz="5500" dirty="0"/>
          </a:p>
          <a:p>
            <a:pPr>
              <a:buNone/>
            </a:pPr>
            <a:endParaRPr lang="cs-CZ" sz="4900" b="1" dirty="0"/>
          </a:p>
          <a:p>
            <a:pPr>
              <a:buNone/>
            </a:pPr>
            <a:r>
              <a:rPr lang="cs-CZ" sz="4900" b="1" dirty="0"/>
              <a:t>Trápení v </a:t>
            </a:r>
            <a:r>
              <a:rPr lang="cs-CZ" sz="4900" b="1" dirty="0" err="1"/>
              <a:t>Bielefeldu</a:t>
            </a:r>
            <a:r>
              <a:rPr lang="cs-CZ" sz="4900" b="1" dirty="0"/>
              <a:t> </a:t>
            </a:r>
          </a:p>
          <a:p>
            <a:pPr>
              <a:buNone/>
            </a:pPr>
            <a:r>
              <a:rPr lang="cs-CZ" sz="4900" dirty="0"/>
              <a:t>V </a:t>
            </a:r>
            <a:r>
              <a:rPr lang="cs-CZ" sz="4900" dirty="0" err="1"/>
              <a:t>Bielefeldu</a:t>
            </a:r>
            <a:r>
              <a:rPr lang="cs-CZ" sz="4900" dirty="0"/>
              <a:t> mrzlo, jen to praštělo.</a:t>
            </a:r>
          </a:p>
          <a:p>
            <a:pPr>
              <a:buNone/>
            </a:pPr>
            <a:r>
              <a:rPr lang="cs-CZ" sz="4900" dirty="0"/>
              <a:t>Zahlédl jsem ženu – hrozně jsem se lekl –</a:t>
            </a:r>
          </a:p>
          <a:p>
            <a:pPr>
              <a:buNone/>
            </a:pPr>
            <a:r>
              <a:rPr lang="cs-CZ" sz="4900" dirty="0"/>
              <a:t>v krátkém kombiné. To tělo trpělo!</a:t>
            </a:r>
          </a:p>
          <a:p>
            <a:pPr>
              <a:buNone/>
            </a:pPr>
            <a:r>
              <a:rPr lang="cs-CZ" sz="4900" dirty="0"/>
              <a:t>A lítost srdce svírá,</a:t>
            </a:r>
          </a:p>
          <a:p>
            <a:pPr>
              <a:buNone/>
            </a:pPr>
            <a:r>
              <a:rPr lang="cs-CZ" sz="4900" dirty="0"/>
              <a:t>že stojí a zírá, že ji mráz tak týrá...</a:t>
            </a:r>
          </a:p>
          <a:p>
            <a:pPr>
              <a:buNone/>
            </a:pPr>
            <a:r>
              <a:rPr lang="cs-CZ" sz="4900" dirty="0"/>
              <a:t> </a:t>
            </a:r>
          </a:p>
          <a:p>
            <a:pPr>
              <a:buNone/>
            </a:pPr>
            <a:r>
              <a:rPr lang="cs-CZ" sz="4900" dirty="0"/>
              <a:t>Ach, jen figurína. Pouhý papundekl.</a:t>
            </a:r>
          </a:p>
          <a:p>
            <a:pPr>
              <a:buNone/>
            </a:pPr>
            <a:r>
              <a:rPr lang="cs-CZ" sz="4900" dirty="0"/>
              <a:t> </a:t>
            </a:r>
          </a:p>
          <a:p>
            <a:pPr>
              <a:buNone/>
            </a:pPr>
            <a:r>
              <a:rPr lang="cs-CZ" sz="4900" dirty="0"/>
              <a:t>Já se viděl šťasten vedle živé ženy,</a:t>
            </a:r>
          </a:p>
          <a:p>
            <a:pPr>
              <a:buNone/>
            </a:pPr>
            <a:r>
              <a:rPr lang="cs-CZ" sz="4900" dirty="0"/>
              <a:t>přitažlivým zjevem zmámen doslova,</a:t>
            </a:r>
          </a:p>
          <a:p>
            <a:pPr>
              <a:buNone/>
            </a:pPr>
            <a:r>
              <a:rPr lang="cs-CZ" sz="4900" dirty="0"/>
              <a:t>bez valného zájmu o snížené ceny.</a:t>
            </a:r>
          </a:p>
          <a:p>
            <a:pPr>
              <a:buNone/>
            </a:pPr>
            <a:r>
              <a:rPr lang="cs-CZ" sz="4900" dirty="0"/>
              <a:t> </a:t>
            </a:r>
          </a:p>
          <a:p>
            <a:pPr>
              <a:buNone/>
            </a:pPr>
            <a:r>
              <a:rPr lang="cs-CZ" sz="4900" dirty="0"/>
              <a:t>Výloha však byla ledová.</a:t>
            </a:r>
          </a:p>
          <a:p>
            <a:pPr>
              <a:buNone/>
            </a:pPr>
            <a:r>
              <a:rPr lang="cs-CZ" sz="4900" dirty="0"/>
              <a:t> </a:t>
            </a:r>
          </a:p>
          <a:p>
            <a:pPr>
              <a:buNone/>
            </a:pPr>
            <a:r>
              <a:rPr lang="cs-CZ" sz="4900" dirty="0"/>
              <a:t>Mrazem vyhrkly mi slzy. Arciže.</a:t>
            </a:r>
          </a:p>
          <a:p>
            <a:pPr>
              <a:buNone/>
            </a:pPr>
            <a:r>
              <a:rPr lang="cs-CZ" sz="4900" dirty="0"/>
              <a:t>Dáma mlčela. A slunce svítilo.</a:t>
            </a:r>
          </a:p>
          <a:p>
            <a:pPr>
              <a:buNone/>
            </a:pPr>
            <a:r>
              <a:rPr lang="cs-CZ" sz="4900" dirty="0"/>
              <a:t>V nitru se mi v mukách cosi vznítilo.</a:t>
            </a:r>
          </a:p>
          <a:p>
            <a:pPr>
              <a:buNone/>
            </a:pPr>
            <a:r>
              <a:rPr lang="cs-CZ" sz="4900" dirty="0"/>
              <a:t> </a:t>
            </a:r>
          </a:p>
          <a:p>
            <a:pPr>
              <a:buNone/>
            </a:pPr>
            <a:r>
              <a:rPr lang="cs-CZ" sz="4900" dirty="0"/>
              <a:t>Žádný muž nezívá před ženským negližé!</a:t>
            </a:r>
          </a:p>
          <a:p>
            <a:endParaRPr lang="de-DE" sz="55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Autoři Nové věcnosti – Hans Fallada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i="1" dirty="0"/>
              <a:t>Kleiner Mann – was nun?</a:t>
            </a:r>
            <a:r>
              <a:rPr lang="de-DE" dirty="0"/>
              <a:t> (1932, </a:t>
            </a:r>
            <a:r>
              <a:rPr lang="de-DE" dirty="0" err="1"/>
              <a:t>Občánku</a:t>
            </a:r>
            <a:r>
              <a:rPr lang="de-DE" dirty="0"/>
              <a:t>, a </a:t>
            </a:r>
            <a:r>
              <a:rPr lang="de-DE" dirty="0" err="1"/>
              <a:t>co</a:t>
            </a:r>
            <a:r>
              <a:rPr lang="de-DE" dirty="0"/>
              <a:t> </a:t>
            </a:r>
            <a:r>
              <a:rPr lang="de-DE" dirty="0" err="1"/>
              <a:t>teď</a:t>
            </a:r>
            <a:r>
              <a:rPr lang="de-DE" dirty="0"/>
              <a:t>?</a:t>
            </a:r>
            <a:endParaRPr lang="cs-CZ" dirty="0"/>
          </a:p>
          <a:p>
            <a:r>
              <a:rPr lang="cs-CZ" dirty="0"/>
              <a:t>1937 po vydání románu </a:t>
            </a:r>
            <a:r>
              <a:rPr lang="cs-CZ" i="1" dirty="0"/>
              <a:t>Wolf </a:t>
            </a:r>
            <a:r>
              <a:rPr lang="cs-CZ" i="1" dirty="0" err="1"/>
              <a:t>unter</a:t>
            </a:r>
            <a:r>
              <a:rPr lang="cs-CZ" i="1" dirty="0"/>
              <a:t> </a:t>
            </a:r>
            <a:r>
              <a:rPr lang="cs-CZ" i="1" dirty="0" err="1"/>
              <a:t>Wölfen</a:t>
            </a:r>
            <a:r>
              <a:rPr lang="cs-CZ" dirty="0"/>
              <a:t> (Vlk mezi vlky), který obsahoval ostrou kritiku Výmarské republiky a který jmenovitě ocenil </a:t>
            </a:r>
            <a:r>
              <a:rPr lang="cs-CZ" dirty="0" err="1"/>
              <a:t>Goebbels</a:t>
            </a:r>
            <a:r>
              <a:rPr lang="cs-CZ" dirty="0"/>
              <a:t>, se stahuje do soukromí a k literatuře pro děti</a:t>
            </a:r>
          </a:p>
          <a:p>
            <a:r>
              <a:rPr lang="cs-CZ" i="1" dirty="0" err="1"/>
              <a:t>Fridolin</a:t>
            </a:r>
            <a:r>
              <a:rPr lang="cs-CZ" i="1" dirty="0"/>
              <a:t>, der </a:t>
            </a:r>
            <a:r>
              <a:rPr lang="cs-CZ" i="1" dirty="0" err="1"/>
              <a:t>freche</a:t>
            </a:r>
            <a:r>
              <a:rPr lang="cs-CZ" i="1" dirty="0"/>
              <a:t> </a:t>
            </a:r>
            <a:r>
              <a:rPr lang="cs-CZ" i="1" dirty="0" err="1"/>
              <a:t>Dachs</a:t>
            </a:r>
            <a:r>
              <a:rPr lang="cs-CZ" dirty="0"/>
              <a:t> (1938, Jezevec Fridolín</a:t>
            </a:r>
          </a:p>
          <a:p>
            <a:r>
              <a:rPr lang="cs-CZ" dirty="0"/>
              <a:t>Poválečné romány:</a:t>
            </a:r>
          </a:p>
          <a:p>
            <a:r>
              <a:rPr lang="de-DE" i="1" dirty="0"/>
              <a:t>Jeder stirbt für sich allein</a:t>
            </a:r>
            <a:r>
              <a:rPr lang="cs-CZ" i="1" dirty="0"/>
              <a:t> (1946, Každý umírá sám) </a:t>
            </a:r>
            <a:r>
              <a:rPr lang="cs-CZ" dirty="0"/>
              <a:t>– příběh staršího manželského páru, kteří se pokusí o protinacistický odboj a je r. 1943 popraven</a:t>
            </a:r>
          </a:p>
          <a:p>
            <a:r>
              <a:rPr lang="cs-CZ" i="1" dirty="0"/>
              <a:t>D</a:t>
            </a:r>
            <a:r>
              <a:rPr lang="de-DE" i="1" dirty="0"/>
              <a:t>er Trinker</a:t>
            </a:r>
            <a:r>
              <a:rPr lang="cs-CZ" i="1" dirty="0"/>
              <a:t> (1950, Pijan) </a:t>
            </a:r>
            <a:r>
              <a:rPr lang="cs-CZ" dirty="0"/>
              <a:t>– muže zničí alkoholismus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Autoři Nové věcnosti – </a:t>
            </a:r>
            <a:r>
              <a:rPr lang="cs-CZ" sz="2800" dirty="0" err="1"/>
              <a:t>Ödön</a:t>
            </a:r>
            <a:r>
              <a:rPr lang="cs-CZ" sz="2800" dirty="0"/>
              <a:t> </a:t>
            </a:r>
            <a:r>
              <a:rPr lang="cs-CZ" sz="2800" dirty="0" err="1"/>
              <a:t>von</a:t>
            </a:r>
            <a:r>
              <a:rPr lang="cs-CZ" sz="2800" dirty="0"/>
              <a:t> </a:t>
            </a:r>
            <a:r>
              <a:rPr lang="cs-CZ" sz="2800" dirty="0" err="1"/>
              <a:t>Horváth</a:t>
            </a:r>
            <a:r>
              <a:rPr lang="cs-CZ" sz="2800" dirty="0"/>
              <a:t> (1901 v </a:t>
            </a:r>
            <a:r>
              <a:rPr lang="cs-CZ" sz="2800" dirty="0" err="1"/>
              <a:t>Fiume</a:t>
            </a:r>
            <a:r>
              <a:rPr lang="cs-CZ" sz="2800" dirty="0"/>
              <a:t> u Rijeky – 1938 v Paříži)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/>
              <a:t>Volksspiel - Ziel</a:t>
            </a:r>
            <a:r>
              <a:rPr lang="cs-CZ" dirty="0"/>
              <a:t>: „Kus, v němž se problémy projednávají a ztvárňují co možná lidovým způsobem a otázky lidu a jeho prosté starosti jsou nazřeny lidovýma očima... lidové divadlo, které se dovolává instinktů, nikoli intelektu lidu... Dnes naše zem, jako všechny ostatní evropské státy, sestává na devadesát procent z dovršených nebo zbrzděných drobných </a:t>
            </a:r>
            <a:r>
              <a:rPr lang="cs-CZ" dirty="0" err="1"/>
              <a:t>měšťáků</a:t>
            </a:r>
            <a:r>
              <a:rPr lang="cs-CZ" dirty="0"/>
              <a:t>... Díky tomuto drobnému měšťanstvu došlo k rozkladu vlastních nářečí, totiž skrze vzdělanostní žargon. Vzdělanostní žargon (a jeho zdroje) ovšem vedou přirozeně ke kritice - a tím vzniká dialog dnešní lidové hry, a tím člověk, a tím teprve dramatický děj - syntéza vážnosti a ironie. S plným vědomím rozrušuji tedy starou lidovou hru formálně i eticky - a pokouším se nalézt její novou formu. Přitom se opírám více o tradice lidových zpěváčků a lidových komiků než o autory klasických lidových her.“ (1932)</a:t>
            </a:r>
          </a:p>
          <a:p>
            <a:r>
              <a:rPr lang="cs-CZ" dirty="0"/>
              <a:t>1931 </a:t>
            </a:r>
            <a:r>
              <a:rPr lang="cs-CZ" i="1" dirty="0" err="1"/>
              <a:t>Geschichten</a:t>
            </a:r>
            <a:r>
              <a:rPr lang="cs-CZ" i="1" dirty="0"/>
              <a:t> </a:t>
            </a:r>
            <a:r>
              <a:rPr lang="cs-CZ" i="1" dirty="0" err="1"/>
              <a:t>aus</a:t>
            </a:r>
            <a:r>
              <a:rPr lang="cs-CZ" i="1" dirty="0"/>
              <a:t> </a:t>
            </a:r>
            <a:r>
              <a:rPr lang="cs-CZ" i="1" dirty="0" err="1"/>
              <a:t>dem</a:t>
            </a:r>
            <a:r>
              <a:rPr lang="cs-CZ" i="1" dirty="0"/>
              <a:t> </a:t>
            </a:r>
            <a:r>
              <a:rPr lang="cs-CZ" i="1" dirty="0" err="1"/>
              <a:t>Wiener</a:t>
            </a:r>
            <a:r>
              <a:rPr lang="cs-CZ" i="1" dirty="0"/>
              <a:t> </a:t>
            </a:r>
            <a:r>
              <a:rPr lang="cs-CZ" i="1" dirty="0" err="1"/>
              <a:t>Wald</a:t>
            </a:r>
            <a:r>
              <a:rPr lang="cs-CZ" i="1" dirty="0"/>
              <a:t>. </a:t>
            </a:r>
            <a:r>
              <a:rPr lang="cs-CZ" i="1" dirty="0" err="1"/>
              <a:t>Volksstück</a:t>
            </a:r>
            <a:r>
              <a:rPr lang="cs-CZ" i="1" dirty="0"/>
              <a:t> in </a:t>
            </a:r>
            <a:r>
              <a:rPr lang="cs-CZ" i="1" dirty="0" err="1"/>
              <a:t>drei</a:t>
            </a:r>
            <a:r>
              <a:rPr lang="cs-CZ" i="1" dirty="0"/>
              <a:t> </a:t>
            </a:r>
            <a:r>
              <a:rPr lang="cs-CZ" i="1" dirty="0" err="1"/>
              <a:t>Teilen</a:t>
            </a:r>
            <a:endParaRPr lang="cs-CZ" i="1" dirty="0"/>
          </a:p>
          <a:p>
            <a:r>
              <a:rPr lang="cs-CZ" i="1" dirty="0" err="1"/>
              <a:t>Jugend</a:t>
            </a:r>
            <a:r>
              <a:rPr lang="cs-CZ" i="1" dirty="0"/>
              <a:t> ohne Gott</a:t>
            </a:r>
            <a:r>
              <a:rPr lang="cs-CZ" dirty="0"/>
              <a:t> - vydáno 1937 – zoufalství učitele z nacistické výchovy jemu svěřených chlapců</a:t>
            </a:r>
          </a:p>
          <a:p>
            <a:r>
              <a:rPr lang="cs-CZ" i="1" dirty="0" err="1"/>
              <a:t>Figaro</a:t>
            </a:r>
            <a:r>
              <a:rPr lang="cs-CZ" i="1" dirty="0"/>
              <a:t> </a:t>
            </a:r>
            <a:r>
              <a:rPr lang="cs-CZ" i="1" dirty="0" err="1"/>
              <a:t>läßt</a:t>
            </a:r>
            <a:r>
              <a:rPr lang="cs-CZ" i="1" dirty="0"/>
              <a:t> </a:t>
            </a:r>
            <a:r>
              <a:rPr lang="cs-CZ" i="1" dirty="0" err="1"/>
              <a:t>sich</a:t>
            </a:r>
            <a:r>
              <a:rPr lang="cs-CZ" i="1" dirty="0"/>
              <a:t> </a:t>
            </a:r>
            <a:r>
              <a:rPr lang="cs-CZ" i="1" dirty="0" err="1"/>
              <a:t>scheiden</a:t>
            </a:r>
            <a:r>
              <a:rPr lang="cs-CZ" dirty="0"/>
              <a:t> (1935) – premiéra v Československu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Autoři Nové věcnosti – Lion </a:t>
            </a:r>
            <a:r>
              <a:rPr lang="cs-CZ" sz="2800" dirty="0" err="1"/>
              <a:t>Feuchtwanger</a:t>
            </a:r>
            <a:r>
              <a:rPr lang="cs-CZ" sz="2800" dirty="0"/>
              <a:t> (1884 v Mnichově – 1958 v Los Angeles)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de-DE" dirty="0"/>
              <a:t>1925 </a:t>
            </a:r>
            <a:r>
              <a:rPr lang="cs-CZ" dirty="0"/>
              <a:t>přesídlil do </a:t>
            </a:r>
            <a:r>
              <a:rPr lang="de-DE" dirty="0" err="1"/>
              <a:t>Berl</a:t>
            </a:r>
            <a:r>
              <a:rPr lang="cs-CZ" dirty="0"/>
              <a:t>í</a:t>
            </a:r>
            <a:r>
              <a:rPr lang="de-DE" dirty="0"/>
              <a:t>n</a:t>
            </a:r>
            <a:r>
              <a:rPr lang="cs-CZ" dirty="0"/>
              <a:t>a</a:t>
            </a:r>
            <a:r>
              <a:rPr lang="de-DE" dirty="0"/>
              <a:t>, </a:t>
            </a:r>
            <a:r>
              <a:rPr lang="cs-CZ" dirty="0"/>
              <a:t>získá popularitu díky románu Žid </a:t>
            </a:r>
            <a:r>
              <a:rPr lang="cs-CZ" dirty="0" err="1"/>
              <a:t>Süß</a:t>
            </a:r>
            <a:endParaRPr lang="cs-CZ" dirty="0"/>
          </a:p>
          <a:p>
            <a:pPr lvl="0"/>
            <a:r>
              <a:rPr lang="cs-CZ" dirty="0" err="1"/>
              <a:t>Přítelství</a:t>
            </a:r>
            <a:r>
              <a:rPr lang="cs-CZ" dirty="0"/>
              <a:t> s</a:t>
            </a:r>
            <a:r>
              <a:rPr lang="de-DE" dirty="0"/>
              <a:t> Brecht</a:t>
            </a:r>
            <a:r>
              <a:rPr lang="cs-CZ" dirty="0" err="1"/>
              <a:t>em</a:t>
            </a:r>
            <a:r>
              <a:rPr lang="de-DE" dirty="0"/>
              <a:t>, </a:t>
            </a:r>
            <a:r>
              <a:rPr lang="cs-CZ" dirty="0"/>
              <a:t>společně napíší </a:t>
            </a:r>
            <a:r>
              <a:rPr lang="de-DE" dirty="0"/>
              <a:t>3 </a:t>
            </a:r>
            <a:r>
              <a:rPr lang="cs-CZ" dirty="0"/>
              <a:t>d</a:t>
            </a:r>
            <a:r>
              <a:rPr lang="de-DE" dirty="0" err="1"/>
              <a:t>ram</a:t>
            </a:r>
            <a:r>
              <a:rPr lang="cs-CZ" dirty="0" err="1"/>
              <a:t>ata</a:t>
            </a:r>
            <a:r>
              <a:rPr lang="de-DE" dirty="0"/>
              <a:t>: 1924 </a:t>
            </a:r>
            <a:r>
              <a:rPr lang="cs-CZ" dirty="0"/>
              <a:t>přepracování </a:t>
            </a:r>
            <a:r>
              <a:rPr lang="de-DE" dirty="0" err="1"/>
              <a:t>Marlow</a:t>
            </a:r>
            <a:r>
              <a:rPr lang="cs-CZ" dirty="0" err="1"/>
              <a:t>ova</a:t>
            </a:r>
            <a:r>
              <a:rPr lang="cs-CZ" dirty="0"/>
              <a:t> Života</a:t>
            </a:r>
            <a:r>
              <a:rPr lang="de-DE" dirty="0"/>
              <a:t> Leben Ed</a:t>
            </a:r>
            <a:r>
              <a:rPr lang="cs-CZ" dirty="0"/>
              <a:t>w</a:t>
            </a:r>
            <a:r>
              <a:rPr lang="de-DE" dirty="0" err="1"/>
              <a:t>ard</a:t>
            </a:r>
            <a:r>
              <a:rPr lang="cs-CZ" dirty="0"/>
              <a:t>a II. anglického</a:t>
            </a:r>
            <a:r>
              <a:rPr lang="de-DE" dirty="0"/>
              <a:t>, 1925 Kalkutta 4.Mai, 1942/3</a:t>
            </a:r>
            <a:r>
              <a:rPr lang="cs-CZ" dirty="0"/>
              <a:t>,</a:t>
            </a:r>
            <a:r>
              <a:rPr lang="de-DE" dirty="0"/>
              <a:t> </a:t>
            </a:r>
            <a:r>
              <a:rPr lang="cs-CZ" dirty="0"/>
              <a:t>podle příběhu </a:t>
            </a:r>
            <a:r>
              <a:rPr lang="de-DE" dirty="0"/>
              <a:t>Jean </a:t>
            </a:r>
            <a:r>
              <a:rPr lang="de-DE" dirty="0" err="1"/>
              <a:t>d’Arc</a:t>
            </a:r>
            <a:r>
              <a:rPr lang="cs-CZ" dirty="0"/>
              <a:t> </a:t>
            </a:r>
            <a:r>
              <a:rPr lang="de-DE" dirty="0"/>
              <a:t>Die Geschichte der Simone </a:t>
            </a:r>
            <a:r>
              <a:rPr lang="de-DE" dirty="0" err="1"/>
              <a:t>Machard</a:t>
            </a:r>
            <a:endParaRPr lang="cs-CZ" dirty="0"/>
          </a:p>
          <a:p>
            <a:pPr lvl="0"/>
            <a:r>
              <a:rPr lang="cs-CZ" dirty="0"/>
              <a:t>1933 e</a:t>
            </a:r>
            <a:r>
              <a:rPr lang="de-DE" dirty="0" err="1"/>
              <a:t>migra</a:t>
            </a:r>
            <a:r>
              <a:rPr lang="cs-CZ" dirty="0" err="1"/>
              <a:t>ce</a:t>
            </a:r>
            <a:r>
              <a:rPr lang="cs-CZ" dirty="0"/>
              <a:t> do</a:t>
            </a:r>
            <a:r>
              <a:rPr lang="de-DE" dirty="0"/>
              <a:t> </a:t>
            </a:r>
            <a:r>
              <a:rPr lang="de-DE" dirty="0" err="1"/>
              <a:t>Sanary-sur-Mer</a:t>
            </a:r>
            <a:r>
              <a:rPr lang="de-DE" dirty="0"/>
              <a:t> (</a:t>
            </a:r>
            <a:r>
              <a:rPr lang="cs-CZ" dirty="0"/>
              <a:t>jako</a:t>
            </a:r>
            <a:r>
              <a:rPr lang="de-DE" dirty="0"/>
              <a:t> H. Mann, A. Zweig, Alfred Kerr, E. Toller)</a:t>
            </a:r>
            <a:endParaRPr lang="cs-CZ" dirty="0"/>
          </a:p>
          <a:p>
            <a:pPr lvl="0"/>
            <a:r>
              <a:rPr lang="cs-CZ" dirty="0"/>
              <a:t>s Brechtem ke Stalinovi do Moskvy – je nadšen</a:t>
            </a:r>
          </a:p>
          <a:p>
            <a:pPr lvl="0"/>
            <a:r>
              <a:rPr lang="cs-CZ" dirty="0"/>
              <a:t>1940 do USA</a:t>
            </a:r>
          </a:p>
          <a:p>
            <a:pPr lvl="0"/>
            <a:r>
              <a:rPr lang="de-DE" dirty="0"/>
              <a:t>1930-40 </a:t>
            </a:r>
            <a:r>
              <a:rPr lang="de-DE" i="1" dirty="0"/>
              <a:t>Josephus Flavius: Der jüdische Krieg, Die Söhne, Der Tag wird kommen</a:t>
            </a:r>
            <a:endParaRPr lang="cs-CZ" i="1" dirty="0"/>
          </a:p>
          <a:p>
            <a:pPr lvl="0"/>
            <a:r>
              <a:rPr lang="de-DE" dirty="0"/>
              <a:t>1955 </a:t>
            </a:r>
            <a:r>
              <a:rPr lang="cs-CZ" dirty="0"/>
              <a:t>Židovka z Toleda(</a:t>
            </a:r>
            <a:r>
              <a:rPr lang="de-DE" i="1" dirty="0"/>
              <a:t>Die Jüdin von Toledo</a:t>
            </a:r>
            <a:r>
              <a:rPr lang="cs-CZ" i="1" dirty="0"/>
              <a:t>)</a:t>
            </a:r>
          </a:p>
          <a:p>
            <a:pPr lvl="0"/>
            <a:r>
              <a:rPr lang="de-DE" dirty="0"/>
              <a:t>1951 </a:t>
            </a:r>
            <a:r>
              <a:rPr lang="de-DE" i="1" dirty="0"/>
              <a:t>Goya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Autoři Nové věcnosti – </a:t>
            </a:r>
            <a:r>
              <a:rPr lang="cs-CZ" sz="2800" dirty="0" err="1"/>
              <a:t>Carl</a:t>
            </a:r>
            <a:r>
              <a:rPr lang="cs-CZ" sz="2800" dirty="0"/>
              <a:t> </a:t>
            </a:r>
            <a:r>
              <a:rPr lang="cs-CZ" sz="2800" dirty="0" err="1"/>
              <a:t>Zuckmayer</a:t>
            </a:r>
            <a:r>
              <a:rPr lang="cs-CZ" sz="2800" dirty="0"/>
              <a:t> (1896 v </a:t>
            </a:r>
            <a:r>
              <a:rPr lang="cs-CZ" sz="2800" dirty="0" err="1"/>
              <a:t>Nackenheimu</a:t>
            </a:r>
            <a:r>
              <a:rPr lang="cs-CZ" sz="2800" dirty="0"/>
              <a:t> – 1977 ve </a:t>
            </a:r>
            <a:r>
              <a:rPr lang="cs-CZ" sz="2800" dirty="0" err="1"/>
              <a:t>Vispu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1. sv. v. – nejprve pacifista, posléze expresionistické básně</a:t>
            </a:r>
          </a:p>
          <a:p>
            <a:r>
              <a:rPr lang="cs-CZ" dirty="0"/>
              <a:t>od 1920 angažmá u berlínských divadel jako asistent režie, posléze dramaturg</a:t>
            </a:r>
          </a:p>
          <a:p>
            <a:r>
              <a:rPr lang="cs-CZ" dirty="0"/>
              <a:t>od 1925 spolupráce a přátelství s Brechtem</a:t>
            </a:r>
            <a:br>
              <a:rPr lang="cs-CZ" dirty="0"/>
            </a:br>
            <a:r>
              <a:rPr lang="cs-CZ" dirty="0"/>
              <a:t>1933 emigrace přes Švýcarsko do USA (pronajme si farmu, učí na exilové divadelní škole</a:t>
            </a:r>
          </a:p>
          <a:p>
            <a:r>
              <a:rPr lang="cs-CZ" dirty="0"/>
              <a:t>Komedie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fröhliche</a:t>
            </a:r>
            <a:r>
              <a:rPr lang="cs-CZ" dirty="0"/>
              <a:t> </a:t>
            </a:r>
            <a:r>
              <a:rPr lang="cs-CZ" dirty="0" err="1"/>
              <a:t>Weinberg</a:t>
            </a:r>
            <a:r>
              <a:rPr lang="cs-CZ" dirty="0"/>
              <a:t> (1925, česky 1960 </a:t>
            </a:r>
            <a:r>
              <a:rPr lang="cs-CZ" i="1" dirty="0"/>
              <a:t>Veselý vinohrad</a:t>
            </a:r>
          </a:p>
          <a:p>
            <a:r>
              <a:rPr lang="cs-CZ" dirty="0"/>
              <a:t>1931 </a:t>
            </a:r>
            <a:r>
              <a:rPr lang="cs-CZ" i="1" dirty="0"/>
              <a:t>Der Hauptmann </a:t>
            </a:r>
            <a:r>
              <a:rPr lang="cs-CZ" i="1" dirty="0" err="1"/>
              <a:t>von</a:t>
            </a:r>
            <a:r>
              <a:rPr lang="cs-CZ" i="1" dirty="0"/>
              <a:t> </a:t>
            </a:r>
            <a:r>
              <a:rPr lang="cs-CZ" i="1" dirty="0" err="1"/>
              <a:t>Köpenick</a:t>
            </a:r>
            <a:r>
              <a:rPr lang="cs-CZ" i="1" dirty="0"/>
              <a:t>. </a:t>
            </a:r>
            <a:r>
              <a:rPr lang="cs-CZ" i="1" dirty="0" err="1"/>
              <a:t>Ein</a:t>
            </a:r>
            <a:r>
              <a:rPr lang="cs-CZ" i="1" dirty="0"/>
              <a:t> </a:t>
            </a:r>
            <a:r>
              <a:rPr lang="cs-CZ" i="1" dirty="0" err="1"/>
              <a:t>deutsches</a:t>
            </a:r>
            <a:r>
              <a:rPr lang="cs-CZ" i="1" dirty="0"/>
              <a:t> </a:t>
            </a:r>
            <a:r>
              <a:rPr lang="cs-CZ" i="1" dirty="0" err="1"/>
              <a:t>Märchen</a:t>
            </a:r>
            <a:r>
              <a:rPr lang="cs-CZ" dirty="0"/>
              <a:t> (česky 1983-1993 v Činoherním klubu </a:t>
            </a:r>
            <a:r>
              <a:rPr lang="cs-CZ" i="1" dirty="0"/>
              <a:t>Hejtman z </a:t>
            </a:r>
            <a:r>
              <a:rPr lang="cs-CZ" i="1" dirty="0" err="1"/>
              <a:t>Kopníku</a:t>
            </a:r>
            <a:r>
              <a:rPr lang="cs-CZ" i="1" dirty="0"/>
              <a:t>: Německá pohádka o 3 dějstvích</a:t>
            </a:r>
          </a:p>
          <a:p>
            <a:r>
              <a:rPr lang="pl-PL" dirty="0"/>
              <a:t>Roku 1946 je  v Curychu uvedena jeho protinacistická hra </a:t>
            </a:r>
            <a:r>
              <a:rPr lang="pl-PL" i="1" dirty="0"/>
              <a:t>Des Teufels General</a:t>
            </a:r>
            <a:r>
              <a:rPr lang="pl-PL" dirty="0"/>
              <a:t>  (Ďáblův generál)</a:t>
            </a:r>
            <a:endParaRPr lang="cs-CZ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Heym</a:t>
            </a:r>
            <a:r>
              <a:rPr lang="cs-CZ" dirty="0"/>
              <a:t>: Zloděj (1911, vydána posmrtně 1913)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Hledání smyslu vlastní existence</a:t>
            </a:r>
          </a:p>
          <a:p>
            <a:r>
              <a:rPr lang="cs-CZ" dirty="0"/>
              <a:t>prochází různými přírodními vědami – odkaz na Goethova Fausta</a:t>
            </a:r>
          </a:p>
          <a:p>
            <a:r>
              <a:rPr lang="cs-CZ" dirty="0"/>
              <a:t>reálná loupež  Mony Lisy z Louvru v roce 1911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318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0872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Autoři Nové věcnosti – E. E. </a:t>
            </a:r>
            <a:r>
              <a:rPr lang="cs-CZ" dirty="0" err="1"/>
              <a:t>Kisch</a:t>
            </a:r>
            <a:r>
              <a:rPr lang="cs-CZ" dirty="0"/>
              <a:t> (1885 v Praze – 1948 v Praze)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Znám jako „Zuřivý reportér“ (Der </a:t>
            </a:r>
            <a:r>
              <a:rPr lang="cs-CZ" dirty="0" err="1"/>
              <a:t>rasende</a:t>
            </a:r>
            <a:r>
              <a:rPr lang="cs-CZ" dirty="0"/>
              <a:t> </a:t>
            </a:r>
            <a:r>
              <a:rPr lang="cs-CZ" dirty="0" err="1"/>
              <a:t>Reporter</a:t>
            </a:r>
            <a:r>
              <a:rPr lang="cs-CZ" dirty="0"/>
              <a:t>)</a:t>
            </a:r>
          </a:p>
          <a:p>
            <a:r>
              <a:rPr lang="cs-CZ" dirty="0"/>
              <a:t>Nar. V domě U dvou medvídků v Melantrichově ulici; jako velká část pražských německých spisovatelů chodil do školy k piaristům na rohu Na příkopě a Panské</a:t>
            </a:r>
          </a:p>
          <a:p>
            <a:r>
              <a:rPr lang="cs-CZ" dirty="0"/>
              <a:t>Účastnil se 1. sv. v. , na jejím konci se přiklonil k radikální levici a účastnil se založení rakouské republiky</a:t>
            </a:r>
          </a:p>
          <a:p>
            <a:r>
              <a:rPr lang="cs-CZ" dirty="0"/>
              <a:t>Od 1919 člen komunistické strany</a:t>
            </a:r>
          </a:p>
          <a:p>
            <a:r>
              <a:rPr lang="cs-CZ" dirty="0"/>
              <a:t>1921-1933 převážně v Berlíně, od 1922 korespondent pro Lidové noviny</a:t>
            </a:r>
          </a:p>
          <a:p>
            <a:r>
              <a:rPr lang="cs-CZ" dirty="0"/>
              <a:t>V exilu v USA a Mexiku</a:t>
            </a:r>
          </a:p>
          <a:p>
            <a:r>
              <a:rPr lang="cs-CZ" dirty="0"/>
              <a:t>Několik sbírek cestopisných reportáží (SSSR, USA, Čína)</a:t>
            </a:r>
          </a:p>
          <a:p>
            <a:r>
              <a:rPr lang="cs-CZ" dirty="0"/>
              <a:t>Historické reportáže: o třicetileté válce, případ plukovníka </a:t>
            </a:r>
            <a:r>
              <a:rPr lang="cs-CZ" dirty="0" err="1"/>
              <a:t>Redla</a:t>
            </a:r>
            <a:r>
              <a:rPr lang="cs-CZ" dirty="0"/>
              <a:t> </a:t>
            </a:r>
          </a:p>
          <a:p>
            <a:r>
              <a:rPr lang="cs-CZ" dirty="0" err="1"/>
              <a:t>Prager</a:t>
            </a:r>
            <a:r>
              <a:rPr lang="cs-CZ" dirty="0"/>
              <a:t> Pitaval. </a:t>
            </a:r>
            <a:r>
              <a:rPr lang="cs-CZ" dirty="0" err="1"/>
              <a:t>Historische</a:t>
            </a:r>
            <a:r>
              <a:rPr lang="cs-CZ" dirty="0"/>
              <a:t> </a:t>
            </a:r>
            <a:r>
              <a:rPr lang="cs-CZ" dirty="0" err="1"/>
              <a:t>Kriminalfälle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</a:t>
            </a:r>
            <a:r>
              <a:rPr lang="cs-CZ" dirty="0" err="1"/>
              <a:t>Böhmen</a:t>
            </a:r>
            <a:r>
              <a:rPr lang="cs-CZ" dirty="0"/>
              <a:t> (1931)</a:t>
            </a:r>
          </a:p>
          <a:p>
            <a:r>
              <a:rPr lang="cs-CZ" dirty="0"/>
              <a:t>Krédo: </a:t>
            </a:r>
            <a:r>
              <a:rPr lang="cs-CZ" i="1" dirty="0"/>
              <a:t>„Reportér nemá tendence, nemá co ospravedlňovat a nemá stanoviska.“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215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Autoři Nové věcnosti – Erich Maria </a:t>
            </a:r>
            <a:r>
              <a:rPr lang="cs-CZ" sz="2800" dirty="0" err="1"/>
              <a:t>Remarque</a:t>
            </a:r>
            <a:r>
              <a:rPr lang="cs-CZ" sz="2800" dirty="0"/>
              <a:t> (1898 v </a:t>
            </a:r>
            <a:r>
              <a:rPr lang="cs-CZ" sz="2800" dirty="0" err="1"/>
              <a:t>Osnabrücku</a:t>
            </a:r>
            <a:r>
              <a:rPr lang="cs-CZ" sz="2800" dirty="0"/>
              <a:t> –1970 v Locarnu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Prvním literárním pokusem byl neúspěšný román z uměleckého prostředí </a:t>
            </a:r>
            <a:r>
              <a:rPr lang="cs-CZ" i="1" dirty="0"/>
              <a:t>Die </a:t>
            </a:r>
            <a:r>
              <a:rPr lang="cs-CZ" i="1" dirty="0" err="1"/>
              <a:t>Traumbude</a:t>
            </a:r>
            <a:r>
              <a:rPr lang="cs-CZ" dirty="0"/>
              <a:t>  (1920, č. 2008 </a:t>
            </a:r>
            <a:r>
              <a:rPr lang="cs-CZ" i="1" dirty="0"/>
              <a:t>Říše snů</a:t>
            </a:r>
            <a:r>
              <a:rPr lang="cs-CZ" dirty="0"/>
              <a:t>) </a:t>
            </a:r>
            <a:r>
              <a:rPr lang="cs-CZ" dirty="0" err="1"/>
              <a:t>Remarque</a:t>
            </a:r>
            <a:r>
              <a:rPr lang="cs-CZ" dirty="0"/>
              <a:t> se protloukal v příležitostných zaměstnáních, což později zpracoval v románu </a:t>
            </a:r>
            <a:r>
              <a:rPr lang="cs-CZ" i="1" dirty="0"/>
              <a:t>Der </a:t>
            </a:r>
            <a:r>
              <a:rPr lang="cs-CZ" i="1" dirty="0" err="1"/>
              <a:t>schwarze</a:t>
            </a:r>
            <a:r>
              <a:rPr lang="cs-CZ" i="1" dirty="0"/>
              <a:t> Obelisk</a:t>
            </a:r>
            <a:r>
              <a:rPr lang="cs-CZ" dirty="0"/>
              <a:t> (1956, č. 1968 </a:t>
            </a:r>
            <a:r>
              <a:rPr lang="cs-CZ" i="1" dirty="0"/>
              <a:t>Černý obelisk</a:t>
            </a:r>
            <a:r>
              <a:rPr lang="cs-CZ" dirty="0"/>
              <a:t>). Následně pracoval jako novinář. Pacifista </a:t>
            </a:r>
            <a:r>
              <a:rPr lang="cs-CZ" dirty="0" err="1"/>
              <a:t>Remarque</a:t>
            </a:r>
            <a:r>
              <a:rPr lang="cs-CZ" dirty="0"/>
              <a:t> byl trnem v oku nacistům. Hned 31. 1. 1933 emigroval do Švýcarska. Po roce 1939 pobýval částečně v USA a roku 1947 tam získal státní občanství. Z dalších děl: romány </a:t>
            </a:r>
            <a:r>
              <a:rPr lang="cs-CZ" i="1" dirty="0" err="1"/>
              <a:t>Arc</a:t>
            </a:r>
            <a:r>
              <a:rPr lang="cs-CZ" i="1" dirty="0"/>
              <a:t> de </a:t>
            </a:r>
            <a:r>
              <a:rPr lang="cs-CZ" i="1" dirty="0" err="1"/>
              <a:t>Triomphe</a:t>
            </a:r>
            <a:r>
              <a:rPr lang="cs-CZ" dirty="0"/>
              <a:t> z prostředí německých exulantů v Paříži roku 1940 (1946, č. 1948 </a:t>
            </a:r>
            <a:r>
              <a:rPr lang="cs-CZ" i="1" dirty="0"/>
              <a:t>Brána vítězů</a:t>
            </a:r>
            <a:r>
              <a:rPr lang="cs-CZ" dirty="0"/>
              <a:t> a 1967 </a:t>
            </a:r>
            <a:r>
              <a:rPr lang="cs-CZ" i="1" dirty="0"/>
              <a:t>Vítězný oblouk</a:t>
            </a:r>
            <a:r>
              <a:rPr lang="cs-CZ" dirty="0"/>
              <a:t>, zfilmováno 1948 a 1984), </a:t>
            </a:r>
            <a:r>
              <a:rPr lang="cs-CZ" i="1" dirty="0"/>
              <a:t>Der </a:t>
            </a:r>
            <a:r>
              <a:rPr lang="cs-CZ" i="1" dirty="0" err="1"/>
              <a:t>Funke</a:t>
            </a:r>
            <a:r>
              <a:rPr lang="cs-CZ" i="1" dirty="0"/>
              <a:t> </a:t>
            </a:r>
            <a:r>
              <a:rPr lang="cs-CZ" i="1" dirty="0" err="1"/>
              <a:t>Leben</a:t>
            </a:r>
            <a:r>
              <a:rPr lang="cs-CZ" dirty="0"/>
              <a:t> o koncentračním táboře (1952, č. 1957 </a:t>
            </a:r>
            <a:r>
              <a:rPr lang="cs-CZ" i="1" dirty="0"/>
              <a:t>Jiskra života</a:t>
            </a:r>
            <a:r>
              <a:rPr lang="cs-CZ" dirty="0"/>
              <a:t>), </a:t>
            </a:r>
            <a:r>
              <a:rPr lang="cs-CZ" i="1" dirty="0" err="1"/>
              <a:t>Drei</a:t>
            </a:r>
            <a:r>
              <a:rPr lang="cs-CZ" i="1" dirty="0"/>
              <a:t> </a:t>
            </a:r>
            <a:r>
              <a:rPr lang="cs-CZ" i="1" dirty="0" err="1"/>
              <a:t>Kameraden</a:t>
            </a:r>
            <a:r>
              <a:rPr lang="cs-CZ" dirty="0"/>
              <a:t> o životě v Německu kolem roku 1920 (1938, č. 1962 </a:t>
            </a:r>
            <a:r>
              <a:rPr lang="cs-CZ" i="1" dirty="0"/>
              <a:t>Tři kamarádi</a:t>
            </a:r>
            <a:r>
              <a:rPr lang="cs-CZ" dirty="0"/>
              <a:t>) a emigrantský román </a:t>
            </a:r>
            <a:r>
              <a:rPr lang="cs-CZ" i="1" dirty="0"/>
              <a:t>Die </a:t>
            </a:r>
            <a:r>
              <a:rPr lang="cs-CZ" i="1" dirty="0" err="1"/>
              <a:t>Nacht</a:t>
            </a:r>
            <a:r>
              <a:rPr lang="cs-CZ" i="1" dirty="0"/>
              <a:t> </a:t>
            </a:r>
            <a:r>
              <a:rPr lang="cs-CZ" i="1" dirty="0" err="1"/>
              <a:t>von</a:t>
            </a:r>
            <a:r>
              <a:rPr lang="cs-CZ" i="1" dirty="0"/>
              <a:t> </a:t>
            </a:r>
            <a:r>
              <a:rPr lang="cs-CZ" i="1" dirty="0" err="1"/>
              <a:t>Lissabo</a:t>
            </a:r>
            <a:r>
              <a:rPr lang="cs-CZ" dirty="0" err="1"/>
              <a:t>n</a:t>
            </a:r>
            <a:r>
              <a:rPr lang="cs-CZ" dirty="0"/>
              <a:t> (1962, č. 1964 </a:t>
            </a:r>
            <a:r>
              <a:rPr lang="cs-CZ" i="1" dirty="0"/>
              <a:t>Noc v Lisabonu</a:t>
            </a:r>
            <a:r>
              <a:rPr lang="cs-CZ" dirty="0"/>
              <a:t>, zfilmováno 1971 Z. </a:t>
            </a:r>
            <a:r>
              <a:rPr lang="cs-CZ" dirty="0" err="1"/>
              <a:t>Brynychem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298BF-1C6F-41B3-8F00-95FC71178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Kisch</a:t>
            </a:r>
            <a:r>
              <a:rPr lang="cs-CZ" dirty="0"/>
              <a:t> a </a:t>
            </a:r>
            <a:r>
              <a:rPr lang="cs-CZ" dirty="0" err="1"/>
              <a:t>Tucholsky</a:t>
            </a:r>
            <a:r>
              <a:rPr lang="cs-CZ" dirty="0"/>
              <a:t> - ukázky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D6DE32-2335-4D41-B766-67AFA81CB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tématem jejich literárních děl? </a:t>
            </a:r>
          </a:p>
          <a:p>
            <a:r>
              <a:rPr lang="cs-CZ" dirty="0"/>
              <a:t>Jakým jazykem píší?</a:t>
            </a:r>
          </a:p>
          <a:p>
            <a:r>
              <a:rPr lang="cs-CZ" dirty="0"/>
              <a:t>Jakou roli hraje humor?</a:t>
            </a:r>
          </a:p>
          <a:p>
            <a:r>
              <a:rPr lang="cs-CZ" dirty="0"/>
              <a:t>Jak používá zejm. </a:t>
            </a:r>
            <a:r>
              <a:rPr lang="cs-CZ" dirty="0" err="1"/>
              <a:t>Kisch</a:t>
            </a:r>
            <a:r>
              <a:rPr lang="cs-CZ" dirty="0"/>
              <a:t> historii?</a:t>
            </a:r>
          </a:p>
          <a:p>
            <a:r>
              <a:rPr lang="cs-CZ" dirty="0"/>
              <a:t>Kdo je pravděpodobným a imanentním čtenářem těchto textů?</a:t>
            </a:r>
          </a:p>
          <a:p>
            <a:r>
              <a:rPr lang="cs-CZ" dirty="0"/>
              <a:t>Jakou roli v nich hraje </a:t>
            </a:r>
            <a:r>
              <a:rPr lang="cs-CZ"/>
              <a:t>moderní svět?</a:t>
            </a:r>
          </a:p>
        </p:txBody>
      </p:sp>
    </p:spTree>
    <p:extLst>
      <p:ext uri="{BB962C8B-B14F-4D97-AF65-F5344CB8AC3E}">
        <p14:creationId xmlns:p14="http://schemas.microsoft.com/office/powerpoint/2010/main" val="32401192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9C9BD-0391-46C0-82ED-2E02A8E12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Četba na příště: Mann: </a:t>
            </a:r>
            <a:r>
              <a:rPr lang="cs-CZ" dirty="0" err="1"/>
              <a:t>Tonio</a:t>
            </a:r>
            <a:r>
              <a:rPr lang="cs-CZ" dirty="0"/>
              <a:t> </a:t>
            </a:r>
            <a:r>
              <a:rPr lang="cs-CZ" dirty="0" err="1"/>
              <a:t>Kröger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1B076E-9990-4841-BF04-94704EB8E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Jak povídka popisuje postavení spisovatele ve společnosti? Co to říká o možné </a:t>
            </a:r>
            <a:r>
              <a:rPr lang="cs-CZ"/>
              <a:t>roli intelektuálů?</a:t>
            </a:r>
          </a:p>
        </p:txBody>
      </p:sp>
    </p:spTree>
    <p:extLst>
      <p:ext uri="{BB962C8B-B14F-4D97-AF65-F5344CB8AC3E}">
        <p14:creationId xmlns:p14="http://schemas.microsoft.com/office/powerpoint/2010/main" val="269375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53C12-D6F5-4E95-A122-011E69E26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95012C-A8EB-4138-82B5-D71E15DF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Heym</a:t>
            </a:r>
            <a:r>
              <a:rPr lang="cs-CZ" dirty="0"/>
              <a:t>: Zloděj:</a:t>
            </a:r>
          </a:p>
          <a:p>
            <a:r>
              <a:rPr lang="cs-CZ" dirty="0"/>
              <a:t>Jaký je vztah člověka k uměleckému dílu?</a:t>
            </a:r>
          </a:p>
          <a:p>
            <a:r>
              <a:rPr lang="cs-CZ" dirty="0"/>
              <a:t>Obraz ženy v povídce?</a:t>
            </a:r>
          </a:p>
          <a:p>
            <a:r>
              <a:rPr lang="cs-CZ" dirty="0"/>
              <a:t>Aura uměleckého díla – v čem je síla originálu?</a:t>
            </a:r>
          </a:p>
          <a:p>
            <a:r>
              <a:rPr lang="cs-CZ" dirty="0"/>
              <a:t>Dobro a zlo – kdo je hrdinou </a:t>
            </a:r>
            <a:r>
              <a:rPr lang="cs-CZ"/>
              <a:t>literárních děl?</a:t>
            </a:r>
          </a:p>
        </p:txBody>
      </p:sp>
    </p:spTree>
    <p:extLst>
      <p:ext uri="{BB962C8B-B14F-4D97-AF65-F5344CB8AC3E}">
        <p14:creationId xmlns:p14="http://schemas.microsoft.com/office/powerpoint/2010/main" val="12440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Heym</a:t>
            </a:r>
            <a:r>
              <a:rPr lang="cs-CZ" dirty="0"/>
              <a:t>: Zloděj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Téma 1: </a:t>
            </a:r>
            <a:r>
              <a:rPr lang="cs-CZ" b="1" dirty="0"/>
              <a:t>Jaký vztah k ženám se v povídce prezentuje</a:t>
            </a:r>
            <a:r>
              <a:rPr lang="cs-CZ" dirty="0"/>
              <a:t>?</a:t>
            </a:r>
          </a:p>
          <a:p>
            <a:r>
              <a:rPr lang="cs-CZ" b="1" dirty="0"/>
              <a:t>Mona Lisa krásná</a:t>
            </a:r>
            <a:r>
              <a:rPr lang="cs-CZ" dirty="0"/>
              <a:t>?  kolem 1900 kult Mony Lisy a kult femme fatale</a:t>
            </a:r>
          </a:p>
          <a:p>
            <a:r>
              <a:rPr lang="cs-CZ" dirty="0"/>
              <a:t>dobové </a:t>
            </a:r>
            <a:r>
              <a:rPr lang="cs-CZ" dirty="0" err="1"/>
              <a:t>mizogynní</a:t>
            </a:r>
            <a:r>
              <a:rPr lang="cs-CZ" dirty="0"/>
              <a:t> tendence (proti feminismu) – např. dle Freuda je ženství „negativní pohlaví“</a:t>
            </a:r>
          </a:p>
          <a:p>
            <a:r>
              <a:rPr lang="de-DE" dirty="0"/>
              <a:t>Otto Weininger, </a:t>
            </a:r>
            <a:r>
              <a:rPr lang="cs-CZ" dirty="0"/>
              <a:t>jehož dílo bylo na poč. stol. velmi populární propaguje ve svém pojednání</a:t>
            </a:r>
            <a:r>
              <a:rPr lang="de-DE" dirty="0"/>
              <a:t>, </a:t>
            </a:r>
          </a:p>
          <a:p>
            <a:r>
              <a:rPr lang="de-DE" dirty="0"/>
              <a:t>„Geschlecht und Charakter“ (1903) </a:t>
            </a:r>
            <a:r>
              <a:rPr lang="cs-CZ" dirty="0"/>
              <a:t>otevřený odpor k ženám.</a:t>
            </a:r>
            <a:r>
              <a:rPr lang="de-DE" dirty="0"/>
              <a:t> </a:t>
            </a:r>
          </a:p>
          <a:p>
            <a:r>
              <a:rPr lang="cs-CZ" dirty="0"/>
              <a:t>podle </a:t>
            </a:r>
            <a:r>
              <a:rPr lang="de-DE" dirty="0"/>
              <a:t>Weininger</a:t>
            </a:r>
            <a:r>
              <a:rPr lang="cs-CZ" dirty="0"/>
              <a:t>a</a:t>
            </a:r>
            <a:r>
              <a:rPr lang="de-DE" dirty="0"/>
              <a:t> </a:t>
            </a:r>
            <a:r>
              <a:rPr lang="cs-CZ" dirty="0"/>
              <a:t>má žena nelogický, amorální a negeniální a asociální c</a:t>
            </a:r>
            <a:r>
              <a:rPr lang="de-DE" dirty="0" err="1"/>
              <a:t>harakter</a:t>
            </a:r>
            <a:r>
              <a:rPr lang="cs-CZ" dirty="0"/>
              <a:t>;</a:t>
            </a:r>
            <a:r>
              <a:rPr lang="de-DE" dirty="0"/>
              <a:t> </a:t>
            </a:r>
            <a:r>
              <a:rPr lang="cs-CZ" dirty="0"/>
              <a:t>žena je podle něj nesmysl a vpravdě nicota</a:t>
            </a:r>
            <a:r>
              <a:rPr lang="de-DE" dirty="0"/>
              <a:t>.</a:t>
            </a:r>
            <a:endParaRPr lang="cs-CZ" dirty="0"/>
          </a:p>
          <a:p>
            <a:r>
              <a:rPr lang="cs-CZ" dirty="0"/>
              <a:t>expresionismus – i vztah muže a ženy je bojem (toto i Freud)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47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Heym</a:t>
            </a:r>
            <a:r>
              <a:rPr lang="cs-CZ" dirty="0"/>
              <a:t>: Zloděj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Téma 2: </a:t>
            </a:r>
            <a:r>
              <a:rPr lang="cs-CZ" b="1" dirty="0"/>
              <a:t>Co je pravda co fikce, jak se projevuje ve vztahu ke kulturnímu artefaktu</a:t>
            </a:r>
            <a:r>
              <a:rPr lang="cs-CZ" dirty="0"/>
              <a:t>?</a:t>
            </a:r>
          </a:p>
          <a:p>
            <a:r>
              <a:rPr lang="cs-CZ" dirty="0"/>
              <a:t>Jak lze vůbec realitu vnímat? Jaký vliv na vnímání reality má předvědění dané kulturní (kolektivní) pamětí?</a:t>
            </a:r>
          </a:p>
          <a:p>
            <a:r>
              <a:rPr lang="cs-CZ" dirty="0"/>
              <a:t>Mona Lisa - obraz, který se stane symbolem</a:t>
            </a:r>
          </a:p>
          <a:p>
            <a:r>
              <a:rPr lang="cs-CZ" dirty="0"/>
              <a:t>vnímání obrazu jako něčeho živého, vstoupení do obrazu</a:t>
            </a:r>
          </a:p>
          <a:p>
            <a:r>
              <a:rPr lang="cs-CZ" dirty="0"/>
              <a:t>přitažlivost zla a ošklivosti</a:t>
            </a:r>
          </a:p>
          <a:p>
            <a:r>
              <a:rPr lang="cs-CZ" dirty="0"/>
              <a:t>vnímání uměleckého díla, nebo vlastní projekce do něj a jeho ambivalentnosti?</a:t>
            </a:r>
          </a:p>
          <a:p>
            <a:r>
              <a:rPr lang="cs-CZ" dirty="0"/>
              <a:t>Vnímání skutečnosti a jeho poruchy</a:t>
            </a:r>
          </a:p>
          <a:p>
            <a:r>
              <a:rPr lang="cs-CZ" dirty="0"/>
              <a:t>Intertextualita – biblické obrazy, Goethe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36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Nová věcnost (</a:t>
            </a:r>
            <a:r>
              <a:rPr lang="cs-CZ" dirty="0" err="1"/>
              <a:t>neue</a:t>
            </a:r>
            <a:r>
              <a:rPr lang="cs-CZ" dirty="0"/>
              <a:t> </a:t>
            </a:r>
            <a:r>
              <a:rPr lang="cs-CZ" dirty="0" err="1"/>
              <a:t>Sachlichkeit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vstupuje do umění, zejména literatury jako odpověď na expresionismus</a:t>
            </a:r>
          </a:p>
          <a:p>
            <a:r>
              <a:rPr lang="cs-CZ" dirty="0"/>
              <a:t>navazuje na pozdní naturalismus</a:t>
            </a:r>
          </a:p>
          <a:p>
            <a:r>
              <a:rPr lang="cs-CZ" dirty="0"/>
              <a:t>cílem je co nejrealističtější zobrazení proměněné společnosti</a:t>
            </a:r>
          </a:p>
          <a:p>
            <a:r>
              <a:rPr lang="cs-CZ" dirty="0"/>
              <a:t>reflektuje a využívá nová média, reflektuje masovou společnost, velkoměsta v jeho pokrokové perspektivě</a:t>
            </a:r>
          </a:p>
          <a:p>
            <a:r>
              <a:rPr lang="cs-CZ" dirty="0"/>
              <a:t>nové techniky psaní inspirované z filmu - </a:t>
            </a:r>
            <a:r>
              <a:rPr lang="cs-CZ" dirty="0" err="1"/>
              <a:t>Döblin</a:t>
            </a:r>
            <a:endParaRPr lang="cs-CZ" dirty="0"/>
          </a:p>
          <a:p>
            <a:r>
              <a:rPr lang="cs-CZ" dirty="0"/>
              <a:t>reportážní styl</a:t>
            </a:r>
          </a:p>
          <a:p>
            <a:r>
              <a:rPr lang="cs-CZ" dirty="0"/>
              <a:t>erotika ustupuje do pozadí</a:t>
            </a:r>
          </a:p>
          <a:p>
            <a:r>
              <a:rPr lang="cs-CZ" dirty="0"/>
              <a:t>v popředí témata sociologická, politická, hospodářská i sportovní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Nové techniky psaní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A. </a:t>
            </a:r>
            <a:r>
              <a:rPr lang="cs-CZ" dirty="0" err="1"/>
              <a:t>Döblin</a:t>
            </a:r>
            <a:r>
              <a:rPr lang="cs-CZ" dirty="0"/>
              <a:t>: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Romanautoren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ihre</a:t>
            </a:r>
            <a:r>
              <a:rPr lang="cs-CZ" i="1" dirty="0"/>
              <a:t> </a:t>
            </a:r>
            <a:r>
              <a:rPr lang="cs-CZ" i="1" dirty="0" err="1"/>
              <a:t>Kritiker</a:t>
            </a:r>
            <a:r>
              <a:rPr lang="cs-CZ" dirty="0"/>
              <a:t>  (</a:t>
            </a:r>
            <a:r>
              <a:rPr lang="cs-CZ" dirty="0" err="1"/>
              <a:t>Berliner</a:t>
            </a:r>
            <a:r>
              <a:rPr lang="cs-CZ" dirty="0"/>
              <a:t> </a:t>
            </a:r>
            <a:r>
              <a:rPr lang="cs-CZ" dirty="0" err="1"/>
              <a:t>Programm</a:t>
            </a:r>
            <a:r>
              <a:rPr lang="cs-CZ" dirty="0"/>
              <a:t>) – 1913 v časopisu </a:t>
            </a:r>
            <a:r>
              <a:rPr lang="cs-CZ" dirty="0" err="1"/>
              <a:t>Sturm</a:t>
            </a:r>
            <a:r>
              <a:rPr lang="cs-CZ" dirty="0"/>
              <a:t>:</a:t>
            </a:r>
          </a:p>
          <a:p>
            <a:pPr>
              <a:buNone/>
            </a:pPr>
            <a:r>
              <a:rPr lang="cs-CZ" dirty="0"/>
              <a:t>Spisovatelé musí reagovat na vývoj společnosti a změnit své pracovní metody: „Svět vyrostl do šíře i do dálky. Starého Pegasa překonaného  technikou to uvedlo v takový úžas, že se stal náladovým oslem. Tvrdím, že každý bankéř, voják či spekulant je lepším prozaikem než většina dnešních autorů… Literatura není okusování nehtů nebo rýpání se v zubech, ale veřejná záležitost. “ </a:t>
            </a:r>
            <a:r>
              <a:rPr lang="cs-CZ" dirty="0" err="1"/>
              <a:t>Döblin</a:t>
            </a:r>
            <a:r>
              <a:rPr lang="cs-CZ" dirty="0"/>
              <a:t> kritizuje přílišné zaměření literatury na psychologii postav a ponoření se jen do myšlenkových pochodů. Inspirací má být nejnovější psychiatrie, která se nesoustředí na popisy myšlenkových pochodů, ale hledá jejich podstatu v činech, zážitcích, konkrétních vjemech, tedy v realitě. Spisovatelé musí reagovat na vývoj společnosti </a:t>
            </a:r>
            <a:r>
              <a:rPr lang="cs-CZ" dirty="0" err="1"/>
              <a:t>ýchodiskem</a:t>
            </a:r>
            <a:r>
              <a:rPr lang="cs-CZ" dirty="0"/>
              <a:t> má být buď lyrika, která podává bezprostřední dojmy, nebo skutečný nový román, který se nesoustředí na duši, ale na skutečnost, popisovanou „</a:t>
            </a:r>
            <a:r>
              <a:rPr lang="cs-CZ" dirty="0" err="1"/>
              <a:t>kinostylem</a:t>
            </a:r>
            <a:r>
              <a:rPr lang="cs-CZ" dirty="0"/>
              <a:t>“. D. požaduje „strohost, střídmost slovních vyjádření, rychlý vývoj peripetií, nelineárnost příběhu, směs vjemů v montáži  heslovitých záznamů, s cílem ukázat , jak se do stalo, ne jak se to dá popsat slovy s tím, že autor /vypravěč má zůstat skryt. a nemá být jen jeden hrdina příběhu, ale lidé ve své mnohosti. “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Neue</a:t>
            </a:r>
            <a:r>
              <a:rPr lang="cs-CZ" dirty="0"/>
              <a:t> </a:t>
            </a:r>
            <a:r>
              <a:rPr lang="cs-CZ" dirty="0" err="1"/>
              <a:t>Sachlichkeit</a:t>
            </a:r>
            <a:r>
              <a:rPr lang="cs-CZ" dirty="0"/>
              <a:t> ve výtvarném umění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Verismus: Otto </a:t>
            </a:r>
            <a:r>
              <a:rPr lang="cs-CZ" dirty="0" err="1"/>
              <a:t>Dix</a:t>
            </a:r>
            <a:endParaRPr lang="cs-CZ" dirty="0"/>
          </a:p>
          <a:p>
            <a:pPr>
              <a:buNone/>
            </a:pPr>
            <a:r>
              <a:rPr lang="cs-CZ" dirty="0"/>
              <a:t>Akademismus: Alexander </a:t>
            </a:r>
            <a:r>
              <a:rPr lang="cs-CZ" dirty="0" err="1"/>
              <a:t>Kanoldt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magický realismus </a:t>
            </a:r>
          </a:p>
        </p:txBody>
      </p:sp>
      <p:pic>
        <p:nvPicPr>
          <p:cNvPr id="4" name="Obrázek 3" descr="1920-WorkingClassBoy-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1196752"/>
            <a:ext cx="1511300" cy="3175000"/>
          </a:xfrm>
          <a:prstGeom prst="rect">
            <a:avLst/>
          </a:prstGeom>
        </p:spPr>
      </p:pic>
      <p:pic>
        <p:nvPicPr>
          <p:cNvPr id="5" name="Obrázek 4" descr="220px-Alexander_Kanoldt_Olevan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8992" y="2801351"/>
            <a:ext cx="2682240" cy="34747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Neue</a:t>
            </a:r>
            <a:r>
              <a:rPr lang="cs-CZ" dirty="0"/>
              <a:t> </a:t>
            </a:r>
            <a:r>
              <a:rPr lang="cs-CZ" dirty="0" err="1"/>
              <a:t>Sachlichkeit</a:t>
            </a:r>
            <a:r>
              <a:rPr lang="cs-CZ" dirty="0"/>
              <a:t> v architektuře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Bauhaus</a:t>
            </a:r>
            <a:r>
              <a:rPr lang="cs-CZ" dirty="0"/>
              <a:t>: </a:t>
            </a:r>
            <a:r>
              <a:rPr lang="cs-CZ" dirty="0" err="1"/>
              <a:t>Ludwig</a:t>
            </a:r>
            <a:r>
              <a:rPr lang="cs-CZ" dirty="0"/>
              <a:t> </a:t>
            </a:r>
            <a:r>
              <a:rPr lang="cs-CZ" dirty="0" err="1"/>
              <a:t>Mies</a:t>
            </a:r>
            <a:r>
              <a:rPr lang="cs-CZ" dirty="0"/>
              <a:t> van der </a:t>
            </a:r>
            <a:r>
              <a:rPr lang="cs-CZ" dirty="0" err="1"/>
              <a:t>Rohe</a:t>
            </a:r>
            <a:r>
              <a:rPr lang="cs-CZ" dirty="0"/>
              <a:t> (1886-1969)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Walter </a:t>
            </a:r>
            <a:r>
              <a:rPr lang="cs-CZ" dirty="0" err="1"/>
              <a:t>Gropius</a:t>
            </a:r>
            <a:r>
              <a:rPr lang="cs-CZ" dirty="0"/>
              <a:t> (1883-1969)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220px-Villa_Tugendhat-200704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708920"/>
            <a:ext cx="4153878" cy="1982533"/>
          </a:xfrm>
          <a:prstGeom prst="rect">
            <a:avLst/>
          </a:prstGeom>
        </p:spPr>
      </p:pic>
      <p:pic>
        <p:nvPicPr>
          <p:cNvPr id="5" name="Obrázek 4" descr="220px-Nicola_Perscheid_-_Hugo_von_Hofmannsthal_19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2492896"/>
            <a:ext cx="3466075" cy="25995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1870</TotalTime>
  <Words>2667</Words>
  <Application>Microsoft Office PowerPoint</Application>
  <PresentationFormat>Předvádění na obrazovce (4:3)</PresentationFormat>
  <Paragraphs>224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sady Office</vt:lpstr>
      <vt:lpstr>Německá literatura 20. století</vt:lpstr>
      <vt:lpstr>Heym: Zloděj (1911, vydána posmrtně 1913)</vt:lpstr>
      <vt:lpstr>Seminář</vt:lpstr>
      <vt:lpstr>Heym: Zloděj</vt:lpstr>
      <vt:lpstr>Heym: Zloděj</vt:lpstr>
      <vt:lpstr>Nová věcnost (neue Sachlichkeit)</vt:lpstr>
      <vt:lpstr>Nové techniky psaní</vt:lpstr>
      <vt:lpstr>Neue Sachlichkeit ve výtvarném umění</vt:lpstr>
      <vt:lpstr>Neue Sachlichkeit v architektuře</vt:lpstr>
      <vt:lpstr>Neue Sachlichkeit v literatuře</vt:lpstr>
      <vt:lpstr>Autoři Nové věcnosti – Joseph Roth (1894 v Brodech na Haliči – 1939 v Paříži)</vt:lpstr>
      <vt:lpstr>Autoři Nové věcnosti – Erich Kästner (1899 v Drážďanech – 1974 v Mnichově)</vt:lpstr>
      <vt:lpstr>Autoři Nové věcnosti – Kurt Tucholsky– (1890 v Berlíně  - 1935 v Göteborgu)</vt:lpstr>
      <vt:lpstr>Autoři Nové věcnosti – Bertold Brecht (1898 v Augsburku – 1956 v Berlíně)</vt:lpstr>
      <vt:lpstr>Poezie Nové věcnosti – Kästner, Ringelnatz, </vt:lpstr>
      <vt:lpstr>Autoři Nové věcnosti – Hans Fallada</vt:lpstr>
      <vt:lpstr>Autoři Nové věcnosti – Ödön von Horváth (1901 v Fiume u Rijeky – 1938 v Paříži)</vt:lpstr>
      <vt:lpstr>Autoři Nové věcnosti – Lion Feuchtwanger (1884 v Mnichově – 1958 v Los Angeles)</vt:lpstr>
      <vt:lpstr>Autoři Nové věcnosti – Carl Zuckmayer (1896 v Nackenheimu – 1977 ve Vispu)</vt:lpstr>
      <vt:lpstr>Autoři Nové věcnosti – E. E. Kisch (1885 v Praze – 1948 v Praze)</vt:lpstr>
      <vt:lpstr>Autoři Nové věcnosti – Erich Maria Remarque (1898 v Osnabrücku –1970 v Locarnu</vt:lpstr>
      <vt:lpstr>Kisch a Tucholsky - ukázky</vt:lpstr>
      <vt:lpstr>Četba na příště: Mann: Tonio Kröger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</dc:creator>
  <cp:lastModifiedBy>Alena Zelená</cp:lastModifiedBy>
  <cp:revision>52</cp:revision>
  <dcterms:created xsi:type="dcterms:W3CDTF">2016-02-19T20:53:48Z</dcterms:created>
  <dcterms:modified xsi:type="dcterms:W3CDTF">2021-03-07T13:13:42Z</dcterms:modified>
</cp:coreProperties>
</file>