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handoutMasterIdLst>
    <p:handoutMasterId r:id="rId45"/>
  </p:handoutMasterIdLst>
  <p:sldIdLst>
    <p:sldId id="323" r:id="rId2"/>
    <p:sldId id="324" r:id="rId3"/>
    <p:sldId id="325" r:id="rId4"/>
    <p:sldId id="326" r:id="rId5"/>
    <p:sldId id="334" r:id="rId6"/>
    <p:sldId id="338" r:id="rId7"/>
    <p:sldId id="335" r:id="rId8"/>
    <p:sldId id="336" r:id="rId9"/>
    <p:sldId id="339" r:id="rId10"/>
    <p:sldId id="327" r:id="rId11"/>
    <p:sldId id="340" r:id="rId12"/>
    <p:sldId id="341" r:id="rId13"/>
    <p:sldId id="342" r:id="rId14"/>
    <p:sldId id="343" r:id="rId15"/>
    <p:sldId id="345" r:id="rId16"/>
    <p:sldId id="328" r:id="rId17"/>
    <p:sldId id="346" r:id="rId18"/>
    <p:sldId id="347" r:id="rId19"/>
    <p:sldId id="348" r:id="rId20"/>
    <p:sldId id="349" r:id="rId21"/>
    <p:sldId id="329" r:id="rId22"/>
    <p:sldId id="350" r:id="rId23"/>
    <p:sldId id="351" r:id="rId24"/>
    <p:sldId id="353" r:id="rId25"/>
    <p:sldId id="352" r:id="rId26"/>
    <p:sldId id="330" r:id="rId27"/>
    <p:sldId id="354" r:id="rId28"/>
    <p:sldId id="355" r:id="rId29"/>
    <p:sldId id="366" r:id="rId30"/>
    <p:sldId id="367" r:id="rId31"/>
    <p:sldId id="368" r:id="rId32"/>
    <p:sldId id="369" r:id="rId33"/>
    <p:sldId id="331" r:id="rId34"/>
    <p:sldId id="357" r:id="rId35"/>
    <p:sldId id="358" r:id="rId36"/>
    <p:sldId id="333" r:id="rId37"/>
    <p:sldId id="360" r:id="rId38"/>
    <p:sldId id="361" r:id="rId39"/>
    <p:sldId id="362" r:id="rId40"/>
    <p:sldId id="363" r:id="rId41"/>
    <p:sldId id="364" r:id="rId42"/>
    <p:sldId id="365" r:id="rId43"/>
  </p:sldIdLst>
  <p:sldSz cx="12192000" cy="6858000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2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C6077-B0D5-40C4-A154-9A73C12BFD85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4695D-E680-4E7D-A853-2F5119E74B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707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EE530-9CF2-4971-B3B3-D014A5995226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F6C2C-73B9-42ED-889D-9228FBE0FA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10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7F6C-82F3-4F89-A0FE-C8040CF5DEB8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499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7F6C-82F3-4F89-A0FE-C8040CF5DEB8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0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7F6C-82F3-4F89-A0FE-C8040CF5DEB8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718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7F6C-82F3-4F89-A0FE-C8040CF5DEB8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55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7F6C-82F3-4F89-A0FE-C8040CF5DEB8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961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7F6C-82F3-4F89-A0FE-C8040CF5DEB8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452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7F6C-82F3-4F89-A0FE-C8040CF5DEB8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71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7F6C-82F3-4F89-A0FE-C8040CF5DEB8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49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7F6C-82F3-4F89-A0FE-C8040CF5DEB8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572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7F6C-82F3-4F89-A0FE-C8040CF5DEB8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55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7F6C-82F3-4F89-A0FE-C8040CF5DEB8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000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A7F6C-82F3-4F89-A0FE-C8040CF5DEB8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65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KKJSTRh1x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79333"/>
          </a:xfrm>
        </p:spPr>
        <p:txBody>
          <a:bodyPr/>
          <a:lstStyle/>
          <a:p>
            <a:r>
              <a:rPr lang="cs-CZ" dirty="0" smtClean="0"/>
              <a:t>Národnost a menšina – kritická analýza diskurzu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012324"/>
            <a:ext cx="9144000" cy="1245476"/>
          </a:xfrm>
        </p:spPr>
        <p:txBody>
          <a:bodyPr>
            <a:normAutofit/>
          </a:bodyPr>
          <a:lstStyle/>
          <a:p>
            <a:r>
              <a:rPr lang="cs-CZ" sz="4000" dirty="0" smtClean="0"/>
              <a:t>Týden 4: Různé přístupy v CDA a jejich představitelé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876845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II. </a:t>
            </a:r>
            <a:r>
              <a:rPr lang="cs-CZ" dirty="0" err="1">
                <a:latin typeface="+mn-lt"/>
              </a:rPr>
              <a:t>Foucaultovská</a:t>
            </a:r>
            <a:r>
              <a:rPr lang="cs-CZ" dirty="0">
                <a:latin typeface="+mn-lt"/>
              </a:rPr>
              <a:t> </a:t>
            </a:r>
            <a:r>
              <a:rPr lang="cs-CZ" dirty="0" smtClean="0">
                <a:latin typeface="+mn-lt"/>
              </a:rPr>
              <a:t>CDA </a:t>
            </a:r>
            <a:r>
              <a:rPr lang="cs-CZ" dirty="0">
                <a:latin typeface="+mn-lt"/>
              </a:rPr>
              <a:t>a dispozitivní analýza</a:t>
            </a:r>
            <a:r>
              <a:rPr lang="cs-CZ" dirty="0"/>
              <a:t/>
            </a:r>
            <a:br>
              <a:rPr lang="cs-CZ" dirty="0"/>
            </a:b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022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Siegfried </a:t>
            </a:r>
            <a:r>
              <a:rPr lang="cs-CZ" dirty="0" err="1" smtClean="0">
                <a:latin typeface="+mn-lt"/>
              </a:rPr>
              <a:t>Jäger</a:t>
            </a:r>
            <a:r>
              <a:rPr lang="cs-CZ" dirty="0" smtClean="0">
                <a:latin typeface="+mn-lt"/>
              </a:rPr>
              <a:t> a Florentine Maier</a:t>
            </a:r>
            <a:endParaRPr lang="cs-CZ" dirty="0">
              <a:latin typeface="+mn-lt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892" y="1938814"/>
            <a:ext cx="2891028" cy="3854704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836" y="1938814"/>
            <a:ext cx="2805684" cy="374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120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Definice diskurzu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11808"/>
            <a:ext cx="10515600" cy="46651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 smtClean="0">
                <a:latin typeface="+mj-lt"/>
              </a:rPr>
              <a:t>Institucionalizovaný způsob mluvy, který posiluje činnosti, a proto působí mocí.</a:t>
            </a:r>
            <a:endParaRPr lang="cs-CZ" sz="4400" dirty="0">
              <a:latin typeface="+mj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504" y="2999525"/>
            <a:ext cx="4315968" cy="385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045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+mn-lt"/>
              </a:rPr>
              <a:t>Alexei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Leontiev</a:t>
            </a:r>
            <a:r>
              <a:rPr lang="cs-CZ" dirty="0" smtClean="0">
                <a:latin typeface="+mn-lt"/>
              </a:rPr>
              <a:t> a král Midas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smtClean="0">
                <a:latin typeface="+mj-lt"/>
              </a:rPr>
              <a:t>Teorie aktivity</a:t>
            </a:r>
          </a:p>
          <a:p>
            <a:pPr marL="0" indent="0">
              <a:buNone/>
            </a:pPr>
            <a:r>
              <a:rPr lang="cs-CZ" sz="4000" dirty="0" smtClean="0">
                <a:latin typeface="+mj-lt"/>
              </a:rPr>
              <a:t>Všechno, čeho se dotýká lidská aktivita se stává konkrétním druhem reality.</a:t>
            </a:r>
            <a:endParaRPr lang="cs-CZ" sz="4000" dirty="0">
              <a:latin typeface="+mj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862" y="3056889"/>
            <a:ext cx="2506473" cy="314122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048" y="3727450"/>
            <a:ext cx="5934375" cy="290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052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+mn-lt"/>
              </a:rPr>
              <a:t>Topoi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89888"/>
            <a:ext cx="10515600" cy="4787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 smtClean="0">
                <a:latin typeface="+mj-lt"/>
              </a:rPr>
              <a:t>Kulturní stereotypy</a:t>
            </a:r>
          </a:p>
          <a:p>
            <a:pPr marL="0" indent="0">
              <a:buNone/>
            </a:pPr>
            <a:r>
              <a:rPr lang="cs-CZ" sz="4400" dirty="0" smtClean="0">
                <a:latin typeface="+mj-lt"/>
              </a:rPr>
              <a:t>Repertoár představ, kterými si podle sebe zobrazujeme skutečnost</a:t>
            </a:r>
            <a:endParaRPr lang="cs-CZ" sz="4400" dirty="0">
              <a:latin typeface="+mj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63" y="3562159"/>
            <a:ext cx="8429625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651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Příklad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 smtClean="0">
                <a:latin typeface="+mj-lt"/>
              </a:rPr>
              <a:t>Konstrukce ženského stárnutí na pracovišti</a:t>
            </a:r>
            <a:endParaRPr lang="cs-CZ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94658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III. </a:t>
            </a:r>
            <a:r>
              <a:rPr lang="cs-CZ" dirty="0" err="1" smtClean="0">
                <a:latin typeface="+mn-lt"/>
              </a:rPr>
              <a:t>Sociokognitivní</a:t>
            </a:r>
            <a:r>
              <a:rPr lang="cs-CZ" dirty="0" smtClean="0">
                <a:latin typeface="+mn-lt"/>
              </a:rPr>
              <a:t> přístup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475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+mn-lt"/>
              </a:rPr>
              <a:t>Teun</a:t>
            </a:r>
            <a:r>
              <a:rPr lang="cs-CZ" dirty="0" smtClean="0">
                <a:latin typeface="+mn-lt"/>
              </a:rPr>
              <a:t> A. van </a:t>
            </a:r>
            <a:r>
              <a:rPr lang="cs-CZ" dirty="0" err="1" smtClean="0">
                <a:latin typeface="+mn-lt"/>
              </a:rPr>
              <a:t>Dijk</a:t>
            </a:r>
            <a:endParaRPr lang="cs-CZ" dirty="0">
              <a:latin typeface="+mn-lt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014" y="1504949"/>
            <a:ext cx="6331458" cy="430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62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Definice diskurzu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11808"/>
            <a:ext cx="10515600" cy="46651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+mj-lt"/>
              </a:rPr>
              <a:t>Definice konceptu „diskurz“ by musela zahrnout celou disciplínu diskurzivních studií. Je to jako kdyby lingvista měl definovat „jazyk“. Nemá smysl definovat základní pojmy, jako je diskurz, jazyk, kognice, interakce, moc a společnost. Diskurz je mnohostranný společenský jev, jazykový prvek, společenská praxe, aktivita, mentální reprezentace, komunikativní událost, kulturní výtvor i komerční komodita, kterou lze prodávat a kupovat.</a:t>
            </a:r>
            <a:endParaRPr lang="cs-CZ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4965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Kritický přístup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60576"/>
            <a:ext cx="10515600" cy="4616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smtClean="0">
                <a:latin typeface="+mj-lt"/>
              </a:rPr>
              <a:t>Kritický přístup není metodou. </a:t>
            </a:r>
          </a:p>
          <a:p>
            <a:pPr marL="0" indent="0">
              <a:buNone/>
            </a:pPr>
            <a:r>
              <a:rPr lang="cs-CZ" sz="4000" dirty="0" smtClean="0">
                <a:latin typeface="+mj-lt"/>
              </a:rPr>
              <a:t>Badatelé mají výzkum jako poslání: zabránit společenským </a:t>
            </a:r>
          </a:p>
          <a:p>
            <a:pPr marL="0" indent="0">
              <a:buNone/>
            </a:pPr>
            <a:r>
              <a:rPr lang="cs-CZ" sz="4000" dirty="0" smtClean="0">
                <a:latin typeface="+mj-lt"/>
              </a:rPr>
              <a:t>nespravedlnostem.</a:t>
            </a:r>
            <a:endParaRPr lang="cs-CZ" sz="4000" dirty="0">
              <a:latin typeface="+mj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894" y="3094355"/>
            <a:ext cx="4762500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180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12175"/>
            <a:ext cx="10515600" cy="4364788"/>
          </a:xfrm>
        </p:spPr>
        <p:txBody>
          <a:bodyPr>
            <a:normAutofit/>
          </a:bodyPr>
          <a:lstStyle/>
          <a:p>
            <a:r>
              <a:rPr lang="cs-CZ" sz="4000" dirty="0" smtClean="0"/>
              <a:t>Vyučující: Mgr. Bc. Sylva </a:t>
            </a:r>
            <a:r>
              <a:rPr lang="cs-CZ" sz="4000" dirty="0" err="1" smtClean="0"/>
              <a:t>Švejdarová</a:t>
            </a:r>
            <a:r>
              <a:rPr lang="cs-CZ" sz="4000" dirty="0" smtClean="0"/>
              <a:t>, MA, PhD</a:t>
            </a:r>
          </a:p>
          <a:p>
            <a:r>
              <a:rPr lang="cs-CZ" sz="4000" dirty="0" smtClean="0"/>
              <a:t>Kontakt</a:t>
            </a:r>
            <a:r>
              <a:rPr lang="cs-CZ" sz="4000" smtClean="0"/>
              <a:t>: svejs1aj@ff.cuni.cz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4718679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Příklad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 smtClean="0">
                <a:latin typeface="+mj-lt"/>
              </a:rPr>
              <a:t>Obrana kapitalismu</a:t>
            </a:r>
            <a:endParaRPr lang="cs-CZ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690332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IV. CDA a korpusová lingvistika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301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+mn-lt"/>
              </a:rPr>
              <a:t>Gerlinde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Mautner</a:t>
            </a:r>
            <a:endParaRPr lang="cs-CZ" dirty="0">
              <a:latin typeface="+mn-lt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080" y="1415796"/>
            <a:ext cx="3384423" cy="4512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9956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Definice diskurzu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48384"/>
            <a:ext cx="10515600" cy="4628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smtClean="0">
                <a:latin typeface="+mj-lt"/>
              </a:rPr>
              <a:t>Diskurz znamená autentické texty použité v mnohovrstvém prostředí k vykonávání společenských funkcí.</a:t>
            </a:r>
            <a:endParaRPr lang="cs-CZ" sz="4000" dirty="0">
              <a:latin typeface="+mj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894" y="2873947"/>
            <a:ext cx="5502402" cy="3763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0818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Jak lze spojit CDA a korpusovou lingvistiku?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36064"/>
            <a:ext cx="10515600" cy="4140899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+mj-lt"/>
              </a:rPr>
              <a:t>Korpusová lingvistika umožňuje kriticky diskurzivním </a:t>
            </a:r>
            <a:r>
              <a:rPr lang="cs-CZ" sz="3200" dirty="0" err="1" smtClean="0">
                <a:latin typeface="+mj-lt"/>
              </a:rPr>
              <a:t>analystům</a:t>
            </a:r>
            <a:r>
              <a:rPr lang="cs-CZ" sz="3200" dirty="0" smtClean="0">
                <a:latin typeface="+mj-lt"/>
              </a:rPr>
              <a:t> pracovat s mnohem většími daty než používání čistě manuálních technik.</a:t>
            </a:r>
          </a:p>
          <a:p>
            <a:r>
              <a:rPr lang="cs-CZ" sz="3200" dirty="0" smtClean="0">
                <a:latin typeface="+mj-lt"/>
              </a:rPr>
              <a:t>Korpusová lingvistika a použití softwaru nabízí použití kvantitativních i kvalitativních dat.</a:t>
            </a:r>
            <a:endParaRPr lang="cs-CZ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19650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Příklad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 smtClean="0">
                <a:latin typeface="+mj-lt"/>
              </a:rPr>
              <a:t>Nezaměstnaní a pracovití</a:t>
            </a:r>
            <a:endParaRPr lang="cs-CZ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157010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V</a:t>
            </a:r>
            <a:r>
              <a:rPr lang="cs-CZ" dirty="0" smtClean="0">
                <a:latin typeface="+mn-lt"/>
              </a:rPr>
              <a:t>. Diskurz jako </a:t>
            </a:r>
            <a:r>
              <a:rPr lang="cs-CZ" dirty="0" err="1" smtClean="0">
                <a:latin typeface="+mn-lt"/>
              </a:rPr>
              <a:t>rekontextualizace</a:t>
            </a:r>
            <a:r>
              <a:rPr lang="cs-CZ" dirty="0" smtClean="0">
                <a:latin typeface="+mn-lt"/>
              </a:rPr>
              <a:t> společenských praktik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529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+mn-lt"/>
              </a:rPr>
              <a:t>Theo</a:t>
            </a:r>
            <a:r>
              <a:rPr lang="cs-CZ" dirty="0" smtClean="0">
                <a:latin typeface="+mn-lt"/>
              </a:rPr>
              <a:t> van </a:t>
            </a:r>
            <a:r>
              <a:rPr lang="cs-CZ" dirty="0" err="1" smtClean="0">
                <a:latin typeface="+mn-lt"/>
              </a:rPr>
              <a:t>Leeuwen</a:t>
            </a:r>
            <a:endParaRPr lang="cs-CZ" dirty="0">
              <a:latin typeface="+mn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316" y="1690687"/>
            <a:ext cx="3568827" cy="429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8614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Definice diskurzu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65376"/>
            <a:ext cx="10515600" cy="43115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smtClean="0">
                <a:latin typeface="+mj-lt"/>
              </a:rPr>
              <a:t>Společensky konstruované způsoby vědění určitého aspektu reality, které mohou být založené na tom, kdy má tento aspekt reality být vyjádřen.</a:t>
            </a:r>
          </a:p>
          <a:p>
            <a:pPr marL="0" indent="0">
              <a:buNone/>
            </a:pPr>
            <a:r>
              <a:rPr lang="cs-CZ" sz="4000" dirty="0" smtClean="0">
                <a:latin typeface="+mj-lt"/>
              </a:rPr>
              <a:t>Rámec závislý na kontextu, který slouží k porozumění věcí.</a:t>
            </a:r>
            <a:endParaRPr lang="cs-CZ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0171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VI. </a:t>
            </a:r>
            <a:r>
              <a:rPr lang="cs-CZ" dirty="0" smtClean="0">
                <a:latin typeface="+mn-lt"/>
              </a:rPr>
              <a:t>Dialekticko-</a:t>
            </a:r>
            <a:r>
              <a:rPr lang="cs-CZ" dirty="0" err="1" smtClean="0">
                <a:latin typeface="+mn-lt"/>
              </a:rPr>
              <a:t>relacionistický</a:t>
            </a:r>
            <a:r>
              <a:rPr lang="cs-CZ" dirty="0" smtClean="0">
                <a:latin typeface="+mn-lt"/>
              </a:rPr>
              <a:t> přístup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5295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Struktura přednášky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/>
          <a:lstStyle/>
          <a:p>
            <a:pPr marL="857250" indent="-857250">
              <a:buFont typeface="+mj-lt"/>
              <a:buAutoNum type="romanUcPeriod"/>
            </a:pPr>
            <a:r>
              <a:rPr lang="cs-CZ" sz="3600" dirty="0" smtClean="0"/>
              <a:t>DHA - kvíz</a:t>
            </a:r>
          </a:p>
          <a:p>
            <a:pPr marL="857250" indent="-857250">
              <a:buFont typeface="+mj-lt"/>
              <a:buAutoNum type="romanUcPeriod"/>
            </a:pPr>
            <a:r>
              <a:rPr lang="cs-CZ" sz="3600" dirty="0" err="1" smtClean="0"/>
              <a:t>Foucaultovská</a:t>
            </a:r>
            <a:r>
              <a:rPr lang="cs-CZ" sz="3600" smtClean="0"/>
              <a:t> CDA </a:t>
            </a:r>
            <a:r>
              <a:rPr lang="cs-CZ" sz="3600" dirty="0" smtClean="0"/>
              <a:t>a dispozitivní analýza</a:t>
            </a:r>
          </a:p>
          <a:p>
            <a:pPr marL="857250" indent="-857250">
              <a:buFont typeface="+mj-lt"/>
              <a:buAutoNum type="romanUcPeriod"/>
            </a:pPr>
            <a:r>
              <a:rPr lang="cs-CZ" sz="3600" dirty="0" err="1" smtClean="0"/>
              <a:t>Sociokognitivní</a:t>
            </a:r>
            <a:r>
              <a:rPr lang="cs-CZ" sz="3600" dirty="0" smtClean="0"/>
              <a:t> přístup</a:t>
            </a:r>
          </a:p>
          <a:p>
            <a:pPr marL="857250" indent="-857250">
              <a:buFont typeface="+mj-lt"/>
              <a:buAutoNum type="romanUcPeriod"/>
            </a:pPr>
            <a:r>
              <a:rPr lang="cs-CZ" sz="3600" dirty="0" smtClean="0"/>
              <a:t>CDA a korpusová lingvistika</a:t>
            </a:r>
          </a:p>
          <a:p>
            <a:pPr marL="857250" indent="-857250">
              <a:buFont typeface="+mj-lt"/>
              <a:buAutoNum type="romanUcPeriod"/>
            </a:pPr>
            <a:r>
              <a:rPr lang="cs-CZ" sz="3600" dirty="0" smtClean="0"/>
              <a:t>Diskurz jako </a:t>
            </a:r>
            <a:r>
              <a:rPr lang="cs-CZ" sz="3600" dirty="0" err="1" smtClean="0"/>
              <a:t>rekontextualizace</a:t>
            </a:r>
            <a:r>
              <a:rPr lang="cs-CZ" sz="3600" dirty="0" smtClean="0"/>
              <a:t> společenských praktik</a:t>
            </a:r>
          </a:p>
          <a:p>
            <a:pPr marL="857250" indent="-857250">
              <a:buFont typeface="+mj-lt"/>
              <a:buAutoNum type="romanUcPeriod"/>
            </a:pPr>
            <a:r>
              <a:rPr lang="cs-CZ" sz="3600" dirty="0" smtClean="0"/>
              <a:t>Kritika CDA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00188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Norman </a:t>
            </a:r>
            <a:r>
              <a:rPr lang="cs-CZ" dirty="0" err="1" smtClean="0">
                <a:latin typeface="+mn-lt"/>
              </a:rPr>
              <a:t>Fairclough</a:t>
            </a:r>
            <a:endParaRPr lang="cs-CZ" dirty="0">
              <a:latin typeface="+mn-lt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272" y="1346314"/>
            <a:ext cx="3318390" cy="467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2256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Definice diskurzu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34986"/>
            <a:ext cx="10515600" cy="3841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smtClean="0">
                <a:latin typeface="+mj-lt"/>
              </a:rPr>
              <a:t>Způsob, jak se konstruují různé aspekty světa v závislosti na společenském náhledu.</a:t>
            </a:r>
            <a:endParaRPr lang="cs-CZ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75178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Tony Blair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Texty: Předmluva Tonyho Blaira k vládnímu dokumentu</a:t>
            </a:r>
          </a:p>
          <a:p>
            <a:r>
              <a:rPr lang="cs-CZ" dirty="0" smtClean="0"/>
              <a:t>Struktura argumentu Tonyho Blaira: moderní svět se mění – jestli chceme uspět (implicitní premisa – „ano, chceme“) – musíme zavést efektivnější hospodářskou soutěž</a:t>
            </a:r>
          </a:p>
          <a:p>
            <a:r>
              <a:rPr lang="cs-CZ" dirty="0" smtClean="0"/>
              <a:t>„My“ = vláda (na rozdíl od minulých vlád), Británie (jako by neexistovala politická opozice – depolitizace), celá země a občané versus soutěžitelé (jako by existoval jednoznačný konsensus)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97936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VII. </a:t>
            </a:r>
            <a:r>
              <a:rPr lang="cs-CZ" dirty="0" smtClean="0">
                <a:latin typeface="+mn-lt"/>
              </a:rPr>
              <a:t>Kritika CDA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8959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Ruth </a:t>
            </a:r>
            <a:r>
              <a:rPr lang="cs-CZ" dirty="0" err="1" smtClean="0">
                <a:latin typeface="+mn-lt"/>
              </a:rPr>
              <a:t>Breeze</a:t>
            </a:r>
            <a:endParaRPr lang="cs-CZ" dirty="0">
              <a:latin typeface="+mn-lt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448" y="1027906"/>
            <a:ext cx="2953512" cy="459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2222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Základní premisy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75232"/>
            <a:ext cx="10515600" cy="47017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>
                <a:latin typeface="+mj-lt"/>
              </a:rPr>
              <a:t>Ortodoxní marxistická teorie je již dnes diskreditována.</a:t>
            </a:r>
            <a:endParaRPr lang="cs-CZ" sz="3600" dirty="0">
              <a:latin typeface="+mj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448" y="2153608"/>
            <a:ext cx="5193791" cy="460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6339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Metody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 smtClean="0">
                <a:latin typeface="+mj-lt"/>
              </a:rPr>
              <a:t>Sběr dat</a:t>
            </a:r>
          </a:p>
          <a:p>
            <a:pPr marL="0" indent="0">
              <a:buNone/>
            </a:pPr>
            <a:r>
              <a:rPr lang="cs-CZ" sz="4400" dirty="0" smtClean="0">
                <a:latin typeface="+mj-lt"/>
              </a:rPr>
              <a:t>Výklad dat</a:t>
            </a:r>
            <a:endParaRPr lang="cs-CZ" sz="4400" dirty="0">
              <a:latin typeface="+mj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976" y="1027905"/>
            <a:ext cx="5858256" cy="4302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1251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Vztah „čtenáře“ a textu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 smtClean="0">
                <a:latin typeface="+mj-lt"/>
              </a:rPr>
              <a:t>Naivní lingvistický </a:t>
            </a:r>
          </a:p>
          <a:p>
            <a:pPr marL="0" indent="0">
              <a:buNone/>
            </a:pPr>
            <a:r>
              <a:rPr lang="cs-CZ" sz="4400" dirty="0" smtClean="0">
                <a:latin typeface="+mj-lt"/>
              </a:rPr>
              <a:t>determinismus</a:t>
            </a:r>
            <a:endParaRPr lang="cs-CZ" sz="4400" dirty="0">
              <a:latin typeface="+mj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434" y="1343048"/>
            <a:ext cx="4732782" cy="5316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3633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CDA a kontext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 smtClean="0">
                <a:latin typeface="+mj-lt"/>
              </a:rPr>
              <a:t>Moc kontextu?</a:t>
            </a:r>
          </a:p>
          <a:p>
            <a:pPr marL="0" indent="0">
              <a:buNone/>
            </a:pPr>
            <a:r>
              <a:rPr lang="cs-CZ" sz="4400" dirty="0" smtClean="0">
                <a:latin typeface="+mj-lt"/>
              </a:rPr>
              <a:t>Málo kontextu?</a:t>
            </a:r>
            <a:endParaRPr lang="cs-CZ" sz="4400" dirty="0">
              <a:latin typeface="+mj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952" y="1027906"/>
            <a:ext cx="6096000" cy="5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8886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Z definice negativní postoj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 smtClean="0">
                <a:latin typeface="+mj-lt"/>
              </a:rPr>
              <a:t>CDA tvrdí, že směřuje k vytvoření lepšího světa, k posílení slabých.</a:t>
            </a:r>
          </a:p>
          <a:p>
            <a:pPr marL="0" indent="0">
              <a:buNone/>
            </a:pPr>
            <a:r>
              <a:rPr lang="cs-CZ" sz="4400" dirty="0" smtClean="0">
                <a:latin typeface="+mj-lt"/>
              </a:rPr>
              <a:t>Zároveň přiznávají, že tohle se málokdy podaří.</a:t>
            </a:r>
            <a:endParaRPr lang="cs-CZ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19448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I. DHA - kvíz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895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Intelektuální ortodoxie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 smtClean="0">
                <a:latin typeface="+mj-lt"/>
              </a:rPr>
              <a:t>CDA začala jako revoluční způsob studie jazyka. Postupně se vyvinula v uznávané odvětví.</a:t>
            </a:r>
          </a:p>
          <a:p>
            <a:pPr marL="0" indent="0">
              <a:buNone/>
            </a:pPr>
            <a:r>
              <a:rPr lang="cs-CZ" sz="4400" dirty="0" smtClean="0">
                <a:latin typeface="+mj-lt"/>
              </a:rPr>
              <a:t>Michael </a:t>
            </a:r>
            <a:r>
              <a:rPr lang="cs-CZ" sz="4400" dirty="0" err="1" smtClean="0">
                <a:latin typeface="+mj-lt"/>
              </a:rPr>
              <a:t>Billig</a:t>
            </a:r>
            <a:endParaRPr lang="cs-CZ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63571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Seminární cvičení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 smtClean="0">
                <a:latin typeface="+mj-lt"/>
              </a:rPr>
              <a:t>Kterou definici diskurzu byste přiřadili ke kterému odvětví CDA?</a:t>
            </a:r>
            <a:endParaRPr lang="cs-CZ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26458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Použitá literatura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err="1">
                <a:latin typeface="+mj-lt"/>
              </a:rPr>
              <a:t>Breeze</a:t>
            </a:r>
            <a:r>
              <a:rPr lang="cs-CZ" sz="3600" dirty="0">
                <a:latin typeface="+mj-lt"/>
              </a:rPr>
              <a:t>, Ruth, 2011, „</a:t>
            </a:r>
            <a:r>
              <a:rPr lang="cs-CZ" sz="3600" dirty="0" err="1">
                <a:latin typeface="+mj-lt"/>
              </a:rPr>
              <a:t>Critical</a:t>
            </a:r>
            <a:r>
              <a:rPr lang="cs-CZ" sz="3600" dirty="0">
                <a:latin typeface="+mj-lt"/>
              </a:rPr>
              <a:t> </a:t>
            </a:r>
            <a:r>
              <a:rPr lang="cs-CZ" sz="3600" dirty="0" err="1">
                <a:latin typeface="+mj-lt"/>
              </a:rPr>
              <a:t>discourse</a:t>
            </a:r>
            <a:r>
              <a:rPr lang="cs-CZ" sz="3600" dirty="0">
                <a:latin typeface="+mj-lt"/>
              </a:rPr>
              <a:t> </a:t>
            </a:r>
            <a:r>
              <a:rPr lang="cs-CZ" sz="3600" dirty="0" err="1">
                <a:latin typeface="+mj-lt"/>
              </a:rPr>
              <a:t>analysis</a:t>
            </a:r>
            <a:r>
              <a:rPr lang="cs-CZ" sz="3600" dirty="0">
                <a:latin typeface="+mj-lt"/>
              </a:rPr>
              <a:t> and </a:t>
            </a:r>
            <a:r>
              <a:rPr lang="cs-CZ" sz="3600" dirty="0" err="1">
                <a:latin typeface="+mj-lt"/>
              </a:rPr>
              <a:t>its</a:t>
            </a:r>
            <a:r>
              <a:rPr lang="cs-CZ" sz="3600" dirty="0">
                <a:latin typeface="+mj-lt"/>
              </a:rPr>
              <a:t> </a:t>
            </a:r>
            <a:r>
              <a:rPr lang="cs-CZ" sz="3600" dirty="0" err="1">
                <a:latin typeface="+mj-lt"/>
              </a:rPr>
              <a:t>critics</a:t>
            </a:r>
            <a:r>
              <a:rPr lang="cs-CZ" sz="3600" dirty="0">
                <a:latin typeface="+mj-lt"/>
              </a:rPr>
              <a:t>“, </a:t>
            </a:r>
            <a:r>
              <a:rPr lang="cs-CZ" sz="3600" i="1" dirty="0" err="1">
                <a:latin typeface="+mj-lt"/>
              </a:rPr>
              <a:t>Pragmatics</a:t>
            </a:r>
            <a:r>
              <a:rPr lang="cs-CZ" sz="3600" dirty="0">
                <a:latin typeface="+mj-lt"/>
              </a:rPr>
              <a:t>, vol. 21, no. 4, str. 493-525</a:t>
            </a:r>
            <a:r>
              <a:rPr lang="cs-CZ" sz="3600" dirty="0" smtClean="0">
                <a:latin typeface="+mj-lt"/>
              </a:rPr>
              <a:t>.</a:t>
            </a:r>
          </a:p>
          <a:p>
            <a:pPr marL="0" indent="0">
              <a:buNone/>
            </a:pPr>
            <a:endParaRPr lang="cs-CZ" sz="3600" dirty="0">
              <a:latin typeface="+mj-lt"/>
            </a:endParaRPr>
          </a:p>
          <a:p>
            <a:pPr marL="0" indent="0">
              <a:buNone/>
            </a:pPr>
            <a:r>
              <a:rPr lang="cs-CZ" sz="3600" dirty="0" err="1">
                <a:latin typeface="+mj-lt"/>
              </a:rPr>
              <a:t>Reisigl</a:t>
            </a:r>
            <a:r>
              <a:rPr lang="cs-CZ" sz="3600" dirty="0">
                <a:latin typeface="+mj-lt"/>
              </a:rPr>
              <a:t>, Martin &amp; </a:t>
            </a:r>
            <a:r>
              <a:rPr lang="cs-CZ" sz="3600" dirty="0" err="1">
                <a:latin typeface="+mj-lt"/>
              </a:rPr>
              <a:t>Wodak</a:t>
            </a:r>
            <a:r>
              <a:rPr lang="cs-CZ" sz="3600" dirty="0">
                <a:latin typeface="+mj-lt"/>
              </a:rPr>
              <a:t>, Ruth (</a:t>
            </a:r>
            <a:r>
              <a:rPr lang="cs-CZ" sz="3600" dirty="0" err="1">
                <a:latin typeface="+mj-lt"/>
              </a:rPr>
              <a:t>Eds</a:t>
            </a:r>
            <a:r>
              <a:rPr lang="cs-CZ" sz="3600" dirty="0">
                <a:latin typeface="+mj-lt"/>
              </a:rPr>
              <a:t>.) (2009). </a:t>
            </a:r>
            <a:r>
              <a:rPr lang="cs-CZ" sz="3600" i="1" dirty="0" err="1">
                <a:latin typeface="+mj-lt"/>
              </a:rPr>
              <a:t>Methods</a:t>
            </a:r>
            <a:r>
              <a:rPr lang="cs-CZ" sz="3600" i="1" dirty="0">
                <a:latin typeface="+mj-lt"/>
              </a:rPr>
              <a:t> </a:t>
            </a:r>
            <a:r>
              <a:rPr lang="cs-CZ" sz="3600" i="1" dirty="0" err="1">
                <a:latin typeface="+mj-lt"/>
              </a:rPr>
              <a:t>of</a:t>
            </a:r>
            <a:r>
              <a:rPr lang="cs-CZ" sz="3600" i="1" dirty="0">
                <a:latin typeface="+mj-lt"/>
              </a:rPr>
              <a:t> </a:t>
            </a:r>
            <a:r>
              <a:rPr lang="cs-CZ" sz="3600" i="1" dirty="0" err="1">
                <a:latin typeface="+mj-lt"/>
              </a:rPr>
              <a:t>Critical</a:t>
            </a:r>
            <a:r>
              <a:rPr lang="cs-CZ" sz="3600" i="1" dirty="0">
                <a:latin typeface="+mj-lt"/>
              </a:rPr>
              <a:t> </a:t>
            </a:r>
            <a:r>
              <a:rPr lang="cs-CZ" sz="3600" i="1" dirty="0" err="1">
                <a:latin typeface="+mj-lt"/>
              </a:rPr>
              <a:t>Discourse</a:t>
            </a:r>
            <a:r>
              <a:rPr lang="cs-CZ" sz="3600" i="1" dirty="0">
                <a:latin typeface="+mj-lt"/>
              </a:rPr>
              <a:t> </a:t>
            </a:r>
            <a:r>
              <a:rPr lang="cs-CZ" sz="3600" i="1" dirty="0" err="1">
                <a:latin typeface="+mj-lt"/>
              </a:rPr>
              <a:t>Analysis</a:t>
            </a:r>
            <a:r>
              <a:rPr lang="cs-CZ" sz="3600" dirty="0">
                <a:latin typeface="+mj-lt"/>
              </a:rPr>
              <a:t>. London: SAGE </a:t>
            </a:r>
            <a:r>
              <a:rPr lang="cs-CZ" sz="3600" dirty="0" err="1" smtClean="0">
                <a:latin typeface="+mj-lt"/>
              </a:rPr>
              <a:t>Publications</a:t>
            </a:r>
            <a:r>
              <a:rPr lang="cs-CZ" sz="3600" dirty="0" smtClean="0">
                <a:latin typeface="+mj-lt"/>
              </a:rPr>
              <a:t>.</a:t>
            </a:r>
            <a:endParaRPr lang="cs-CZ" sz="3600" dirty="0">
              <a:latin typeface="+mj-lt"/>
            </a:endParaRPr>
          </a:p>
          <a:p>
            <a:pPr marL="0" indent="0">
              <a:buNone/>
            </a:pPr>
            <a:endParaRPr lang="cs-CZ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2133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Úkol 1: Strategie – 5 otázek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 smtClean="0">
                <a:latin typeface="+mj-lt"/>
              </a:rPr>
              <a:t>Popište na rozdaném listu strategie, které zodpovídají základní otázky v DHA.</a:t>
            </a:r>
            <a:endParaRPr lang="cs-CZ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17159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04287"/>
            <a:ext cx="10515600" cy="387267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dirty="0"/>
              <a:t>Nominace</a:t>
            </a:r>
          </a:p>
          <a:p>
            <a:pPr marL="514350" indent="-514350">
              <a:buAutoNum type="arabicPeriod"/>
            </a:pPr>
            <a:r>
              <a:rPr lang="cs-CZ" dirty="0"/>
              <a:t>Predikace</a:t>
            </a:r>
          </a:p>
          <a:p>
            <a:pPr marL="514350" indent="-514350">
              <a:buAutoNum type="arabicPeriod"/>
            </a:pPr>
            <a:r>
              <a:rPr lang="cs-CZ" dirty="0"/>
              <a:t>Argumentace</a:t>
            </a:r>
          </a:p>
          <a:p>
            <a:pPr marL="514350" indent="-514350">
              <a:buAutoNum type="arabicPeriod"/>
            </a:pPr>
            <a:r>
              <a:rPr lang="cs-CZ" dirty="0" err="1"/>
              <a:t>Perspektivizace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Zesilování či zmírňování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2573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Úkol 2: Nominační strategie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 smtClean="0">
                <a:latin typeface="+mj-lt"/>
              </a:rPr>
              <a:t>Vymyslete jeden příklad ke každé nominační strategii (viz rozdaný list). Nemusí se nutně vztahovat k menšinám. A nemusí být negativně zabarvené!</a:t>
            </a:r>
            <a:endParaRPr lang="cs-CZ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6234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Komplexní DHA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smtClean="0">
                <a:latin typeface="+mj-lt"/>
              </a:rPr>
              <a:t>Šimon Pánek a Jan Kraus</a:t>
            </a:r>
          </a:p>
          <a:p>
            <a:pPr marL="0" indent="0">
              <a:buNone/>
            </a:pPr>
            <a:r>
              <a:rPr lang="cs-CZ" sz="4000" dirty="0">
                <a:latin typeface="+mj-lt"/>
                <a:hlinkClick r:id="rId2"/>
              </a:rPr>
              <a:t>https://</a:t>
            </a:r>
            <a:r>
              <a:rPr lang="cs-CZ" sz="4000" dirty="0" smtClean="0">
                <a:latin typeface="+mj-lt"/>
                <a:hlinkClick r:id="rId2"/>
              </a:rPr>
              <a:t>www.youtube.com/watch?v=kKKJSTRh1xY</a:t>
            </a:r>
            <a:endParaRPr lang="cs-CZ" sz="4000" dirty="0" smtClean="0">
              <a:latin typeface="+mj-lt"/>
            </a:endParaRPr>
          </a:p>
          <a:p>
            <a:pPr marL="0" indent="0">
              <a:buNone/>
            </a:pPr>
            <a:endParaRPr lang="cs-CZ" sz="4000" dirty="0" smtClean="0">
              <a:latin typeface="+mj-lt"/>
            </a:endParaRPr>
          </a:p>
          <a:p>
            <a:pPr marL="0" indent="0">
              <a:buNone/>
            </a:pPr>
            <a:r>
              <a:rPr lang="cs-CZ" sz="4000" dirty="0" smtClean="0">
                <a:latin typeface="+mj-lt"/>
              </a:rPr>
              <a:t>Proveďte komplexní DHA. Identifikujte diskurz, žánr a text. Kde byste viděli 4 úrovně kontextu? Najděte zajímavý příklad </a:t>
            </a:r>
            <a:r>
              <a:rPr lang="cs-CZ" sz="4000" dirty="0" err="1" smtClean="0">
                <a:latin typeface="+mj-lt"/>
              </a:rPr>
              <a:t>rekontextualizace</a:t>
            </a:r>
            <a:r>
              <a:rPr lang="cs-CZ" sz="4000" dirty="0" smtClean="0">
                <a:latin typeface="+mj-lt"/>
              </a:rPr>
              <a:t>!</a:t>
            </a:r>
          </a:p>
          <a:p>
            <a:pPr marL="0" indent="0">
              <a:buNone/>
            </a:pPr>
            <a:endParaRPr lang="cs-CZ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3246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4 úrovně kontextu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3200" dirty="0">
                <a:latin typeface="+mj-lt"/>
              </a:rPr>
              <a:t>Bezprostřední, jazykový, kontext a </a:t>
            </a:r>
            <a:r>
              <a:rPr lang="cs-CZ" sz="3200" dirty="0" err="1">
                <a:latin typeface="+mj-lt"/>
              </a:rPr>
              <a:t>kodiskurz</a:t>
            </a:r>
            <a:r>
              <a:rPr lang="cs-CZ" sz="3200" dirty="0">
                <a:latin typeface="+mj-lt"/>
              </a:rPr>
              <a:t> uvnitř textu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>
                <a:latin typeface="+mj-lt"/>
              </a:rPr>
              <a:t>Intertextuální a </a:t>
            </a:r>
            <a:r>
              <a:rPr lang="cs-CZ" sz="3200" dirty="0" err="1">
                <a:latin typeface="+mj-lt"/>
              </a:rPr>
              <a:t>interdiskurzivní</a:t>
            </a:r>
            <a:r>
              <a:rPr lang="cs-CZ" sz="3200" dirty="0">
                <a:latin typeface="+mj-lt"/>
              </a:rPr>
              <a:t> vztah mezi promluvami, texty, žánry a diskurzy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>
                <a:latin typeface="+mj-lt"/>
              </a:rPr>
              <a:t>Mimojazykové společenské proměnné a institucionální rámec specifického kontextu situace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>
                <a:latin typeface="+mj-lt"/>
              </a:rPr>
              <a:t>Širší společensko-politický a historický kontext, v němž jsou diskurzivní praktiky zakotveny a k němuž se vztahují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9170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</TotalTime>
  <Words>730</Words>
  <Application>Microsoft Office PowerPoint</Application>
  <PresentationFormat>Širokoúhlá obrazovka</PresentationFormat>
  <Paragraphs>101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Office Theme</vt:lpstr>
      <vt:lpstr>Národnost a menšina – kritická analýza diskurzu</vt:lpstr>
      <vt:lpstr>Prezentace aplikace PowerPoint</vt:lpstr>
      <vt:lpstr>Struktura přednášky</vt:lpstr>
      <vt:lpstr>I. DHA - kvíz</vt:lpstr>
      <vt:lpstr>Úkol 1: Strategie – 5 otázek</vt:lpstr>
      <vt:lpstr>Odpovědi</vt:lpstr>
      <vt:lpstr>Úkol 2: Nominační strategie</vt:lpstr>
      <vt:lpstr>Komplexní DHA</vt:lpstr>
      <vt:lpstr>4 úrovně kontextu</vt:lpstr>
      <vt:lpstr>II. Foucaultovská CDA a dispozitivní analýza </vt:lpstr>
      <vt:lpstr>Siegfried Jäger a Florentine Maier</vt:lpstr>
      <vt:lpstr>Definice diskurzu</vt:lpstr>
      <vt:lpstr>Alexei Leontiev a král Midas</vt:lpstr>
      <vt:lpstr>Topoi</vt:lpstr>
      <vt:lpstr>Příklad</vt:lpstr>
      <vt:lpstr>III. Sociokognitivní přístup</vt:lpstr>
      <vt:lpstr>Teun A. van Dijk</vt:lpstr>
      <vt:lpstr>Definice diskurzu</vt:lpstr>
      <vt:lpstr>Kritický přístup</vt:lpstr>
      <vt:lpstr>Příklad</vt:lpstr>
      <vt:lpstr>IV. CDA a korpusová lingvistika</vt:lpstr>
      <vt:lpstr>Gerlinde Mautner</vt:lpstr>
      <vt:lpstr>Definice diskurzu</vt:lpstr>
      <vt:lpstr>Jak lze spojit CDA a korpusovou lingvistiku?</vt:lpstr>
      <vt:lpstr>Příklad</vt:lpstr>
      <vt:lpstr>V. Diskurz jako rekontextualizace společenských praktik</vt:lpstr>
      <vt:lpstr>Theo van Leeuwen</vt:lpstr>
      <vt:lpstr>Definice diskurzu</vt:lpstr>
      <vt:lpstr>VI. Dialekticko-relacionistický přístup</vt:lpstr>
      <vt:lpstr>Norman Fairclough</vt:lpstr>
      <vt:lpstr>Definice diskurzu</vt:lpstr>
      <vt:lpstr>Příklad – Tony Blair</vt:lpstr>
      <vt:lpstr>VII. Kritika CDA</vt:lpstr>
      <vt:lpstr>Ruth Breeze</vt:lpstr>
      <vt:lpstr>Základní premisy</vt:lpstr>
      <vt:lpstr>Metody</vt:lpstr>
      <vt:lpstr>Vztah „čtenáře“ a textu</vt:lpstr>
      <vt:lpstr>CDA a kontext</vt:lpstr>
      <vt:lpstr>Z definice negativní postoj</vt:lpstr>
      <vt:lpstr>Intelektuální ortodoxie</vt:lpstr>
      <vt:lpstr>Seminární cvičení</vt:lpstr>
      <vt:lpstr>Použitá literatura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Kritická analýza diskurzu se zaměřením na práva menšin</dc:title>
  <dc:creator>pc</dc:creator>
  <cp:lastModifiedBy>pc</cp:lastModifiedBy>
  <cp:revision>229</cp:revision>
  <cp:lastPrinted>2016-03-03T13:13:38Z</cp:lastPrinted>
  <dcterms:created xsi:type="dcterms:W3CDTF">2016-02-17T11:37:03Z</dcterms:created>
  <dcterms:modified xsi:type="dcterms:W3CDTF">2017-03-14T19:49:43Z</dcterms:modified>
</cp:coreProperties>
</file>