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7" r:id="rId2"/>
    <p:sldId id="258" r:id="rId3"/>
    <p:sldId id="259" r:id="rId4"/>
    <p:sldId id="261" r:id="rId5"/>
    <p:sldId id="262" r:id="rId6"/>
    <p:sldId id="264" r:id="rId7"/>
    <p:sldId id="265" r:id="rId8"/>
    <p:sldId id="266" r:id="rId9"/>
    <p:sldId id="283" r:id="rId10"/>
    <p:sldId id="286" r:id="rId11"/>
    <p:sldId id="263" r:id="rId12"/>
    <p:sldId id="347" r:id="rId13"/>
    <p:sldId id="267" r:id="rId14"/>
    <p:sldId id="268" r:id="rId15"/>
    <p:sldId id="279" r:id="rId16"/>
    <p:sldId id="390" r:id="rId17"/>
    <p:sldId id="391" r:id="rId18"/>
    <p:sldId id="392" r:id="rId19"/>
    <p:sldId id="393" r:id="rId20"/>
    <p:sldId id="394" r:id="rId21"/>
    <p:sldId id="395" r:id="rId22"/>
    <p:sldId id="396" r:id="rId23"/>
    <p:sldId id="398" r:id="rId24"/>
    <p:sldId id="399" r:id="rId25"/>
    <p:sldId id="400" r:id="rId26"/>
    <p:sldId id="401" r:id="rId27"/>
    <p:sldId id="402" r:id="rId28"/>
    <p:sldId id="403" r:id="rId29"/>
    <p:sldId id="404" r:id="rId30"/>
    <p:sldId id="405" r:id="rId31"/>
    <p:sldId id="406" r:id="rId32"/>
    <p:sldId id="407" r:id="rId33"/>
    <p:sldId id="408" r:id="rId34"/>
    <p:sldId id="409" r:id="rId35"/>
    <p:sldId id="410" r:id="rId36"/>
    <p:sldId id="348" r:id="rId37"/>
    <p:sldId id="277" r:id="rId3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EBAE61-A04F-4CDF-9B16-6CFD6AB1FA6C}" type="datetimeFigureOut">
              <a:rPr lang="cs-CZ" smtClean="0"/>
              <a:t>25.10.2023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6DBCD4-B7A9-4EAC-87C0-3B99DAE4A0A8}" type="slidenum">
              <a:rPr lang="cs-CZ" smtClean="0"/>
              <a:t>‹#›</a:t>
            </a:fld>
            <a:endParaRPr lang="cs-CZ"/>
          </a:p>
        </p:txBody>
      </p:sp>
    </p:spTree>
    <p:extLst>
      <p:ext uri="{BB962C8B-B14F-4D97-AF65-F5344CB8AC3E}">
        <p14:creationId xmlns:p14="http://schemas.microsoft.com/office/powerpoint/2010/main" val="1501853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8E4D5F88-DB2F-48A5-B577-17C9305C29D1}" type="datetimeFigureOut">
              <a:rPr lang="cs-CZ" smtClean="0"/>
              <a:t>25.10.2023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36B92F1-AFC7-450B-90E2-BDDB9733922E}" type="slidenum">
              <a:rPr lang="cs-CZ" smtClean="0"/>
              <a:t>‹#›</a:t>
            </a:fld>
            <a:endParaRPr lang="cs-CZ"/>
          </a:p>
        </p:txBody>
      </p:sp>
    </p:spTree>
    <p:extLst>
      <p:ext uri="{BB962C8B-B14F-4D97-AF65-F5344CB8AC3E}">
        <p14:creationId xmlns:p14="http://schemas.microsoft.com/office/powerpoint/2010/main" val="3931279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E4D5F88-DB2F-48A5-B577-17C9305C29D1}" type="datetimeFigureOut">
              <a:rPr lang="cs-CZ" smtClean="0"/>
              <a:t>25.10.2023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36B92F1-AFC7-450B-90E2-BDDB9733922E}" type="slidenum">
              <a:rPr lang="cs-CZ" smtClean="0"/>
              <a:t>‹#›</a:t>
            </a:fld>
            <a:endParaRPr lang="cs-CZ"/>
          </a:p>
        </p:txBody>
      </p:sp>
    </p:spTree>
    <p:extLst>
      <p:ext uri="{BB962C8B-B14F-4D97-AF65-F5344CB8AC3E}">
        <p14:creationId xmlns:p14="http://schemas.microsoft.com/office/powerpoint/2010/main" val="2235460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E4D5F88-DB2F-48A5-B577-17C9305C29D1}" type="datetimeFigureOut">
              <a:rPr lang="cs-CZ" smtClean="0"/>
              <a:t>25.10.2023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36B92F1-AFC7-450B-90E2-BDDB9733922E}" type="slidenum">
              <a:rPr lang="cs-CZ" smtClean="0"/>
              <a:t>‹#›</a:t>
            </a:fld>
            <a:endParaRPr lang="cs-CZ"/>
          </a:p>
        </p:txBody>
      </p:sp>
    </p:spTree>
    <p:extLst>
      <p:ext uri="{BB962C8B-B14F-4D97-AF65-F5344CB8AC3E}">
        <p14:creationId xmlns:p14="http://schemas.microsoft.com/office/powerpoint/2010/main" val="2384161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E4D5F88-DB2F-48A5-B577-17C9305C29D1}" type="datetimeFigureOut">
              <a:rPr lang="cs-CZ" smtClean="0"/>
              <a:t>25.10.2023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36B92F1-AFC7-450B-90E2-BDDB9733922E}" type="slidenum">
              <a:rPr lang="cs-CZ" smtClean="0"/>
              <a:t>‹#›</a:t>
            </a:fld>
            <a:endParaRPr lang="cs-CZ"/>
          </a:p>
        </p:txBody>
      </p:sp>
    </p:spTree>
    <p:extLst>
      <p:ext uri="{BB962C8B-B14F-4D97-AF65-F5344CB8AC3E}">
        <p14:creationId xmlns:p14="http://schemas.microsoft.com/office/powerpoint/2010/main" val="3534509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8E4D5F88-DB2F-48A5-B577-17C9305C29D1}" type="datetimeFigureOut">
              <a:rPr lang="cs-CZ" smtClean="0"/>
              <a:t>25.10.2023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36B92F1-AFC7-450B-90E2-BDDB9733922E}" type="slidenum">
              <a:rPr lang="cs-CZ" smtClean="0"/>
              <a:t>‹#›</a:t>
            </a:fld>
            <a:endParaRPr lang="cs-CZ"/>
          </a:p>
        </p:txBody>
      </p:sp>
    </p:spTree>
    <p:extLst>
      <p:ext uri="{BB962C8B-B14F-4D97-AF65-F5344CB8AC3E}">
        <p14:creationId xmlns:p14="http://schemas.microsoft.com/office/powerpoint/2010/main" val="2524524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E4D5F88-DB2F-48A5-B577-17C9305C29D1}" type="datetimeFigureOut">
              <a:rPr lang="cs-CZ" smtClean="0"/>
              <a:t>25.10.2023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36B92F1-AFC7-450B-90E2-BDDB9733922E}" type="slidenum">
              <a:rPr lang="cs-CZ" smtClean="0"/>
              <a:t>‹#›</a:t>
            </a:fld>
            <a:endParaRPr lang="cs-CZ"/>
          </a:p>
        </p:txBody>
      </p:sp>
    </p:spTree>
    <p:extLst>
      <p:ext uri="{BB962C8B-B14F-4D97-AF65-F5344CB8AC3E}">
        <p14:creationId xmlns:p14="http://schemas.microsoft.com/office/powerpoint/2010/main" val="652975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E4D5F88-DB2F-48A5-B577-17C9305C29D1}" type="datetimeFigureOut">
              <a:rPr lang="cs-CZ" smtClean="0"/>
              <a:t>25.10.2023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36B92F1-AFC7-450B-90E2-BDDB9733922E}" type="slidenum">
              <a:rPr lang="cs-CZ" smtClean="0"/>
              <a:t>‹#›</a:t>
            </a:fld>
            <a:endParaRPr lang="cs-CZ"/>
          </a:p>
        </p:txBody>
      </p:sp>
    </p:spTree>
    <p:extLst>
      <p:ext uri="{BB962C8B-B14F-4D97-AF65-F5344CB8AC3E}">
        <p14:creationId xmlns:p14="http://schemas.microsoft.com/office/powerpoint/2010/main" val="3852306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E4D5F88-DB2F-48A5-B577-17C9305C29D1}" type="datetimeFigureOut">
              <a:rPr lang="cs-CZ" smtClean="0"/>
              <a:t>25.10.2023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36B92F1-AFC7-450B-90E2-BDDB9733922E}" type="slidenum">
              <a:rPr lang="cs-CZ" smtClean="0"/>
              <a:t>‹#›</a:t>
            </a:fld>
            <a:endParaRPr lang="cs-CZ"/>
          </a:p>
        </p:txBody>
      </p:sp>
    </p:spTree>
    <p:extLst>
      <p:ext uri="{BB962C8B-B14F-4D97-AF65-F5344CB8AC3E}">
        <p14:creationId xmlns:p14="http://schemas.microsoft.com/office/powerpoint/2010/main" val="2083298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E4D5F88-DB2F-48A5-B577-17C9305C29D1}" type="datetimeFigureOut">
              <a:rPr lang="cs-CZ" smtClean="0"/>
              <a:t>25.10.2023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36B92F1-AFC7-450B-90E2-BDDB9733922E}" type="slidenum">
              <a:rPr lang="cs-CZ" smtClean="0"/>
              <a:t>‹#›</a:t>
            </a:fld>
            <a:endParaRPr lang="cs-CZ"/>
          </a:p>
        </p:txBody>
      </p:sp>
    </p:spTree>
    <p:extLst>
      <p:ext uri="{BB962C8B-B14F-4D97-AF65-F5344CB8AC3E}">
        <p14:creationId xmlns:p14="http://schemas.microsoft.com/office/powerpoint/2010/main" val="2238477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8E4D5F88-DB2F-48A5-B577-17C9305C29D1}" type="datetimeFigureOut">
              <a:rPr lang="cs-CZ" smtClean="0"/>
              <a:t>25.10.2023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36B92F1-AFC7-450B-90E2-BDDB9733922E}" type="slidenum">
              <a:rPr lang="cs-CZ" smtClean="0"/>
              <a:t>‹#›</a:t>
            </a:fld>
            <a:endParaRPr lang="cs-CZ"/>
          </a:p>
        </p:txBody>
      </p:sp>
    </p:spTree>
    <p:extLst>
      <p:ext uri="{BB962C8B-B14F-4D97-AF65-F5344CB8AC3E}">
        <p14:creationId xmlns:p14="http://schemas.microsoft.com/office/powerpoint/2010/main" val="3131971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8E4D5F88-DB2F-48A5-B577-17C9305C29D1}" type="datetimeFigureOut">
              <a:rPr lang="cs-CZ" smtClean="0"/>
              <a:t>25.10.2023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36B92F1-AFC7-450B-90E2-BDDB9733922E}" type="slidenum">
              <a:rPr lang="cs-CZ" smtClean="0"/>
              <a:t>‹#›</a:t>
            </a:fld>
            <a:endParaRPr lang="cs-CZ"/>
          </a:p>
        </p:txBody>
      </p:sp>
    </p:spTree>
    <p:extLst>
      <p:ext uri="{BB962C8B-B14F-4D97-AF65-F5344CB8AC3E}">
        <p14:creationId xmlns:p14="http://schemas.microsoft.com/office/powerpoint/2010/main" val="2354365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4D5F88-DB2F-48A5-B577-17C9305C29D1}" type="datetimeFigureOut">
              <a:rPr lang="cs-CZ" smtClean="0"/>
              <a:t>25.10.2023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6B92F1-AFC7-450B-90E2-BDDB9733922E}" type="slidenum">
              <a:rPr lang="cs-CZ" smtClean="0"/>
              <a:t>‹#›</a:t>
            </a:fld>
            <a:endParaRPr lang="cs-CZ"/>
          </a:p>
        </p:txBody>
      </p:sp>
    </p:spTree>
    <p:extLst>
      <p:ext uri="{BB962C8B-B14F-4D97-AF65-F5344CB8AC3E}">
        <p14:creationId xmlns:p14="http://schemas.microsoft.com/office/powerpoint/2010/main" val="2453648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l1.cuni.cz/course/view.php?id=1109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cuni.primo.exlibrisgroup.com/discovery/fulldisplay?docid=alma990013857170106986&amp;context=L&amp;vid=420CKIS_INST:UKAZ&amp;lang=cs&amp;search_scope=MyInst_and_CI&amp;adaptor=Local%20Search%20Engine&amp;isFrbr=true&amp;tab=Everything&amp;query=any%2Ccontains%2Cvzd%C4%9Bl%C3%A1v%C3%A1n%C3%AD%20rom%C5%AF%20v%20z%C5%A1&amp;sortby=date_d&amp;facet=frbrgroupid%2Cinclude%2C9040025566876166556&amp;offset=0" TargetMode="External"/><Relationship Id="rId2" Type="http://schemas.openxmlformats.org/officeDocument/2006/relationships/hyperlink" Target="https://cuni.primo.exlibrisgroup.com/discovery/fulldisplay?docid=alma990007302470106986&amp;context=L&amp;vid=420CKIS_INST:UKAZ&amp;lang=cs&amp;search_scope=MyInst_and_CI&amp;adaptor=Local%20Search%20Engine&amp;tab=Everything&amp;query=any%2Ccontains%2Czku%C5%A1enosti%20se%20vzd%C4%9Bl%C3%A1v%C3%A1n%C3%ADm%20romsk%C3%BDch%20d%C4%9Bt%C3%AD&amp;offset=0"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Diplomní seminář I.</a:t>
            </a:r>
            <a:br>
              <a:rPr lang="cs-CZ" dirty="0"/>
            </a:br>
            <a:r>
              <a:rPr lang="cs-CZ" dirty="0"/>
              <a:t>Sociokulturní antropologie</a:t>
            </a:r>
          </a:p>
        </p:txBody>
      </p:sp>
      <p:sp>
        <p:nvSpPr>
          <p:cNvPr id="3" name="Podnadpis 2"/>
          <p:cNvSpPr>
            <a:spLocks noGrp="1"/>
          </p:cNvSpPr>
          <p:nvPr>
            <p:ph type="subTitle" idx="1"/>
          </p:nvPr>
        </p:nvSpPr>
        <p:spPr>
          <a:xfrm>
            <a:off x="1524000" y="4140926"/>
            <a:ext cx="9144000" cy="1116874"/>
          </a:xfrm>
        </p:spPr>
        <p:txBody>
          <a:bodyPr>
            <a:normAutofit fontScale="92500" lnSpcReduction="20000"/>
          </a:bodyPr>
          <a:lstStyle/>
          <a:p>
            <a:r>
              <a:rPr lang="cs-CZ" dirty="0"/>
              <a:t>Mgr. Hedvika Novotná, Ph.D.</a:t>
            </a:r>
          </a:p>
          <a:p>
            <a:r>
              <a:rPr lang="cs-CZ" dirty="0"/>
              <a:t>PhDr. Dana Bittnerová, CSc.</a:t>
            </a:r>
          </a:p>
          <a:p>
            <a:r>
              <a:rPr lang="cs-CZ" dirty="0"/>
              <a:t>FHS UK 2023/24</a:t>
            </a:r>
          </a:p>
        </p:txBody>
      </p:sp>
    </p:spTree>
    <p:extLst>
      <p:ext uri="{BB962C8B-B14F-4D97-AF65-F5344CB8AC3E}">
        <p14:creationId xmlns:p14="http://schemas.microsoft.com/office/powerpoint/2010/main" val="3060321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 </a:t>
            </a:r>
            <a:r>
              <a:rPr lang="cs-CZ" dirty="0" err="1"/>
              <a:t>antropo</a:t>
            </a:r>
            <a:r>
              <a:rPr lang="cs-CZ" dirty="0"/>
              <a:t> volba tématu = obvykle volba terénu </a:t>
            </a:r>
          </a:p>
        </p:txBody>
      </p:sp>
      <p:sp>
        <p:nvSpPr>
          <p:cNvPr id="3" name="Zástupný symbol pro obsah 2"/>
          <p:cNvSpPr>
            <a:spLocks noGrp="1"/>
          </p:cNvSpPr>
          <p:nvPr>
            <p:ph idx="1"/>
          </p:nvPr>
        </p:nvSpPr>
        <p:spPr/>
        <p:txBody>
          <a:bodyPr>
            <a:normAutofit fontScale="77500" lnSpcReduction="20000"/>
          </a:bodyPr>
          <a:lstStyle/>
          <a:p>
            <a:r>
              <a:rPr lang="cs-CZ" dirty="0"/>
              <a:t>Universalismus x partikularismus</a:t>
            </a:r>
          </a:p>
          <a:p>
            <a:pPr lvl="1"/>
            <a:r>
              <a:rPr lang="cs-CZ" dirty="0"/>
              <a:t>Obdobím „velkých teorií“ (univers.) spíše odzvonilo… </a:t>
            </a:r>
          </a:p>
          <a:p>
            <a:pPr lvl="2"/>
            <a:r>
              <a:rPr lang="cs-CZ" dirty="0"/>
              <a:t>Pozn.: globalizace ≠ návrat universalismu</a:t>
            </a:r>
          </a:p>
          <a:p>
            <a:pPr lvl="1"/>
            <a:r>
              <a:rPr lang="cs-CZ" dirty="0"/>
              <a:t>Univers. je možné uvažovat jen v rovině bytostně teoretické práce (komparace teorií … ≠ sekund. analýza)</a:t>
            </a:r>
          </a:p>
          <a:p>
            <a:r>
              <a:rPr lang="cs-CZ" dirty="0"/>
              <a:t>Je vždy třeba vědět, kde co dělám / co s čím srovnávám resp. propojuji</a:t>
            </a:r>
          </a:p>
          <a:p>
            <a:pPr lvl="2"/>
            <a:r>
              <a:rPr lang="cs-CZ" dirty="0"/>
              <a:t>Zahalování muslimských žen x katolických řádových sester – pozor na jablka a hrušky!</a:t>
            </a:r>
          </a:p>
          <a:p>
            <a:pPr lvl="1"/>
            <a:r>
              <a:rPr lang="cs-CZ" dirty="0" err="1"/>
              <a:t>Teor</a:t>
            </a:r>
            <a:r>
              <a:rPr lang="cs-CZ" dirty="0"/>
              <a:t>. výzkum: nelze srovnávat data z různých terénů a časů</a:t>
            </a:r>
          </a:p>
          <a:p>
            <a:pPr lvl="2"/>
            <a:r>
              <a:rPr lang="cs-CZ" dirty="0" smtClean="0"/>
              <a:t>terén </a:t>
            </a:r>
            <a:r>
              <a:rPr lang="cs-CZ" dirty="0"/>
              <a:t>= texty, které chci komparovat … komparuji teorie, koncepty</a:t>
            </a:r>
          </a:p>
          <a:p>
            <a:pPr lvl="3"/>
            <a:r>
              <a:rPr lang="cs-CZ" dirty="0"/>
              <a:t>Např.: komparuji teorie o zahalování x komparuji motivy a způsoby zahalování, jak o nich psaly různé studie napříč světem </a:t>
            </a:r>
          </a:p>
          <a:p>
            <a:pPr lvl="1"/>
            <a:r>
              <a:rPr lang="cs-CZ" dirty="0"/>
              <a:t>Empir. výzkum: nedoporučujeme komparativní </a:t>
            </a:r>
            <a:r>
              <a:rPr lang="cs-CZ" dirty="0" smtClean="0"/>
              <a:t>výzkumy: pro komparaci jsou nezbytné </a:t>
            </a:r>
            <a:r>
              <a:rPr lang="cs-CZ" dirty="0"/>
              <a:t>jednotlivé </a:t>
            </a:r>
            <a:r>
              <a:rPr lang="cs-CZ" dirty="0" smtClean="0"/>
              <a:t>výzkumy, které by pak bylo možné komparovat = příliš náročné </a:t>
            </a:r>
            <a:endParaRPr lang="cs-CZ" dirty="0"/>
          </a:p>
          <a:p>
            <a:r>
              <a:rPr lang="cs-CZ" dirty="0"/>
              <a:t>Empir. výzkum: nezbytné uvažovat partikularisticky</a:t>
            </a:r>
          </a:p>
          <a:p>
            <a:pPr lvl="1"/>
            <a:r>
              <a:rPr lang="cs-CZ" dirty="0"/>
              <a:t>sevřený/vymezený a relativně úzký/malý/drobný terén</a:t>
            </a:r>
          </a:p>
          <a:p>
            <a:pPr lvl="1"/>
            <a:r>
              <a:rPr lang="cs-CZ" b="1" dirty="0" err="1"/>
              <a:t>Small</a:t>
            </a:r>
            <a:r>
              <a:rPr lang="cs-CZ" b="1" dirty="0"/>
              <a:t> </a:t>
            </a:r>
            <a:r>
              <a:rPr lang="cs-CZ" b="1" dirty="0" err="1"/>
              <a:t>places</a:t>
            </a:r>
            <a:r>
              <a:rPr lang="cs-CZ" b="1" dirty="0"/>
              <a:t>, </a:t>
            </a:r>
            <a:r>
              <a:rPr lang="cs-CZ" b="1" dirty="0" err="1"/>
              <a:t>large</a:t>
            </a:r>
            <a:r>
              <a:rPr lang="cs-CZ" b="1" dirty="0"/>
              <a:t> </a:t>
            </a:r>
            <a:r>
              <a:rPr lang="cs-CZ" b="1" dirty="0" err="1"/>
              <a:t>issues</a:t>
            </a:r>
            <a:r>
              <a:rPr lang="cs-CZ" b="1" dirty="0"/>
              <a:t> </a:t>
            </a:r>
          </a:p>
          <a:p>
            <a:pPr lvl="2"/>
            <a:r>
              <a:rPr lang="cs-CZ" dirty="0"/>
              <a:t>KVÍZ: kdo je autorem výroku?</a:t>
            </a:r>
            <a:endParaRPr lang="cs-CZ" b="1" dirty="0"/>
          </a:p>
        </p:txBody>
      </p:sp>
    </p:spTree>
    <p:extLst>
      <p:ext uri="{BB962C8B-B14F-4D97-AF65-F5344CB8AC3E}">
        <p14:creationId xmlns:p14="http://schemas.microsoft.com/office/powerpoint/2010/main" val="2437835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Terén v antropologii (východisko: etnografie)</a:t>
            </a:r>
          </a:p>
        </p:txBody>
      </p:sp>
      <p:sp>
        <p:nvSpPr>
          <p:cNvPr id="3" name="Zástupný symbol pro obsah 2"/>
          <p:cNvSpPr>
            <a:spLocks noGrp="1"/>
          </p:cNvSpPr>
          <p:nvPr>
            <p:ph idx="1"/>
          </p:nvPr>
        </p:nvSpPr>
        <p:spPr/>
        <p:txBody>
          <a:bodyPr>
            <a:normAutofit fontScale="62500" lnSpcReduction="20000"/>
          </a:bodyPr>
          <a:lstStyle/>
          <a:p>
            <a:pPr marL="0" indent="0">
              <a:buNone/>
            </a:pPr>
            <a:r>
              <a:rPr lang="cs-CZ" dirty="0"/>
              <a:t>Motto:</a:t>
            </a:r>
            <a:r>
              <a:rPr lang="cs-CZ" b="1" dirty="0"/>
              <a:t> Terén dělá předmět, předmět dělá terén</a:t>
            </a:r>
          </a:p>
          <a:p>
            <a:pPr marL="0" indent="0">
              <a:buNone/>
            </a:pPr>
            <a:r>
              <a:rPr lang="cs-CZ" dirty="0"/>
              <a:t>Terén = místo (a čas), kde (o čem) probíhá výzkum</a:t>
            </a:r>
          </a:p>
          <a:p>
            <a:pPr marL="514350" indent="-514350">
              <a:buFont typeface="+mj-lt"/>
              <a:buAutoNum type="arabicPeriod"/>
            </a:pPr>
            <a:r>
              <a:rPr lang="cs-CZ" dirty="0"/>
              <a:t>Fyzické místo (prostředí)</a:t>
            </a:r>
          </a:p>
          <a:p>
            <a:pPr marL="514350" indent="-514350">
              <a:buFont typeface="+mj-lt"/>
              <a:buAutoNum type="arabicPeriod"/>
            </a:pPr>
            <a:r>
              <a:rPr lang="cs-CZ" dirty="0"/>
              <a:t>Skupina osob – interpersonální vztahy  / komunita / organizace / síť-aktérů: ANT apod.</a:t>
            </a:r>
          </a:p>
          <a:p>
            <a:pPr marL="514350" indent="-514350">
              <a:buFont typeface="+mj-lt"/>
              <a:buAutoNum type="arabicPeriod"/>
            </a:pPr>
            <a:r>
              <a:rPr lang="cs-CZ" dirty="0"/>
              <a:t>Skupina stejné zkušenosti (kategorie: např. identita) / </a:t>
            </a:r>
            <a:r>
              <a:rPr lang="cs-CZ" dirty="0" err="1"/>
              <a:t>knowledge</a:t>
            </a:r>
            <a:r>
              <a:rPr lang="cs-CZ" dirty="0"/>
              <a:t> </a:t>
            </a:r>
            <a:r>
              <a:rPr lang="cs-CZ" dirty="0" err="1"/>
              <a:t>community</a:t>
            </a:r>
            <a:r>
              <a:rPr lang="cs-CZ" dirty="0"/>
              <a:t> / </a:t>
            </a:r>
            <a:r>
              <a:rPr lang="cs-CZ" dirty="0" err="1"/>
              <a:t>imagined</a:t>
            </a:r>
            <a:r>
              <a:rPr lang="cs-CZ" dirty="0"/>
              <a:t> </a:t>
            </a:r>
            <a:r>
              <a:rPr lang="cs-CZ" dirty="0" err="1"/>
              <a:t>community</a:t>
            </a:r>
            <a:r>
              <a:rPr lang="cs-CZ" dirty="0"/>
              <a:t> atp.</a:t>
            </a:r>
          </a:p>
          <a:p>
            <a:pPr marL="514350" indent="-514350">
              <a:buFont typeface="+mj-lt"/>
              <a:buAutoNum type="arabicPeriod"/>
            </a:pPr>
            <a:r>
              <a:rPr lang="cs-CZ" dirty="0"/>
              <a:t>Jev/idea: tok, dynamika jevu/ideje</a:t>
            </a:r>
          </a:p>
          <a:p>
            <a:pPr marL="0" indent="0">
              <a:buNone/>
            </a:pPr>
            <a:endParaRPr lang="cs-CZ" b="1" dirty="0"/>
          </a:p>
          <a:p>
            <a:pPr marL="0" indent="0">
              <a:buNone/>
            </a:pPr>
            <a:r>
              <a:rPr lang="cs-CZ" dirty="0"/>
              <a:t>Vše (1/2/3/4) lze uvažovat v různých ohledech</a:t>
            </a:r>
          </a:p>
          <a:p>
            <a:pPr lvl="1"/>
            <a:r>
              <a:rPr lang="cs-CZ" dirty="0"/>
              <a:t>Synchronní x diachronní</a:t>
            </a:r>
          </a:p>
          <a:p>
            <a:pPr lvl="2"/>
            <a:r>
              <a:rPr lang="cs-CZ" dirty="0"/>
              <a:t>Př. ad. 1: etnografie: primárně synchronní x s použitím i jiných zdrojů dat může být i </a:t>
            </a:r>
            <a:r>
              <a:rPr lang="cs-CZ" dirty="0" smtClean="0"/>
              <a:t>diachronní x longitudinální výzkumy</a:t>
            </a:r>
            <a:endParaRPr lang="cs-CZ" dirty="0"/>
          </a:p>
          <a:p>
            <a:pPr lvl="1"/>
            <a:r>
              <a:rPr lang="cs-CZ" dirty="0"/>
              <a:t>Primární x sekundární data x zdroje dat </a:t>
            </a:r>
            <a:r>
              <a:rPr lang="cs-CZ" dirty="0" err="1"/>
              <a:t>nezáv</a:t>
            </a:r>
            <a:r>
              <a:rPr lang="cs-CZ" dirty="0"/>
              <a:t>. na výzkumu</a:t>
            </a:r>
          </a:p>
          <a:p>
            <a:pPr lvl="2"/>
            <a:r>
              <a:rPr lang="cs-CZ" dirty="0"/>
              <a:t>Př. ad. 1: zúčastněné pozorování x analýza dat z rozhovorů uložených v archivu XY x mediální data</a:t>
            </a:r>
          </a:p>
          <a:p>
            <a:pPr lvl="1"/>
            <a:r>
              <a:rPr lang="cs-CZ" dirty="0"/>
              <a:t>Empirické x teoretické práce</a:t>
            </a:r>
          </a:p>
          <a:p>
            <a:pPr lvl="2"/>
            <a:r>
              <a:rPr lang="cs-CZ" dirty="0"/>
              <a:t>Př. ad. 1: etnografie x analýza odborných textů k zahalování žen v </a:t>
            </a:r>
            <a:r>
              <a:rPr lang="cs-CZ" dirty="0" smtClean="0"/>
              <a:t>muslimské </a:t>
            </a:r>
            <a:r>
              <a:rPr lang="cs-CZ" dirty="0"/>
              <a:t>kultuře</a:t>
            </a:r>
          </a:p>
          <a:p>
            <a:pPr lvl="2"/>
            <a:endParaRPr lang="cs-CZ" dirty="0"/>
          </a:p>
          <a:p>
            <a:r>
              <a:rPr lang="cs-CZ" dirty="0"/>
              <a:t>Pozn</a:t>
            </a:r>
            <a:r>
              <a:rPr lang="cs-CZ" dirty="0" smtClean="0"/>
              <a:t>.: empirické </a:t>
            </a:r>
            <a:r>
              <a:rPr lang="cs-CZ" dirty="0" err="1"/>
              <a:t>bc.</a:t>
            </a:r>
            <a:r>
              <a:rPr lang="cs-CZ" dirty="0"/>
              <a:t> práce v </a:t>
            </a:r>
            <a:r>
              <a:rPr lang="cs-CZ" dirty="0" err="1"/>
              <a:t>antropo</a:t>
            </a:r>
            <a:r>
              <a:rPr lang="cs-CZ" dirty="0"/>
              <a:t> nemusejí být nutně etnografické…. </a:t>
            </a:r>
            <a:r>
              <a:rPr lang="cs-CZ" b="1" dirty="0">
                <a:solidFill>
                  <a:srgbClr val="FF0000"/>
                </a:solidFill>
              </a:rPr>
              <a:t>ale musí mít nějaký „terén“</a:t>
            </a:r>
          </a:p>
        </p:txBody>
      </p:sp>
    </p:spTree>
    <p:extLst>
      <p:ext uri="{BB962C8B-B14F-4D97-AF65-F5344CB8AC3E}">
        <p14:creationId xmlns:p14="http://schemas.microsoft.com/office/powerpoint/2010/main" val="1032625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Proces výzkumu - dialog</a:t>
            </a:r>
          </a:p>
        </p:txBody>
      </p:sp>
      <p:sp>
        <p:nvSpPr>
          <p:cNvPr id="4" name="Rovnoramenný trojúhelník 3"/>
          <p:cNvSpPr/>
          <p:nvPr/>
        </p:nvSpPr>
        <p:spPr>
          <a:xfrm>
            <a:off x="2923309" y="2283184"/>
            <a:ext cx="5412509" cy="3703782"/>
          </a:xfrm>
          <a:prstGeom prst="triangle">
            <a:avLst>
              <a:gd name="adj" fmla="val 47794"/>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600" dirty="0">
                <a:solidFill>
                  <a:schemeClr val="tx1"/>
                </a:solidFill>
              </a:rPr>
              <a:t>výzkum</a:t>
            </a:r>
          </a:p>
        </p:txBody>
      </p:sp>
      <p:sp>
        <p:nvSpPr>
          <p:cNvPr id="5" name="Obdélník 4"/>
          <p:cNvSpPr/>
          <p:nvPr/>
        </p:nvSpPr>
        <p:spPr>
          <a:xfrm>
            <a:off x="3915063" y="1352909"/>
            <a:ext cx="3149600" cy="914400"/>
          </a:xfrm>
          <a:prstGeom prst="rect">
            <a:avLst/>
          </a:prstGeom>
          <a:solidFill>
            <a:srgbClr val="3CDEF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200" dirty="0">
                <a:solidFill>
                  <a:schemeClr val="tx1"/>
                </a:solidFill>
              </a:rPr>
              <a:t>badatel</a:t>
            </a:r>
          </a:p>
        </p:txBody>
      </p:sp>
      <p:sp>
        <p:nvSpPr>
          <p:cNvPr id="6" name="Obdélník 5"/>
          <p:cNvSpPr/>
          <p:nvPr/>
        </p:nvSpPr>
        <p:spPr>
          <a:xfrm>
            <a:off x="556490" y="5227782"/>
            <a:ext cx="2161309"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200" dirty="0">
                <a:solidFill>
                  <a:schemeClr val="tx1"/>
                </a:solidFill>
              </a:rPr>
              <a:t>věda</a:t>
            </a:r>
          </a:p>
        </p:txBody>
      </p:sp>
      <p:sp>
        <p:nvSpPr>
          <p:cNvPr id="7" name="Obdélník 6"/>
          <p:cNvSpPr/>
          <p:nvPr/>
        </p:nvSpPr>
        <p:spPr>
          <a:xfrm>
            <a:off x="8626763" y="5262563"/>
            <a:ext cx="2563090" cy="9144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800" dirty="0">
                <a:solidFill>
                  <a:schemeClr val="tx1"/>
                </a:solidFill>
              </a:rPr>
              <a:t>Sociální realita</a:t>
            </a:r>
          </a:p>
        </p:txBody>
      </p:sp>
    </p:spTree>
    <p:extLst>
      <p:ext uri="{BB962C8B-B14F-4D97-AF65-F5344CB8AC3E}">
        <p14:creationId xmlns:p14="http://schemas.microsoft.com/office/powerpoint/2010/main" val="895108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Téma výzkumu</a:t>
            </a:r>
          </a:p>
        </p:txBody>
      </p:sp>
      <p:sp>
        <p:nvSpPr>
          <p:cNvPr id="3" name="Zástupný symbol pro obsah 2"/>
          <p:cNvSpPr>
            <a:spLocks noGrp="1"/>
          </p:cNvSpPr>
          <p:nvPr>
            <p:ph idx="1"/>
          </p:nvPr>
        </p:nvSpPr>
        <p:spPr/>
        <p:txBody>
          <a:bodyPr>
            <a:normAutofit/>
          </a:bodyPr>
          <a:lstStyle/>
          <a:p>
            <a:r>
              <a:rPr lang="cs-CZ" dirty="0"/>
              <a:t>Zvládnutelné v čase a prostoru (jedním /začínajícím/ výzkumníkem v přiměřeném čase)</a:t>
            </a:r>
          </a:p>
          <a:p>
            <a:pPr lvl="1"/>
            <a:r>
              <a:rPr lang="cs-CZ" dirty="0"/>
              <a:t>= být realistický a znát své možnosti a limity … zvážit své možnosti s ohledem na sebe sama, terén ... resp. se o nich poradit</a:t>
            </a:r>
          </a:p>
          <a:p>
            <a:pPr lvl="1"/>
            <a:r>
              <a:rPr lang="cs-CZ" dirty="0"/>
              <a:t>Dostupný terén / zdroje dat</a:t>
            </a:r>
          </a:p>
          <a:p>
            <a:pPr lvl="2"/>
            <a:r>
              <a:rPr lang="cs-CZ" dirty="0"/>
              <a:t>!!! včetně </a:t>
            </a:r>
            <a:r>
              <a:rPr lang="cs-CZ" b="1" dirty="0"/>
              <a:t>etiky</a:t>
            </a:r>
            <a:r>
              <a:rPr lang="cs-CZ" dirty="0"/>
              <a:t> výzkumu</a:t>
            </a:r>
          </a:p>
          <a:p>
            <a:pPr lvl="1"/>
            <a:r>
              <a:rPr lang="cs-CZ" dirty="0"/>
              <a:t>Časový rozvrh</a:t>
            </a:r>
          </a:p>
          <a:p>
            <a:pPr marL="0" indent="0">
              <a:buNone/>
            </a:pPr>
            <a:endParaRPr lang="cs-CZ" sz="3000" dirty="0"/>
          </a:p>
          <a:p>
            <a:pPr marL="0" indent="0">
              <a:buNone/>
            </a:pPr>
            <a:endParaRPr lang="cs-CZ" sz="2200" dirty="0"/>
          </a:p>
          <a:p>
            <a:pPr marL="457200" lvl="1" indent="0">
              <a:buNone/>
            </a:pPr>
            <a:endParaRPr lang="cs-CZ" dirty="0">
              <a:solidFill>
                <a:srgbClr val="FF0000"/>
              </a:solidFill>
            </a:endParaRPr>
          </a:p>
        </p:txBody>
      </p:sp>
    </p:spTree>
    <p:extLst>
      <p:ext uri="{BB962C8B-B14F-4D97-AF65-F5344CB8AC3E}">
        <p14:creationId xmlns:p14="http://schemas.microsoft.com/office/powerpoint/2010/main" val="2773311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Téma </a:t>
            </a:r>
            <a:r>
              <a:rPr lang="cs-CZ" dirty="0" err="1"/>
              <a:t>bc.</a:t>
            </a:r>
            <a:r>
              <a:rPr lang="cs-CZ" dirty="0"/>
              <a:t> práce v praxi</a:t>
            </a:r>
          </a:p>
        </p:txBody>
      </p:sp>
      <p:sp>
        <p:nvSpPr>
          <p:cNvPr id="3" name="Zástupný symbol pro obsah 2"/>
          <p:cNvSpPr>
            <a:spLocks noGrp="1"/>
          </p:cNvSpPr>
          <p:nvPr>
            <p:ph idx="1"/>
          </p:nvPr>
        </p:nvSpPr>
        <p:spPr/>
        <p:txBody>
          <a:bodyPr>
            <a:normAutofit fontScale="70000" lnSpcReduction="20000"/>
          </a:bodyPr>
          <a:lstStyle/>
          <a:p>
            <a:r>
              <a:rPr lang="cs-CZ" dirty="0"/>
              <a:t>Téma výzkumu = klíčové rozhodnutí !!!! </a:t>
            </a:r>
          </a:p>
          <a:p>
            <a:r>
              <a:rPr lang="cs-CZ" dirty="0"/>
              <a:t>ale nejste na to sami … </a:t>
            </a:r>
          </a:p>
          <a:p>
            <a:r>
              <a:rPr lang="cs-CZ" dirty="0"/>
              <a:t>Téma výzkumu = opakované promýšlení, čtení, diskuze… a </a:t>
            </a:r>
            <a:r>
              <a:rPr lang="cs-CZ" b="1" dirty="0"/>
              <a:t>hledání a nalezení školitele</a:t>
            </a:r>
          </a:p>
          <a:p>
            <a:endParaRPr lang="cs-CZ" b="1" dirty="0"/>
          </a:p>
          <a:p>
            <a:r>
              <a:rPr lang="cs-CZ" dirty="0"/>
              <a:t>téma by mělo „zajímat“ vás i školitele, tj. oba by k němu měli být svým způsobem kompetentní</a:t>
            </a:r>
          </a:p>
          <a:p>
            <a:pPr lvl="1"/>
            <a:r>
              <a:rPr lang="cs-CZ" dirty="0"/>
              <a:t>školitel … kompetentní ve vztahu k tématu a vědě … může vás navést, kde hledat epistemologicko-teoretické opory, navrhnout vhodnou metodologii, provázet v procesu výzkumu, diskutovat tvorby jeho závěrů (= psaní vlastní </a:t>
            </a:r>
            <a:r>
              <a:rPr lang="cs-CZ" dirty="0" err="1"/>
              <a:t>bc.</a:t>
            </a:r>
            <a:r>
              <a:rPr lang="cs-CZ" dirty="0"/>
              <a:t> práce)</a:t>
            </a:r>
          </a:p>
          <a:p>
            <a:pPr lvl="1"/>
            <a:r>
              <a:rPr lang="cs-CZ" dirty="0"/>
              <a:t>student … kompetentní ve vztahu k vlastní volbě tématu a školitele, ke zvážení svých možností …  a spolu s tím je zodpovědný za svou vlastní práci</a:t>
            </a:r>
          </a:p>
          <a:p>
            <a:pPr lvl="2"/>
            <a:r>
              <a:rPr lang="cs-CZ" dirty="0" err="1"/>
              <a:t>bc.</a:t>
            </a:r>
            <a:r>
              <a:rPr lang="cs-CZ" dirty="0"/>
              <a:t> práci rozhodně nepíše školitel </a:t>
            </a:r>
            <a:r>
              <a:rPr lang="cs-CZ" dirty="0">
                <a:sym typeface="Wingdings" panose="05000000000000000000" pitchFamily="2" charset="2"/>
              </a:rPr>
              <a:t>  (((natož někdo jiný)))</a:t>
            </a:r>
            <a:r>
              <a:rPr lang="cs-CZ" dirty="0"/>
              <a:t> </a:t>
            </a:r>
          </a:p>
          <a:p>
            <a:endParaRPr lang="cs-CZ" dirty="0"/>
          </a:p>
          <a:p>
            <a:r>
              <a:rPr lang="cs-CZ" dirty="0"/>
              <a:t>Téma </a:t>
            </a:r>
            <a:r>
              <a:rPr lang="cs-CZ" dirty="0" err="1"/>
              <a:t>bc.</a:t>
            </a:r>
            <a:r>
              <a:rPr lang="cs-CZ" dirty="0"/>
              <a:t> práce lze různě měnit s ohledem na okolnosti (třeba rady školitele, ale i aktuální dění v terénu… viz např. v minulých letech </a:t>
            </a:r>
            <a:r>
              <a:rPr lang="cs-CZ" dirty="0" err="1"/>
              <a:t>covid</a:t>
            </a:r>
            <a:r>
              <a:rPr lang="cs-CZ" dirty="0"/>
              <a:t> situace, ale zdaleka nejen)  </a:t>
            </a:r>
          </a:p>
          <a:p>
            <a:r>
              <a:rPr lang="cs-CZ" dirty="0"/>
              <a:t>Ale zároveň:  volba tématu ve spolupráci se školitelem = závazek…    </a:t>
            </a:r>
          </a:p>
        </p:txBody>
      </p:sp>
    </p:spTree>
    <p:extLst>
      <p:ext uri="{BB962C8B-B14F-4D97-AF65-F5344CB8AC3E}">
        <p14:creationId xmlns:p14="http://schemas.microsoft.com/office/powerpoint/2010/main" val="811672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Možní školitelé </a:t>
            </a:r>
            <a:r>
              <a:rPr lang="cs-CZ" dirty="0" err="1"/>
              <a:t>bc.</a:t>
            </a:r>
            <a:r>
              <a:rPr lang="cs-CZ" dirty="0"/>
              <a:t> prací</a:t>
            </a:r>
          </a:p>
        </p:txBody>
      </p:sp>
      <p:sp>
        <p:nvSpPr>
          <p:cNvPr id="3" name="Zástupný symbol pro obsah 2"/>
          <p:cNvSpPr>
            <a:spLocks noGrp="1"/>
          </p:cNvSpPr>
          <p:nvPr>
            <p:ph idx="1"/>
          </p:nvPr>
        </p:nvSpPr>
        <p:spPr/>
        <p:txBody>
          <a:bodyPr/>
          <a:lstStyle/>
          <a:p>
            <a:r>
              <a:rPr lang="cs-CZ" dirty="0"/>
              <a:t>Katedra sociální a kulturní antropologie </a:t>
            </a:r>
          </a:p>
          <a:p>
            <a:pPr lvl="1"/>
            <a:r>
              <a:rPr lang="cs-CZ" dirty="0"/>
              <a:t>BSH (Společenskovědní modul)</a:t>
            </a:r>
          </a:p>
          <a:p>
            <a:pPr lvl="1"/>
            <a:r>
              <a:rPr lang="cs-CZ" dirty="0" err="1"/>
              <a:t>mgr.</a:t>
            </a:r>
            <a:r>
              <a:rPr lang="cs-CZ" dirty="0"/>
              <a:t> SP Antropologická studia</a:t>
            </a:r>
          </a:p>
          <a:p>
            <a:pPr lvl="1"/>
            <a:r>
              <a:rPr lang="cs-CZ" dirty="0" err="1"/>
              <a:t>mgr.</a:t>
            </a:r>
            <a:r>
              <a:rPr lang="cs-CZ" dirty="0"/>
              <a:t> SP Sociální a kulturní ekologie</a:t>
            </a:r>
          </a:p>
          <a:p>
            <a:r>
              <a:rPr lang="cs-CZ" dirty="0"/>
              <a:t>doktorandi SP Obecná antropologie </a:t>
            </a:r>
          </a:p>
          <a:p>
            <a:r>
              <a:rPr lang="cs-CZ" dirty="0"/>
              <a:t>…a řada našich externích kolegyň a kolegů</a:t>
            </a:r>
          </a:p>
          <a:p>
            <a:endParaRPr lang="cs-CZ" dirty="0"/>
          </a:p>
          <a:p>
            <a:endParaRPr lang="cs-CZ" dirty="0"/>
          </a:p>
        </p:txBody>
      </p:sp>
    </p:spTree>
    <p:extLst>
      <p:ext uri="{BB962C8B-B14F-4D97-AF65-F5344CB8AC3E}">
        <p14:creationId xmlns:p14="http://schemas.microsoft.com/office/powerpoint/2010/main" val="971403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Reflexe odevzdaného úkolu: oblast zájmu</a:t>
            </a:r>
            <a:endParaRPr lang="cs-CZ" dirty="0"/>
          </a:p>
        </p:txBody>
      </p:sp>
      <p:sp>
        <p:nvSpPr>
          <p:cNvPr id="5" name="Podnadpis 4"/>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999097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Předpojatost</a:t>
            </a:r>
            <a:endParaRPr lang="cs-CZ" dirty="0"/>
          </a:p>
        </p:txBody>
      </p:sp>
      <p:sp>
        <p:nvSpPr>
          <p:cNvPr id="3" name="Zástupný symbol pro obsah 2"/>
          <p:cNvSpPr>
            <a:spLocks noGrp="1"/>
          </p:cNvSpPr>
          <p:nvPr>
            <p:ph idx="1"/>
          </p:nvPr>
        </p:nvSpPr>
        <p:spPr/>
        <p:txBody>
          <a:bodyPr/>
          <a:lstStyle/>
          <a:p>
            <a:r>
              <a:rPr lang="cs-CZ" dirty="0"/>
              <a:t>Cílem mé práce je ukázat sílu tance, který umí zbořit kulturní bariéry a tím utváří komunity.</a:t>
            </a:r>
          </a:p>
        </p:txBody>
      </p:sp>
    </p:spTree>
    <p:extLst>
      <p:ext uri="{BB962C8B-B14F-4D97-AF65-F5344CB8AC3E}">
        <p14:creationId xmlns:p14="http://schemas.microsoft.com/office/powerpoint/2010/main" val="372241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Motivace je odraz vlastní zkušenosti</a:t>
            </a:r>
            <a:endParaRPr lang="cs-CZ" dirty="0"/>
          </a:p>
        </p:txBody>
      </p:sp>
      <p:sp>
        <p:nvSpPr>
          <p:cNvPr id="3" name="Zástupný symbol pro obsah 2"/>
          <p:cNvSpPr>
            <a:spLocks noGrp="1"/>
          </p:cNvSpPr>
          <p:nvPr>
            <p:ph idx="1"/>
          </p:nvPr>
        </p:nvSpPr>
        <p:spPr/>
        <p:txBody>
          <a:bodyPr>
            <a:normAutofit fontScale="77500" lnSpcReduction="20000"/>
          </a:bodyPr>
          <a:lstStyle/>
          <a:p>
            <a:r>
              <a:rPr lang="cs-CZ" sz="3600" i="1" dirty="0" smtClean="0"/>
              <a:t>„</a:t>
            </a:r>
            <a:r>
              <a:rPr lang="cs-CZ" sz="3600" dirty="0" smtClean="0"/>
              <a:t>Můj vlastní </a:t>
            </a:r>
            <a:r>
              <a:rPr lang="cs-CZ" sz="3600" smtClean="0"/>
              <a:t>migrační původ</a:t>
            </a:r>
          </a:p>
          <a:p>
            <a:endParaRPr lang="cs-CZ" sz="3600" dirty="0" smtClean="0"/>
          </a:p>
          <a:p>
            <a:r>
              <a:rPr lang="cs-CZ" sz="3600" dirty="0"/>
              <a:t>Dlouhou dobu se pohybuji mezi umělci od hudebníků a tanečníků až po herce či malíře. Jsou to velmi kreativní lidé se specifickým způsobem života, který já velice obdivuji, avšak sama bych takto žít nedokázala. Proto k nim chovám velký respekt a pro svou bakalářskou práci bych si chtěla zvolit téma tomuto blízké</a:t>
            </a:r>
            <a:r>
              <a:rPr lang="cs-CZ" sz="3600" i="1" dirty="0"/>
              <a:t>. </a:t>
            </a:r>
          </a:p>
          <a:p>
            <a:endParaRPr lang="cs-CZ" i="1" dirty="0" smtClean="0"/>
          </a:p>
          <a:p>
            <a:endParaRPr lang="cs-CZ" i="1" dirty="0" smtClean="0"/>
          </a:p>
          <a:p>
            <a:endParaRPr lang="cs-CZ" i="1" dirty="0"/>
          </a:p>
          <a:p>
            <a:pPr marL="0" indent="0">
              <a:buNone/>
            </a:pPr>
            <a:r>
              <a:rPr lang="cs-CZ" dirty="0" smtClean="0"/>
              <a:t>– limituje </a:t>
            </a:r>
            <a:r>
              <a:rPr lang="cs-CZ" dirty="0" smtClean="0">
                <a:solidFill>
                  <a:srgbClr val="FF0000"/>
                </a:solidFill>
              </a:rPr>
              <a:t>i má potenciál</a:t>
            </a:r>
            <a:endParaRPr lang="cs-CZ" dirty="0"/>
          </a:p>
        </p:txBody>
      </p:sp>
    </p:spTree>
    <p:extLst>
      <p:ext uri="{BB962C8B-B14F-4D97-AF65-F5344CB8AC3E}">
        <p14:creationId xmlns:p14="http://schemas.microsoft.com/office/powerpoint/2010/main" val="1780815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Smysl BP: s kým vedu dialog?</a:t>
            </a:r>
            <a:endParaRPr lang="cs-CZ" b="1" dirty="0"/>
          </a:p>
        </p:txBody>
      </p:sp>
      <p:sp>
        <p:nvSpPr>
          <p:cNvPr id="3" name="Zástupný symbol pro obsah 2"/>
          <p:cNvSpPr>
            <a:spLocks noGrp="1"/>
          </p:cNvSpPr>
          <p:nvPr>
            <p:ph idx="1"/>
          </p:nvPr>
        </p:nvSpPr>
        <p:spPr/>
        <p:txBody>
          <a:bodyPr>
            <a:normAutofit fontScale="85000" lnSpcReduction="20000"/>
          </a:bodyPr>
          <a:lstStyle/>
          <a:p>
            <a:r>
              <a:rPr lang="cs-CZ" dirty="0"/>
              <a:t>Důvod: společenská relevance, nedostatek česky psaných odborných </a:t>
            </a:r>
            <a:r>
              <a:rPr lang="cs-CZ" dirty="0" smtClean="0"/>
              <a:t>prací (</a:t>
            </a:r>
            <a:r>
              <a:rPr lang="cs-CZ" dirty="0" err="1" smtClean="0"/>
              <a:t>Intersex</a:t>
            </a:r>
            <a:r>
              <a:rPr lang="cs-CZ" dirty="0" smtClean="0"/>
              <a:t> osoby v Čechách) </a:t>
            </a:r>
          </a:p>
          <a:p>
            <a:endParaRPr lang="cs-CZ" dirty="0" smtClean="0"/>
          </a:p>
          <a:p>
            <a:r>
              <a:rPr lang="cs-CZ" dirty="0" smtClean="0"/>
              <a:t>Dále </a:t>
            </a:r>
            <a:r>
              <a:rPr lang="cs-CZ" dirty="0"/>
              <a:t>bych zvolené téma chtěl zkoumat proto, že bezdomovectví je rozšířený fenomén, zejména v Praze a je většinovou společností vnímán negativně, chtěl bych si tak utvořit vlastní náhled na tento fenomén</a:t>
            </a:r>
            <a:r>
              <a:rPr lang="cs-CZ" dirty="0" smtClean="0"/>
              <a:t>.</a:t>
            </a:r>
          </a:p>
          <a:p>
            <a:endParaRPr lang="cs-CZ" dirty="0" smtClean="0"/>
          </a:p>
          <a:p>
            <a:r>
              <a:rPr lang="cs-CZ" dirty="0"/>
              <a:t>Myslím si, že má práce by byla i přínosem pro ty, kteří se do zahraničí teprve odhodlávají vyjet.</a:t>
            </a:r>
          </a:p>
          <a:p>
            <a:endParaRPr lang="cs-CZ" dirty="0" smtClean="0"/>
          </a:p>
          <a:p>
            <a:endParaRPr lang="cs-CZ" dirty="0"/>
          </a:p>
          <a:p>
            <a:r>
              <a:rPr lang="cs-CZ" dirty="0" smtClean="0">
                <a:solidFill>
                  <a:schemeClr val="bg1">
                    <a:lumMod val="95000"/>
                  </a:schemeClr>
                </a:solidFill>
              </a:rPr>
              <a:t>k čemu se vztahuji, pokud k teorii, je jedno lokální hledisko (úkolem není popsat úplně vše)</a:t>
            </a:r>
          </a:p>
          <a:p>
            <a:endParaRPr lang="cs-CZ" dirty="0"/>
          </a:p>
        </p:txBody>
      </p:sp>
    </p:spTree>
    <p:extLst>
      <p:ext uri="{BB962C8B-B14F-4D97-AF65-F5344CB8AC3E}">
        <p14:creationId xmlns:p14="http://schemas.microsoft.com/office/powerpoint/2010/main" val="1690548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Záměr a cíle předmětu</a:t>
            </a:r>
          </a:p>
        </p:txBody>
      </p:sp>
      <p:sp>
        <p:nvSpPr>
          <p:cNvPr id="3" name="Zástupný symbol pro obsah 2"/>
          <p:cNvSpPr>
            <a:spLocks noGrp="1"/>
          </p:cNvSpPr>
          <p:nvPr>
            <p:ph idx="1"/>
          </p:nvPr>
        </p:nvSpPr>
        <p:spPr>
          <a:xfrm>
            <a:off x="838200" y="1470992"/>
            <a:ext cx="10515600" cy="5112688"/>
          </a:xfrm>
        </p:spPr>
        <p:txBody>
          <a:bodyPr>
            <a:normAutofit fontScale="62500" lnSpcReduction="20000"/>
          </a:bodyPr>
          <a:lstStyle/>
          <a:p>
            <a:pPr lvl="1"/>
            <a:r>
              <a:rPr lang="cs-CZ" dirty="0"/>
              <a:t>Představení principů tvorby </a:t>
            </a:r>
            <a:r>
              <a:rPr lang="cs-CZ" dirty="0" err="1"/>
              <a:t>bc.</a:t>
            </a:r>
            <a:r>
              <a:rPr lang="cs-CZ" dirty="0"/>
              <a:t> práce (s důrazem na sociokulturní antropologii a kvalitativní výzkum)</a:t>
            </a:r>
          </a:p>
          <a:p>
            <a:pPr lvl="1"/>
            <a:r>
              <a:rPr lang="cs-CZ" dirty="0"/>
              <a:t>Nalezení vlastního tématu </a:t>
            </a:r>
            <a:r>
              <a:rPr lang="cs-CZ" dirty="0" err="1"/>
              <a:t>bc.</a:t>
            </a:r>
            <a:r>
              <a:rPr lang="cs-CZ" dirty="0"/>
              <a:t> práce</a:t>
            </a:r>
          </a:p>
          <a:p>
            <a:pPr lvl="1"/>
            <a:r>
              <a:rPr lang="cs-CZ" dirty="0"/>
              <a:t>Nalezení školitele </a:t>
            </a:r>
            <a:r>
              <a:rPr lang="cs-CZ" dirty="0" err="1"/>
              <a:t>bc.</a:t>
            </a:r>
            <a:r>
              <a:rPr lang="cs-CZ" dirty="0"/>
              <a:t> práce</a:t>
            </a:r>
          </a:p>
          <a:p>
            <a:pPr lvl="1"/>
            <a:r>
              <a:rPr lang="cs-CZ" dirty="0"/>
              <a:t>Diskuze projektu </a:t>
            </a:r>
            <a:r>
              <a:rPr lang="cs-CZ" dirty="0" err="1"/>
              <a:t>bc.</a:t>
            </a:r>
            <a:r>
              <a:rPr lang="cs-CZ" dirty="0"/>
              <a:t> práce</a:t>
            </a:r>
          </a:p>
          <a:p>
            <a:pPr lvl="1"/>
            <a:r>
              <a:rPr lang="cs-CZ" dirty="0"/>
              <a:t>Formulace projektu </a:t>
            </a:r>
            <a:r>
              <a:rPr lang="cs-CZ" dirty="0" err="1"/>
              <a:t>bc.</a:t>
            </a:r>
            <a:r>
              <a:rPr lang="cs-CZ" dirty="0"/>
              <a:t> práce </a:t>
            </a:r>
          </a:p>
          <a:p>
            <a:pPr marL="0" indent="0">
              <a:buNone/>
            </a:pPr>
            <a:endParaRPr lang="cs-CZ" sz="400" b="1" dirty="0"/>
          </a:p>
          <a:p>
            <a:pPr marL="0" indent="0">
              <a:buNone/>
            </a:pPr>
            <a:r>
              <a:rPr lang="cs-CZ" b="1" dirty="0"/>
              <a:t>Sylabus (</a:t>
            </a:r>
            <a:r>
              <a:rPr lang="cs-CZ" dirty="0"/>
              <a:t>rámcový; </a:t>
            </a:r>
            <a:r>
              <a:rPr lang="cs-CZ" b="1" dirty="0"/>
              <a:t>ST 10-12:50)</a:t>
            </a:r>
          </a:p>
          <a:p>
            <a:pPr lvl="1"/>
            <a:r>
              <a:rPr lang="cs-CZ" b="0" i="0" dirty="0">
                <a:solidFill>
                  <a:srgbClr val="000000"/>
                </a:solidFill>
                <a:effectLst/>
                <a:latin typeface="Calibri" panose="020F0502020204030204" pitchFamily="34" charset="0"/>
              </a:rPr>
              <a:t>25.10. Úvod, povaha a záměr předmětu, potenciální školitelé, oblasti zájmu, projekt výzkumu v antropologii</a:t>
            </a:r>
          </a:p>
          <a:p>
            <a:pPr lvl="1"/>
            <a:r>
              <a:rPr lang="cs-CZ" b="0" i="0" dirty="0">
                <a:solidFill>
                  <a:srgbClr val="000000"/>
                </a:solidFill>
                <a:effectLst/>
                <a:latin typeface="Calibri" panose="020F0502020204030204" pitchFamily="34" charset="0"/>
              </a:rPr>
              <a:t>8.11. Od oblasti zájmu k tématu: uvažování, čtení a psaní pro antropologii</a:t>
            </a:r>
          </a:p>
          <a:p>
            <a:pPr lvl="1"/>
            <a:r>
              <a:rPr lang="cs-CZ" b="0" i="0" dirty="0">
                <a:solidFill>
                  <a:srgbClr val="000000"/>
                </a:solidFill>
                <a:effectLst/>
                <a:latin typeface="Calibri" panose="020F0502020204030204" pitchFamily="34" charset="0"/>
              </a:rPr>
              <a:t>22.11. Metody a etika výzkumu s důrazem na antropologii</a:t>
            </a:r>
          </a:p>
          <a:p>
            <a:pPr lvl="1"/>
            <a:r>
              <a:rPr lang="cs-CZ" b="0" i="0" dirty="0">
                <a:solidFill>
                  <a:srgbClr val="000000"/>
                </a:solidFill>
                <a:effectLst/>
                <a:latin typeface="Calibri" panose="020F0502020204030204" pitchFamily="34" charset="0"/>
              </a:rPr>
              <a:t>6.12. Jak psát etnograficky (projekt výzkumu, bakalářskou práci) </a:t>
            </a:r>
          </a:p>
          <a:p>
            <a:pPr lvl="1"/>
            <a:r>
              <a:rPr lang="cs-CZ" b="0" i="0" dirty="0">
                <a:solidFill>
                  <a:srgbClr val="000000"/>
                </a:solidFill>
                <a:effectLst/>
                <a:latin typeface="Calibri" panose="020F0502020204030204" pitchFamily="34" charset="0"/>
              </a:rPr>
              <a:t>20.12. Prezentace projektů </a:t>
            </a:r>
            <a:r>
              <a:rPr lang="cs-CZ" b="0" i="0" dirty="0" err="1">
                <a:solidFill>
                  <a:srgbClr val="000000"/>
                </a:solidFill>
                <a:effectLst/>
                <a:latin typeface="Calibri" panose="020F0502020204030204" pitchFamily="34" charset="0"/>
              </a:rPr>
              <a:t>bc.</a:t>
            </a:r>
            <a:r>
              <a:rPr lang="cs-CZ" b="0" i="0" dirty="0">
                <a:solidFill>
                  <a:srgbClr val="000000"/>
                </a:solidFill>
                <a:effectLst/>
                <a:latin typeface="Calibri" panose="020F0502020204030204" pitchFamily="34" charset="0"/>
              </a:rPr>
              <a:t> prací I. (cca 15 projektů)</a:t>
            </a:r>
          </a:p>
          <a:p>
            <a:pPr lvl="1"/>
            <a:r>
              <a:rPr lang="cs-CZ" b="0" i="0" dirty="0">
                <a:solidFill>
                  <a:srgbClr val="000000"/>
                </a:solidFill>
                <a:effectLst/>
                <a:latin typeface="Calibri" panose="020F0502020204030204" pitchFamily="34" charset="0"/>
              </a:rPr>
              <a:t>3.1. Prezentace projektů </a:t>
            </a:r>
            <a:r>
              <a:rPr lang="cs-CZ" b="0" i="0" dirty="0" err="1">
                <a:solidFill>
                  <a:srgbClr val="000000"/>
                </a:solidFill>
                <a:effectLst/>
                <a:latin typeface="Calibri" panose="020F0502020204030204" pitchFamily="34" charset="0"/>
              </a:rPr>
              <a:t>bc.</a:t>
            </a:r>
            <a:r>
              <a:rPr lang="cs-CZ" b="0" i="0" dirty="0">
                <a:solidFill>
                  <a:srgbClr val="000000"/>
                </a:solidFill>
                <a:effectLst/>
                <a:latin typeface="Calibri" panose="020F0502020204030204" pitchFamily="34" charset="0"/>
              </a:rPr>
              <a:t> prací II. (cca 15 projektů)</a:t>
            </a:r>
          </a:p>
          <a:p>
            <a:pPr lvl="1"/>
            <a:r>
              <a:rPr lang="cs-CZ" b="0" i="0" dirty="0">
                <a:solidFill>
                  <a:srgbClr val="000000"/>
                </a:solidFill>
                <a:effectLst/>
                <a:latin typeface="Calibri" panose="020F0502020204030204" pitchFamily="34" charset="0"/>
              </a:rPr>
              <a:t>poč. zk. </a:t>
            </a:r>
            <a:r>
              <a:rPr lang="cs-CZ" b="0" i="0" dirty="0" err="1">
                <a:solidFill>
                  <a:srgbClr val="000000"/>
                </a:solidFill>
                <a:effectLst/>
                <a:latin typeface="Calibri" panose="020F0502020204030204" pitchFamily="34" charset="0"/>
              </a:rPr>
              <a:t>obd</a:t>
            </a:r>
            <a:r>
              <a:rPr lang="cs-CZ" dirty="0">
                <a:solidFill>
                  <a:srgbClr val="000000"/>
                </a:solidFill>
                <a:latin typeface="Calibri" panose="020F0502020204030204" pitchFamily="34" charset="0"/>
              </a:rPr>
              <a:t>.</a:t>
            </a:r>
            <a:r>
              <a:rPr lang="cs-CZ" b="0" i="0" dirty="0">
                <a:solidFill>
                  <a:srgbClr val="000000"/>
                </a:solidFill>
                <a:effectLst/>
                <a:latin typeface="Calibri" panose="020F0502020204030204" pitchFamily="34" charset="0"/>
              </a:rPr>
              <a:t>: </a:t>
            </a:r>
            <a:r>
              <a:rPr lang="cs-CZ" b="0" i="0" dirty="0" smtClean="0">
                <a:solidFill>
                  <a:srgbClr val="000000"/>
                </a:solidFill>
                <a:effectLst/>
                <a:latin typeface="Calibri" panose="020F0502020204030204" pitchFamily="34" charset="0"/>
              </a:rPr>
              <a:t>Prezentace </a:t>
            </a:r>
            <a:r>
              <a:rPr lang="cs-CZ" b="0" i="0" dirty="0">
                <a:solidFill>
                  <a:srgbClr val="000000"/>
                </a:solidFill>
                <a:effectLst/>
                <a:latin typeface="Calibri" panose="020F0502020204030204" pitchFamily="34" charset="0"/>
              </a:rPr>
              <a:t>projektů </a:t>
            </a:r>
            <a:r>
              <a:rPr lang="cs-CZ" b="0" i="0" dirty="0" err="1">
                <a:solidFill>
                  <a:srgbClr val="000000"/>
                </a:solidFill>
                <a:effectLst/>
                <a:latin typeface="Calibri" panose="020F0502020204030204" pitchFamily="34" charset="0"/>
              </a:rPr>
              <a:t>bc.</a:t>
            </a:r>
            <a:r>
              <a:rPr lang="cs-CZ" b="0" i="0" dirty="0">
                <a:solidFill>
                  <a:srgbClr val="000000"/>
                </a:solidFill>
                <a:effectLst/>
                <a:latin typeface="Calibri" panose="020F0502020204030204" pitchFamily="34" charset="0"/>
              </a:rPr>
              <a:t> prací III. (všechny další projekty)</a:t>
            </a:r>
          </a:p>
          <a:p>
            <a:pPr marL="914400" lvl="2" indent="0">
              <a:buNone/>
            </a:pPr>
            <a:endParaRPr lang="cs-CZ" sz="2500" dirty="0"/>
          </a:p>
          <a:p>
            <a:pPr marL="0" indent="0">
              <a:buNone/>
            </a:pPr>
            <a:r>
              <a:rPr lang="cs-CZ" b="1" dirty="0"/>
              <a:t>Atestace</a:t>
            </a:r>
            <a:r>
              <a:rPr lang="cs-CZ" dirty="0"/>
              <a:t>: odevzdání písemného projektu bakalářské práce (5-8 NS), předpokladem je aktivní účast na výuce (docházka 70%).</a:t>
            </a:r>
          </a:p>
          <a:p>
            <a:pPr marL="0" indent="0">
              <a:buNone/>
            </a:pPr>
            <a:endParaRPr lang="cs-CZ" sz="300" b="1" dirty="0"/>
          </a:p>
          <a:p>
            <a:pPr marL="0" indent="0">
              <a:buNone/>
            </a:pPr>
            <a:r>
              <a:rPr lang="cs-CZ" b="1" dirty="0"/>
              <a:t>Opory:</a:t>
            </a:r>
          </a:p>
          <a:p>
            <a:pPr lvl="1"/>
            <a:r>
              <a:rPr lang="cs-CZ" b="1" dirty="0" err="1"/>
              <a:t>Moodle</a:t>
            </a:r>
            <a:r>
              <a:rPr lang="cs-CZ" dirty="0"/>
              <a:t>: </a:t>
            </a:r>
            <a:r>
              <a:rPr lang="cs-CZ" dirty="0">
                <a:hlinkClick r:id="rId2"/>
              </a:rPr>
              <a:t>https://dl1.cuni.cz/course/view.php?id=11092</a:t>
            </a:r>
            <a:endParaRPr lang="cs-CZ" dirty="0"/>
          </a:p>
          <a:p>
            <a:pPr lvl="1"/>
            <a:r>
              <a:rPr lang="cs-CZ" dirty="0"/>
              <a:t>Doporučená literatura</a:t>
            </a:r>
          </a:p>
        </p:txBody>
      </p:sp>
    </p:spTree>
    <p:extLst>
      <p:ext uri="{BB962C8B-B14F-4D97-AF65-F5344CB8AC3E}">
        <p14:creationId xmlns:p14="http://schemas.microsoft.com/office/powerpoint/2010/main" val="28789637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a:t>
            </a:r>
            <a:r>
              <a:rPr lang="cs-CZ" dirty="0" err="1" smtClean="0"/>
              <a:t>antropo</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Motivace jogínů v české společnosti k praxi a dalšímu studiu jógy</a:t>
            </a:r>
          </a:p>
          <a:p>
            <a:r>
              <a:rPr lang="cs-CZ" dirty="0" smtClean="0"/>
              <a:t>Proč téma jógy v naší společnosti tolik rezonuje? Jedná se o trend? Podpoření zdravého životního stylu? Má náboženský rozměr?</a:t>
            </a:r>
          </a:p>
          <a:p>
            <a:endParaRPr lang="cs-CZ" dirty="0"/>
          </a:p>
          <a:p>
            <a:r>
              <a:rPr lang="cs-CZ" dirty="0"/>
              <a:t>Ve své bakalářské práci bych se chtěl věnovat náboženským prvkům v nacionalismu/totalitarismu.  První z variant, která mě napadla, je analýza těchto fenoménů v současném českém politickém prostředí, kde některé strany vykazuji autoritářské tendence – jde o palčivé téma, neboť v některých okolních zemích subjekty tohoto ražení mají úspěch. Druhá možnost, kterou zvažuji, je prací více historického ražení – výskyt prvků náboženství v socialismu ČSSR. Vzhledem k mladé historii našeho státu je toto téma, dle mého, stále relevantní.</a:t>
            </a:r>
          </a:p>
          <a:p>
            <a:endParaRPr lang="cs-CZ" dirty="0"/>
          </a:p>
        </p:txBody>
      </p:sp>
    </p:spTree>
    <p:extLst>
      <p:ext uri="{BB962C8B-B14F-4D97-AF65-F5344CB8AC3E}">
        <p14:creationId xmlns:p14="http://schemas.microsoft.com/office/powerpoint/2010/main" val="2633166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a:t>
            </a:r>
            <a:r>
              <a:rPr lang="cs-CZ" dirty="0" err="1" smtClean="0"/>
              <a:t>antro</a:t>
            </a:r>
            <a:endParaRPr lang="cs-CZ" dirty="0"/>
          </a:p>
        </p:txBody>
      </p:sp>
      <p:sp>
        <p:nvSpPr>
          <p:cNvPr id="3" name="Zástupný symbol pro obsah 2"/>
          <p:cNvSpPr>
            <a:spLocks noGrp="1"/>
          </p:cNvSpPr>
          <p:nvPr>
            <p:ph idx="1"/>
          </p:nvPr>
        </p:nvSpPr>
        <p:spPr/>
        <p:txBody>
          <a:bodyPr>
            <a:normAutofit/>
          </a:bodyPr>
          <a:lstStyle/>
          <a:p>
            <a:r>
              <a:rPr lang="cs-CZ" dirty="0"/>
              <a:t>Myslím si, že téma je rozsáhlé a dá se pojmout, jak z lékařského, tak z populárního hlediska, a proto je vhodné pro bakalářskou práci. V souvislosti s tímto tématem mě zaujaly knihy s názvem: Rostlinné omamné drogy, </a:t>
            </a:r>
            <a:r>
              <a:rPr lang="cs-CZ" dirty="0" err="1"/>
              <a:t>Ayahuasca</a:t>
            </a:r>
            <a:r>
              <a:rPr lang="cs-CZ" dirty="0"/>
              <a:t> jako lék, Šamanismus a nejstarší techniky extáze. </a:t>
            </a:r>
            <a:endParaRPr lang="cs-CZ" dirty="0" smtClean="0"/>
          </a:p>
          <a:p>
            <a:endParaRPr lang="cs-CZ" dirty="0"/>
          </a:p>
        </p:txBody>
      </p:sp>
    </p:spTree>
    <p:extLst>
      <p:ext uri="{BB962C8B-B14F-4D97-AF65-F5344CB8AC3E}">
        <p14:creationId xmlns:p14="http://schemas.microsoft.com/office/powerpoint/2010/main" val="4227045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Diskurzivně udržet antropologický přístup</a:t>
            </a:r>
            <a:endParaRPr lang="cs-CZ" dirty="0"/>
          </a:p>
        </p:txBody>
      </p:sp>
      <p:sp>
        <p:nvSpPr>
          <p:cNvPr id="3" name="Zástupný symbol pro obsah 2"/>
          <p:cNvSpPr>
            <a:spLocks noGrp="1"/>
          </p:cNvSpPr>
          <p:nvPr>
            <p:ph idx="1"/>
          </p:nvPr>
        </p:nvSpPr>
        <p:spPr/>
        <p:txBody>
          <a:bodyPr/>
          <a:lstStyle/>
          <a:p>
            <a:r>
              <a:rPr lang="hu-HU" dirty="0"/>
              <a:t>Vybrala som si túto tému, pretože ma veľmi zaujíma, ako môže lekársky systém definovať, kto sme. Získanie diagnózy ADHD alebo akejkoľvek inej lekárskej nálepky môže byť dosť veľkým faktorom pri formovaní toho, ako sa vnímame. Chcem sa o tom dozvedieť viac a tiež preskúmať, či alternatívy ako senzomotorická neuroterapia môžu ponúknuť iný spôsob prístupu k ADHD.</a:t>
            </a:r>
          </a:p>
          <a:p>
            <a:endParaRPr lang="cs-CZ" dirty="0"/>
          </a:p>
        </p:txBody>
      </p:sp>
    </p:spTree>
    <p:extLst>
      <p:ext uri="{BB962C8B-B14F-4D97-AF65-F5344CB8AC3E}">
        <p14:creationId xmlns:p14="http://schemas.microsoft.com/office/powerpoint/2010/main" val="4892631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Mainstreamová perspektiva </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která vypadá akademicky: </a:t>
            </a:r>
            <a:r>
              <a:rPr lang="cs-CZ" i="1" dirty="0" smtClean="0"/>
              <a:t>Integrace a asimilace cizinců </a:t>
            </a:r>
          </a:p>
          <a:p>
            <a:r>
              <a:rPr lang="cs-CZ" dirty="0"/>
              <a:t>Téma integrace a asimilace cizinců má v současné době značnou společenskou relevanci, zejména v kontextu migrace a multikulturního vývoje České republiky. Různé etnické a kulturní skupiny přicházejí do země a naše schopnost podporovat jejich integrování do české společnosti má vliv na sociální soudržnost, mezikulturní vztahy a celkovou kvalitu života v zemi. Studium tohoto tématu může přispět k lepšímu pochopení těchto procesů a k formulaci politik a opatření, která budou efektivní a spravedlivá pro všechny.</a:t>
            </a:r>
          </a:p>
          <a:p>
            <a:endParaRPr lang="cs-CZ" i="1" dirty="0">
              <a:solidFill>
                <a:srgbClr val="FF0000"/>
              </a:solidFill>
            </a:endParaRPr>
          </a:p>
          <a:p>
            <a:r>
              <a:rPr lang="cs-CZ" dirty="0" smtClean="0">
                <a:solidFill>
                  <a:srgbClr val="FF0000"/>
                </a:solidFill>
              </a:rPr>
              <a:t>(dobré východisko – které je třeba posunout – metodologický nacionalismus, </a:t>
            </a:r>
            <a:r>
              <a:rPr lang="cs-CZ" dirty="0" err="1" smtClean="0">
                <a:solidFill>
                  <a:srgbClr val="FF0000"/>
                </a:solidFill>
              </a:rPr>
              <a:t>temporality</a:t>
            </a:r>
            <a:r>
              <a:rPr lang="cs-CZ" dirty="0" smtClean="0">
                <a:solidFill>
                  <a:srgbClr val="FF0000"/>
                </a:solidFill>
              </a:rPr>
              <a:t>)</a:t>
            </a:r>
          </a:p>
          <a:p>
            <a:endParaRPr lang="cs-CZ" dirty="0"/>
          </a:p>
        </p:txBody>
      </p:sp>
    </p:spTree>
    <p:extLst>
      <p:ext uri="{BB962C8B-B14F-4D97-AF65-F5344CB8AC3E}">
        <p14:creationId xmlns:p14="http://schemas.microsoft.com/office/powerpoint/2010/main" val="35805296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Mnoho témat v jednom</a:t>
            </a:r>
            <a:endParaRPr lang="cs-CZ" dirty="0"/>
          </a:p>
        </p:txBody>
      </p:sp>
      <p:sp>
        <p:nvSpPr>
          <p:cNvPr id="3" name="Zástupný symbol pro obsah 2"/>
          <p:cNvSpPr>
            <a:spLocks noGrp="1"/>
          </p:cNvSpPr>
          <p:nvPr>
            <p:ph idx="1"/>
          </p:nvPr>
        </p:nvSpPr>
        <p:spPr/>
        <p:txBody>
          <a:bodyPr>
            <a:normAutofit fontScale="92500" lnSpcReduction="20000"/>
          </a:bodyPr>
          <a:lstStyle/>
          <a:p>
            <a:pPr lvl="0"/>
            <a:r>
              <a:rPr lang="cs-CZ" b="1" dirty="0"/>
              <a:t>Obyvatelstvo vesnice na jižní Moravě</a:t>
            </a:r>
            <a:endParaRPr lang="cs-CZ" dirty="0"/>
          </a:p>
          <a:p>
            <a:pPr lvl="0"/>
            <a:r>
              <a:rPr lang="cs-CZ" dirty="0"/>
              <a:t>K této oblasti mě taktéž vede osobní vztah, matka se před několika lety na jižní Moravu přestěhovala.</a:t>
            </a:r>
          </a:p>
          <a:p>
            <a:pPr lvl="0"/>
            <a:r>
              <a:rPr lang="cs-CZ" dirty="0"/>
              <a:t>Když jsem postupně začala poznávat místní obyvatelstvo, zaujalo mě, že většina obyvatel žijící v malé vesničce je velice dobře zajištěná. Později jsem zjistila, že velká část z nich dojíždí za prací opravdu daleko, někteří i do zahraničí.</a:t>
            </a:r>
          </a:p>
          <a:p>
            <a:pPr lvl="0"/>
            <a:r>
              <a:rPr lang="cs-CZ" dirty="0"/>
              <a:t>Zároveň se zde udržují zvyklosti, které mě při mých prvních návštěvách z pohledu „klasického </a:t>
            </a:r>
            <a:r>
              <a:rPr lang="cs-CZ" dirty="0" err="1"/>
              <a:t>pražáka</a:t>
            </a:r>
            <a:r>
              <a:rPr lang="cs-CZ" dirty="0"/>
              <a:t>“ opravdu překvapily (hody, slavnosti, vlastní políčka </a:t>
            </a:r>
            <a:r>
              <a:rPr lang="cs-CZ" dirty="0" err="1"/>
              <a:t>atd</a:t>
            </a:r>
            <a:r>
              <a:rPr lang="cs-CZ" dirty="0"/>
              <a:t>). Vzhledem k tomu, že ve vesnici žijí z části původní obyvatelé, kteří se mísí s řadou nově příchozích (mladé páry a rodiny), napadlo mě, že bych se ve své bakalářské práci mohla zaměřit na jejich společné fungování a změny, které s jejich příchodem přišly.</a:t>
            </a:r>
          </a:p>
          <a:p>
            <a:endParaRPr lang="cs-CZ" dirty="0"/>
          </a:p>
        </p:txBody>
      </p:sp>
    </p:spTree>
    <p:extLst>
      <p:ext uri="{BB962C8B-B14F-4D97-AF65-F5344CB8AC3E}">
        <p14:creationId xmlns:p14="http://schemas.microsoft.com/office/powerpoint/2010/main" val="28734765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Neúměrný rozsah práce</a:t>
            </a:r>
            <a:endParaRPr lang="cs-CZ" dirty="0"/>
          </a:p>
        </p:txBody>
      </p:sp>
      <p:sp>
        <p:nvSpPr>
          <p:cNvPr id="3" name="Zástupný symbol pro obsah 2"/>
          <p:cNvSpPr>
            <a:spLocks noGrp="1"/>
          </p:cNvSpPr>
          <p:nvPr>
            <p:ph idx="1"/>
          </p:nvPr>
        </p:nvSpPr>
        <p:spPr/>
        <p:txBody>
          <a:bodyPr/>
          <a:lstStyle/>
          <a:p>
            <a:pPr lvl="0"/>
            <a:r>
              <a:rPr lang="cs-CZ" dirty="0"/>
              <a:t>Ve své práci bych chtěla prozkoumat, jak se jednotlivá města v Karlovarském kraji vyrovnávají s těmito prostorovými památkami a jak s nimi ve spolupráci s občany pracují (naučné stezky, křížové stezky, pomníky a památníky</a:t>
            </a:r>
            <a:r>
              <a:rPr lang="cs-CZ" dirty="0" smtClean="0"/>
              <a:t>).</a:t>
            </a:r>
            <a:endParaRPr lang="cs-CZ" dirty="0"/>
          </a:p>
          <a:p>
            <a:endParaRPr lang="cs-CZ" dirty="0"/>
          </a:p>
        </p:txBody>
      </p:sp>
    </p:spTree>
    <p:extLst>
      <p:ext uri="{BB962C8B-B14F-4D97-AF65-F5344CB8AC3E}">
        <p14:creationId xmlns:p14="http://schemas.microsoft.com/office/powerpoint/2010/main" val="1554179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Úskalí komparace</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(jóga) z </a:t>
            </a:r>
            <a:r>
              <a:rPr lang="cs-CZ" dirty="0"/>
              <a:t>kulturního hlediska se jedná o kulturně odlišnou praxi úzce propojenou s jistým spirituálním významem, například </a:t>
            </a:r>
            <a:r>
              <a:rPr lang="cs-CZ" dirty="0" err="1"/>
              <a:t>chanting</a:t>
            </a:r>
            <a:r>
              <a:rPr lang="cs-CZ" dirty="0"/>
              <a:t> hinduistických manter nám kulturně blízký není, během praxe jógy jej však využíváme (lze nalézt spojitost se zpěvy během bohoslužeb?), avšak například sanskrt, jakožto indoevropský jazyk, nám zcela cizí není, u některých slov a zároveň jejich výslovnosti lze spatřit jisté </a:t>
            </a:r>
            <a:r>
              <a:rPr lang="cs-CZ" dirty="0" smtClean="0"/>
              <a:t>podobnost</a:t>
            </a:r>
          </a:p>
          <a:p>
            <a:pPr lvl="1"/>
            <a:r>
              <a:rPr lang="cs-CZ" dirty="0" smtClean="0"/>
              <a:t>lze </a:t>
            </a:r>
            <a:r>
              <a:rPr lang="cs-CZ" dirty="0"/>
              <a:t>dohledat nějaké podobnosti s naši kulturou a náboženskou tradicí</a:t>
            </a:r>
            <a:r>
              <a:rPr lang="cs-CZ" dirty="0" smtClean="0"/>
              <a:t>?</a:t>
            </a:r>
          </a:p>
          <a:p>
            <a:r>
              <a:rPr lang="cs-CZ" dirty="0" smtClean="0"/>
              <a:t>srovnání </a:t>
            </a:r>
            <a:r>
              <a:rPr lang="cs-CZ" dirty="0" err="1"/>
              <a:t>Hells</a:t>
            </a:r>
            <a:r>
              <a:rPr lang="cs-CZ" dirty="0"/>
              <a:t> </a:t>
            </a:r>
            <a:r>
              <a:rPr lang="cs-CZ" dirty="0" err="1"/>
              <a:t>Angels</a:t>
            </a:r>
            <a:r>
              <a:rPr lang="cs-CZ" dirty="0"/>
              <a:t> MC v Severní Americe a </a:t>
            </a:r>
            <a:r>
              <a:rPr lang="cs-CZ" dirty="0" err="1"/>
              <a:t>Hells</a:t>
            </a:r>
            <a:r>
              <a:rPr lang="cs-CZ" dirty="0"/>
              <a:t> </a:t>
            </a:r>
            <a:r>
              <a:rPr lang="cs-CZ" dirty="0" err="1"/>
              <a:t>Angels</a:t>
            </a:r>
            <a:r>
              <a:rPr lang="cs-CZ" dirty="0"/>
              <a:t> MC České republiky. Toto téma mě napadlo jen z mé zvědavosti a myslím, že by to bylo zajímavé srovnání, jelikož ten rozdíl je markantní</a:t>
            </a:r>
            <a:r>
              <a:rPr lang="cs-CZ" dirty="0" smtClean="0"/>
              <a:t>.</a:t>
            </a:r>
          </a:p>
          <a:p>
            <a:r>
              <a:rPr lang="cs-CZ" dirty="0"/>
              <a:t>Mimo jiné bych chtěla také roli matky v lesbických párech porovnat s rolí matky v „klasické“ rodině, kde rodiče tvoří „otec a matka“, ne „matka a matka“</a:t>
            </a:r>
          </a:p>
          <a:p>
            <a:endParaRPr lang="cs-CZ" dirty="0"/>
          </a:p>
          <a:p>
            <a:endParaRPr lang="cs-CZ" dirty="0" smtClean="0"/>
          </a:p>
          <a:p>
            <a:endParaRPr lang="cs-CZ" dirty="0"/>
          </a:p>
        </p:txBody>
      </p:sp>
    </p:spTree>
    <p:extLst>
      <p:ext uri="{BB962C8B-B14F-4D97-AF65-F5344CB8AC3E}">
        <p14:creationId xmlns:p14="http://schemas.microsoft.com/office/powerpoint/2010/main" val="1359574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Není žádný v. problém</a:t>
            </a:r>
            <a:endParaRPr lang="cs-CZ" dirty="0"/>
          </a:p>
        </p:txBody>
      </p:sp>
      <p:sp>
        <p:nvSpPr>
          <p:cNvPr id="3" name="Zástupný symbol pro obsah 2"/>
          <p:cNvSpPr>
            <a:spLocks noGrp="1"/>
          </p:cNvSpPr>
          <p:nvPr>
            <p:ph idx="1"/>
          </p:nvPr>
        </p:nvSpPr>
        <p:spPr/>
        <p:txBody>
          <a:bodyPr/>
          <a:lstStyle/>
          <a:p>
            <a:pPr lvl="0"/>
            <a:r>
              <a:rPr lang="cs-CZ" dirty="0"/>
              <a:t>V poslední době se rapidně zvyšuje počet přírodních katastrof, vojenských a náboženských konfliktů, rozporů či mimořádných událostí, které se určitým způsobem dotýkají infrastruktury a života obyvatel. Výsledkem těchto mimořádných událostí a katastrof je humanitární krize. Reakcí na ni by mělo být bezpečné poskytnutí pomoci k zajištění základních životních potřeb obyvatel v zasažené oblasti.</a:t>
            </a:r>
          </a:p>
          <a:p>
            <a:pPr lvl="0"/>
            <a:r>
              <a:rPr lang="cs-CZ" dirty="0"/>
              <a:t>Charakteristika humanitární organizace</a:t>
            </a:r>
          </a:p>
          <a:p>
            <a:pPr lvl="0"/>
            <a:r>
              <a:rPr lang="cs-CZ" dirty="0"/>
              <a:t>Historie, činnost nadace Člověk v tísni</a:t>
            </a:r>
          </a:p>
          <a:p>
            <a:endParaRPr lang="cs-CZ" dirty="0"/>
          </a:p>
        </p:txBody>
      </p:sp>
    </p:spTree>
    <p:extLst>
      <p:ext uri="{BB962C8B-B14F-4D97-AF65-F5344CB8AC3E}">
        <p14:creationId xmlns:p14="http://schemas.microsoft.com/office/powerpoint/2010/main" val="616243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Nerozumím </a:t>
            </a:r>
            <a:r>
              <a:rPr lang="cs-CZ" dirty="0" smtClean="0">
                <a:sym typeface="Wingdings" panose="05000000000000000000" pitchFamily="2" charset="2"/>
              </a:rPr>
              <a:t></a:t>
            </a:r>
            <a:endParaRPr lang="cs-CZ" dirty="0"/>
          </a:p>
        </p:txBody>
      </p:sp>
      <p:sp>
        <p:nvSpPr>
          <p:cNvPr id="3" name="Zástupný symbol pro obsah 2"/>
          <p:cNvSpPr>
            <a:spLocks noGrp="1"/>
          </p:cNvSpPr>
          <p:nvPr>
            <p:ph idx="1"/>
          </p:nvPr>
        </p:nvSpPr>
        <p:spPr/>
        <p:txBody>
          <a:bodyPr>
            <a:normAutofit fontScale="92500"/>
          </a:bodyPr>
          <a:lstStyle/>
          <a:p>
            <a:r>
              <a:rPr lang="en-US" b="1" dirty="0"/>
              <a:t>Aestheticizing Transgressed Girlhood: The Rise of the ‘</a:t>
            </a:r>
            <a:r>
              <a:rPr lang="en-US" b="1" dirty="0" err="1"/>
              <a:t>Femcel</a:t>
            </a:r>
            <a:r>
              <a:rPr lang="en-US" b="1" dirty="0"/>
              <a:t>’</a:t>
            </a:r>
            <a:endParaRPr lang="cs-CZ" dirty="0"/>
          </a:p>
          <a:p>
            <a:r>
              <a:rPr lang="cs-CZ" b="1" dirty="0" smtClean="0"/>
              <a:t>Film </a:t>
            </a:r>
            <a:r>
              <a:rPr lang="cs-CZ" b="1" dirty="0"/>
              <a:t>a rituály v každodenním životě- </a:t>
            </a:r>
            <a:r>
              <a:rPr lang="cs-CZ" dirty="0"/>
              <a:t>Ráda bych zkoumala jak vyobrazení všedních věcí ve filmu ovlivňuje sociokulturní aspekty rituálů</a:t>
            </a:r>
            <a:r>
              <a:rPr lang="cs-CZ" dirty="0" smtClean="0"/>
              <a:t>.</a:t>
            </a:r>
          </a:p>
          <a:p>
            <a:r>
              <a:rPr lang="cs-CZ" dirty="0"/>
              <a:t>"Sociální a psychologické dopady nehostinné architektury ve veřejném prostoru: Analýza a doporučení pro Prahu</a:t>
            </a:r>
            <a:r>
              <a:rPr lang="cs-CZ" dirty="0" smtClean="0"/>
              <a:t>“.</a:t>
            </a:r>
          </a:p>
          <a:p>
            <a:r>
              <a:rPr lang="cs-CZ" dirty="0"/>
              <a:t>Formování tradic různých kultur v závislosti na </a:t>
            </a:r>
            <a:r>
              <a:rPr lang="cs-CZ" dirty="0" err="1"/>
              <a:t>geolokační</a:t>
            </a:r>
            <a:r>
              <a:rPr lang="cs-CZ" dirty="0"/>
              <a:t>, historické a další </a:t>
            </a:r>
            <a:r>
              <a:rPr lang="cs-CZ" dirty="0" smtClean="0"/>
              <a:t>aktéry</a:t>
            </a:r>
          </a:p>
          <a:p>
            <a:pPr lvl="1"/>
            <a:r>
              <a:rPr lang="cs-CZ" dirty="0" smtClean="0"/>
              <a:t>nejspíše </a:t>
            </a:r>
            <a:r>
              <a:rPr lang="cs-CZ" dirty="0"/>
              <a:t>komparace mezi různými tradicemi a sledování vývoje těchto tradic, s odkazem na počasí, způsob života, války </a:t>
            </a:r>
            <a:r>
              <a:rPr lang="cs-CZ" dirty="0" smtClean="0"/>
              <a:t>atp.</a:t>
            </a:r>
          </a:p>
          <a:p>
            <a:pPr lvl="1"/>
            <a:r>
              <a:rPr lang="cs-CZ" dirty="0" smtClean="0"/>
              <a:t>Výběr </a:t>
            </a:r>
            <a:r>
              <a:rPr lang="cs-CZ" dirty="0"/>
              <a:t>ukázkových, nejlépe polarizačních kultur a hledání nejen jejich rozdílností, ale také podobností vyjadřování se v rámci hudby, tance a divadla</a:t>
            </a:r>
          </a:p>
          <a:p>
            <a:endParaRPr lang="cs-CZ" dirty="0"/>
          </a:p>
        </p:txBody>
      </p:sp>
    </p:spTree>
    <p:extLst>
      <p:ext uri="{BB962C8B-B14F-4D97-AF65-F5344CB8AC3E}">
        <p14:creationId xmlns:p14="http://schemas.microsoft.com/office/powerpoint/2010/main" val="41043306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Metodologie</a:t>
            </a:r>
            <a:endParaRPr lang="cs-CZ" dirty="0"/>
          </a:p>
        </p:txBody>
      </p:sp>
      <p:sp>
        <p:nvSpPr>
          <p:cNvPr id="3" name="Zástupný symbol pro obsah 2"/>
          <p:cNvSpPr>
            <a:spLocks noGrp="1"/>
          </p:cNvSpPr>
          <p:nvPr>
            <p:ph idx="1"/>
          </p:nvPr>
        </p:nvSpPr>
        <p:spPr/>
        <p:txBody>
          <a:bodyPr/>
          <a:lstStyle/>
          <a:p>
            <a:r>
              <a:rPr lang="cs-CZ" dirty="0"/>
              <a:t>Jak se historicky vyvíjelo vnímání „</a:t>
            </a:r>
            <a:r>
              <a:rPr lang="cs-CZ" dirty="0" err="1"/>
              <a:t>girlhood</a:t>
            </a:r>
            <a:r>
              <a:rPr lang="cs-CZ" dirty="0"/>
              <a:t>“?</a:t>
            </a:r>
          </a:p>
          <a:p>
            <a:r>
              <a:rPr lang="cs-CZ" dirty="0"/>
              <a:t>Jaké ženy se nejčastěji identifikují jako </a:t>
            </a:r>
            <a:r>
              <a:rPr lang="cs-CZ" dirty="0" err="1"/>
              <a:t>femcel</a:t>
            </a:r>
            <a:r>
              <a:rPr lang="cs-CZ" dirty="0" smtClean="0"/>
              <a:t>?</a:t>
            </a:r>
          </a:p>
          <a:p>
            <a:endParaRPr lang="cs-CZ" dirty="0"/>
          </a:p>
          <a:p>
            <a:r>
              <a:rPr lang="cs-CZ" dirty="0"/>
              <a:t>Ráda bych se ve své práci věnovala tématu médií a internetu … Politická satira v českém </a:t>
            </a:r>
            <a:r>
              <a:rPr lang="cs-CZ" dirty="0" err="1"/>
              <a:t>stand-upu</a:t>
            </a:r>
            <a:r>
              <a:rPr lang="cs-CZ" dirty="0"/>
              <a:t>: Jaký vliv má politická satira v českém </a:t>
            </a:r>
            <a:r>
              <a:rPr lang="cs-CZ" dirty="0" err="1"/>
              <a:t>stand-upu</a:t>
            </a:r>
            <a:r>
              <a:rPr lang="cs-CZ" dirty="0"/>
              <a:t> na vnímání politiky a politických událostí? Jaké jsou reakce politiků a médií na politický humor v </a:t>
            </a:r>
            <a:r>
              <a:rPr lang="cs-CZ" dirty="0" err="1"/>
              <a:t>stand-upu</a:t>
            </a:r>
            <a:r>
              <a:rPr lang="cs-CZ" dirty="0"/>
              <a:t>? </a:t>
            </a:r>
            <a:endParaRPr lang="cs-CZ" dirty="0" smtClean="0"/>
          </a:p>
          <a:p>
            <a:pPr marL="0" indent="0">
              <a:buNone/>
            </a:pPr>
            <a:endParaRPr lang="cs-CZ" dirty="0" smtClean="0"/>
          </a:p>
          <a:p>
            <a:r>
              <a:rPr lang="cs-CZ" dirty="0"/>
              <a:t>Lesbické páry vychovávající děti</a:t>
            </a:r>
          </a:p>
          <a:p>
            <a:endParaRPr lang="cs-CZ" dirty="0"/>
          </a:p>
          <a:p>
            <a:endParaRPr lang="cs-CZ" dirty="0"/>
          </a:p>
          <a:p>
            <a:endParaRPr lang="cs-CZ" dirty="0"/>
          </a:p>
        </p:txBody>
      </p:sp>
    </p:spTree>
    <p:extLst>
      <p:ext uri="{BB962C8B-B14F-4D97-AF65-F5344CB8AC3E}">
        <p14:creationId xmlns:p14="http://schemas.microsoft.com/office/powerpoint/2010/main" val="4176729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smtClean="0"/>
              <a:t>Povinná </a:t>
            </a:r>
            <a:r>
              <a:rPr lang="cs-CZ" dirty="0"/>
              <a:t>literatura</a:t>
            </a:r>
          </a:p>
        </p:txBody>
      </p:sp>
      <p:pic>
        <p:nvPicPr>
          <p:cNvPr id="13" name="Zástupný symbol pro obsah 12"/>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838200" y="1690688"/>
            <a:ext cx="3445449" cy="4351338"/>
          </a:xfrm>
        </p:spPr>
      </p:pic>
      <p:pic>
        <p:nvPicPr>
          <p:cNvPr id="2" name="Zástupný symbol pro obsah 1"/>
          <p:cNvPicPr>
            <a:picLocks noGrp="1" noChangeAspect="1"/>
          </p:cNvPicPr>
          <p:nvPr>
            <p:ph sz="half" idx="2"/>
          </p:nvPr>
        </p:nvPicPr>
        <p:blipFill>
          <a:blip r:embed="rId3"/>
          <a:stretch>
            <a:fillRect/>
          </a:stretch>
        </p:blipFill>
        <p:spPr>
          <a:xfrm>
            <a:off x="5072092" y="1557685"/>
            <a:ext cx="4713638" cy="1750780"/>
          </a:xfrm>
          <a:prstGeom prst="rect">
            <a:avLst/>
          </a:prstGeom>
        </p:spPr>
      </p:pic>
      <p:pic>
        <p:nvPicPr>
          <p:cNvPr id="3" name="Obrázek 2"/>
          <p:cNvPicPr>
            <a:picLocks noChangeAspect="1"/>
          </p:cNvPicPr>
          <p:nvPr/>
        </p:nvPicPr>
        <p:blipFill>
          <a:blip r:embed="rId4"/>
          <a:stretch>
            <a:fillRect/>
          </a:stretch>
        </p:blipFill>
        <p:spPr>
          <a:xfrm>
            <a:off x="5130281" y="3184127"/>
            <a:ext cx="5015870" cy="3033793"/>
          </a:xfrm>
          <a:prstGeom prst="rect">
            <a:avLst/>
          </a:prstGeom>
        </p:spPr>
      </p:pic>
    </p:spTree>
    <p:extLst>
      <p:ext uri="{BB962C8B-B14F-4D97-AF65-F5344CB8AC3E}">
        <p14:creationId xmlns:p14="http://schemas.microsoft.com/office/powerpoint/2010/main" val="2264438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První mou otázkou bylo, zda je nějaké spojení subkultury motorkářů a subkultur, kterých byli motorkáři součástí zamlada. Na tuto otázku mě přivedl náhodný motorkář, který mi vyprávěl o tom, jak byl v mládí součástí skinheads a zároveň vášnivý motorkář.</a:t>
            </a:r>
          </a:p>
          <a:p>
            <a:endParaRPr lang="cs-CZ" dirty="0"/>
          </a:p>
        </p:txBody>
      </p:sp>
    </p:spTree>
    <p:extLst>
      <p:ext uri="{BB962C8B-B14F-4D97-AF65-F5344CB8AC3E}">
        <p14:creationId xmlns:p14="http://schemas.microsoft.com/office/powerpoint/2010/main" val="33951821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Metodologie: Data + dostupnost terénu</a:t>
            </a:r>
            <a:endParaRPr lang="cs-CZ" dirty="0"/>
          </a:p>
        </p:txBody>
      </p:sp>
      <p:sp>
        <p:nvSpPr>
          <p:cNvPr id="3" name="Zástupný symbol pro obsah 2"/>
          <p:cNvSpPr>
            <a:spLocks noGrp="1"/>
          </p:cNvSpPr>
          <p:nvPr>
            <p:ph idx="1"/>
          </p:nvPr>
        </p:nvSpPr>
        <p:spPr/>
        <p:txBody>
          <a:bodyPr/>
          <a:lstStyle/>
          <a:p>
            <a:r>
              <a:rPr lang="cs-CZ" b="1" dirty="0"/>
              <a:t>Mládežnické subkultury Uzbekistánu, jak se liší od západních (evropských) a jak jsou ovlivněny folklorem a lidovými tradicemi.</a:t>
            </a:r>
            <a:r>
              <a:rPr lang="cs-CZ" dirty="0"/>
              <a:t> Například, jak se liší kanonický </a:t>
            </a:r>
            <a:r>
              <a:rPr lang="cs-CZ" dirty="0" err="1"/>
              <a:t>goth</a:t>
            </a:r>
            <a:r>
              <a:rPr lang="cs-CZ" dirty="0"/>
              <a:t> od uzbeckého </a:t>
            </a:r>
            <a:r>
              <a:rPr lang="cs-CZ" dirty="0" err="1"/>
              <a:t>gothu</a:t>
            </a:r>
            <a:r>
              <a:rPr lang="cs-CZ" dirty="0"/>
              <a:t>? Možná měl na formování uzbeckých subkultur větší vliv sovětský socialistický režim než kultura místního obyvatelstva?</a:t>
            </a:r>
          </a:p>
          <a:p>
            <a:endParaRPr lang="cs-CZ" dirty="0"/>
          </a:p>
        </p:txBody>
      </p:sp>
    </p:spTree>
    <p:extLst>
      <p:ext uri="{BB962C8B-B14F-4D97-AF65-F5344CB8AC3E}">
        <p14:creationId xmlns:p14="http://schemas.microsoft.com/office/powerpoint/2010/main" val="1163980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Inspirace jiným textem</a:t>
            </a:r>
            <a:endParaRPr lang="cs-CZ" dirty="0"/>
          </a:p>
        </p:txBody>
      </p:sp>
      <p:sp>
        <p:nvSpPr>
          <p:cNvPr id="3" name="Zástupný symbol pro obsah 2"/>
          <p:cNvSpPr>
            <a:spLocks noGrp="1"/>
          </p:cNvSpPr>
          <p:nvPr>
            <p:ph idx="1"/>
          </p:nvPr>
        </p:nvSpPr>
        <p:spPr/>
        <p:txBody>
          <a:bodyPr/>
          <a:lstStyle/>
          <a:p>
            <a:r>
              <a:rPr lang="cs-CZ" dirty="0"/>
              <a:t>S podobným tématem jsem se již setkala během úvodu do sociokulturní antropologie prostřednictvím textu Martiny Štípkové, jejíž text mi byl velkou inspirací. </a:t>
            </a:r>
          </a:p>
          <a:p>
            <a:endParaRPr lang="cs-CZ" dirty="0" smtClean="0"/>
          </a:p>
          <a:p>
            <a:endParaRPr lang="cs-CZ" dirty="0"/>
          </a:p>
          <a:p>
            <a:endParaRPr lang="cs-CZ" dirty="0" smtClean="0"/>
          </a:p>
          <a:p>
            <a:endParaRPr lang="cs-CZ" dirty="0"/>
          </a:p>
          <a:p>
            <a:endParaRPr lang="cs-CZ" dirty="0" smtClean="0"/>
          </a:p>
          <a:p>
            <a:r>
              <a:rPr lang="cs-CZ" dirty="0" smtClean="0"/>
              <a:t>„kopírování“ x vlastní invence</a:t>
            </a:r>
            <a:endParaRPr lang="cs-CZ" dirty="0"/>
          </a:p>
        </p:txBody>
      </p:sp>
    </p:spTree>
    <p:extLst>
      <p:ext uri="{BB962C8B-B14F-4D97-AF65-F5344CB8AC3E}">
        <p14:creationId xmlns:p14="http://schemas.microsoft.com/office/powerpoint/2010/main" val="13067249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Eticky příliš náročné </a:t>
            </a:r>
            <a:endParaRPr lang="cs-CZ" dirty="0"/>
          </a:p>
        </p:txBody>
      </p:sp>
      <p:sp>
        <p:nvSpPr>
          <p:cNvPr id="3" name="Zástupný symbol pro obsah 2"/>
          <p:cNvSpPr>
            <a:spLocks noGrp="1"/>
          </p:cNvSpPr>
          <p:nvPr>
            <p:ph idx="1"/>
          </p:nvPr>
        </p:nvSpPr>
        <p:spPr/>
        <p:txBody>
          <a:bodyPr/>
          <a:lstStyle/>
          <a:p>
            <a:r>
              <a:rPr lang="cs-CZ" dirty="0"/>
              <a:t>Komunita rodičů dlouhodobě nemocných </a:t>
            </a:r>
            <a:r>
              <a:rPr lang="cs-CZ" dirty="0" smtClean="0"/>
              <a:t>dětí</a:t>
            </a:r>
          </a:p>
          <a:p>
            <a:pPr lvl="1"/>
            <a:r>
              <a:rPr lang="cs-CZ" dirty="0" smtClean="0"/>
              <a:t>Zaměření </a:t>
            </a:r>
            <a:r>
              <a:rPr lang="cs-CZ" dirty="0"/>
              <a:t>nejspíše na rodiče dětí buď v aktivní léčbě rakoviny, či rodiče dětí již po ukončené </a:t>
            </a:r>
            <a:r>
              <a:rPr lang="cs-CZ" dirty="0" smtClean="0"/>
              <a:t>léčbě</a:t>
            </a:r>
          </a:p>
          <a:p>
            <a:pPr lvl="1"/>
            <a:endParaRPr lang="cs-CZ" dirty="0"/>
          </a:p>
          <a:p>
            <a:r>
              <a:rPr lang="cs-CZ" dirty="0" err="1"/>
              <a:t>Feederismus</a:t>
            </a:r>
            <a:endParaRPr lang="cs-CZ" dirty="0"/>
          </a:p>
          <a:p>
            <a:endParaRPr lang="cs-CZ" dirty="0"/>
          </a:p>
        </p:txBody>
      </p:sp>
    </p:spTree>
    <p:extLst>
      <p:ext uri="{BB962C8B-B14F-4D97-AF65-F5344CB8AC3E}">
        <p14:creationId xmlns:p14="http://schemas.microsoft.com/office/powerpoint/2010/main" val="22286641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Terminologie + jazyk akademického textu</a:t>
            </a:r>
            <a:endParaRPr lang="cs-CZ" dirty="0"/>
          </a:p>
        </p:txBody>
      </p:sp>
      <p:sp>
        <p:nvSpPr>
          <p:cNvPr id="3" name="Zástupný symbol pro obsah 2"/>
          <p:cNvSpPr>
            <a:spLocks noGrp="1"/>
          </p:cNvSpPr>
          <p:nvPr>
            <p:ph idx="1"/>
          </p:nvPr>
        </p:nvSpPr>
        <p:spPr/>
        <p:txBody>
          <a:bodyPr/>
          <a:lstStyle/>
          <a:p>
            <a:r>
              <a:rPr lang="cs-CZ" dirty="0" smtClean="0"/>
              <a:t>Praktická část</a:t>
            </a:r>
          </a:p>
          <a:p>
            <a:r>
              <a:rPr lang="cs-CZ" dirty="0"/>
              <a:t>Autostop jako způsob cestování a odmítnutí tradičního turismu</a:t>
            </a:r>
          </a:p>
          <a:p>
            <a:r>
              <a:rPr lang="cs-CZ" dirty="0"/>
              <a:t> z pozice </a:t>
            </a:r>
            <a:r>
              <a:rPr lang="cs-CZ" dirty="0" err="1"/>
              <a:t>insidera</a:t>
            </a:r>
            <a:r>
              <a:rPr lang="cs-CZ" dirty="0"/>
              <a:t>, jakožto zaměstnanec této kavárny. I přes mojí pozici bych si ale snažil držet odstup, aby můj výzkum nebyl citově či jinak zabarvený. </a:t>
            </a:r>
          </a:p>
          <a:p>
            <a:endParaRPr lang="cs-CZ" dirty="0"/>
          </a:p>
        </p:txBody>
      </p:sp>
    </p:spTree>
    <p:extLst>
      <p:ext uri="{BB962C8B-B14F-4D97-AF65-F5344CB8AC3E}">
        <p14:creationId xmlns:p14="http://schemas.microsoft.com/office/powerpoint/2010/main" val="10009547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Bibliografie</a:t>
            </a:r>
            <a:endParaRPr lang="cs-CZ" dirty="0"/>
          </a:p>
        </p:txBody>
      </p:sp>
      <p:sp>
        <p:nvSpPr>
          <p:cNvPr id="3" name="Zástupný symbol pro obsah 2"/>
          <p:cNvSpPr>
            <a:spLocks noGrp="1"/>
          </p:cNvSpPr>
          <p:nvPr>
            <p:ph idx="1"/>
          </p:nvPr>
        </p:nvSpPr>
        <p:spPr/>
        <p:txBody>
          <a:bodyPr/>
          <a:lstStyle/>
          <a:p>
            <a:pPr lvl="0"/>
            <a:r>
              <a:rPr lang="cs-CZ" i="1" dirty="0">
                <a:hlinkClick r:id="rId2"/>
              </a:rPr>
              <a:t>Praktické zkušenosti se vzděláváním romských dětí</a:t>
            </a:r>
            <a:r>
              <a:rPr lang="cs-CZ" i="1" dirty="0"/>
              <a:t>, </a:t>
            </a:r>
            <a:r>
              <a:rPr lang="cs-CZ" dirty="0"/>
              <a:t>Balabánová, Helena, 1961-1995</a:t>
            </a:r>
          </a:p>
          <a:p>
            <a:pPr lvl="0"/>
            <a:r>
              <a:rPr lang="cs-CZ" i="1" dirty="0">
                <a:hlinkClick r:id="rId3"/>
              </a:rPr>
              <a:t>Vzdělávání Romů</a:t>
            </a:r>
            <a:r>
              <a:rPr lang="cs-CZ" i="1" dirty="0"/>
              <a:t>,</a:t>
            </a:r>
            <a:r>
              <a:rPr lang="cs-CZ" dirty="0"/>
              <a:t> Šotolová, Eva, 1944</a:t>
            </a:r>
          </a:p>
          <a:p>
            <a:endParaRPr lang="cs-CZ" dirty="0"/>
          </a:p>
        </p:txBody>
      </p:sp>
    </p:spTree>
    <p:extLst>
      <p:ext uri="{BB962C8B-B14F-4D97-AF65-F5344CB8AC3E}">
        <p14:creationId xmlns:p14="http://schemas.microsoft.com/office/powerpoint/2010/main" val="20512342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1EDF54-3D65-5517-2386-B4E2827D00E5}"/>
              </a:ext>
            </a:extLst>
          </p:cNvPr>
          <p:cNvSpPr>
            <a:spLocks noGrp="1"/>
          </p:cNvSpPr>
          <p:nvPr>
            <p:ph type="title"/>
          </p:nvPr>
        </p:nvSpPr>
        <p:spPr/>
        <p:txBody>
          <a:bodyPr/>
          <a:lstStyle/>
          <a:p>
            <a:r>
              <a:rPr lang="cs-CZ" dirty="0"/>
              <a:t>Další postup </a:t>
            </a:r>
            <a:r>
              <a:rPr lang="cs-CZ" dirty="0" err="1"/>
              <a:t>dipl</a:t>
            </a:r>
            <a:r>
              <a:rPr lang="cs-CZ" dirty="0"/>
              <a:t>. sem.:</a:t>
            </a:r>
          </a:p>
        </p:txBody>
      </p:sp>
      <p:sp>
        <p:nvSpPr>
          <p:cNvPr id="3" name="Zástupný obsah 2">
            <a:extLst>
              <a:ext uri="{FF2B5EF4-FFF2-40B4-BE49-F238E27FC236}">
                <a16:creationId xmlns:a16="http://schemas.microsoft.com/office/drawing/2014/main" id="{735E0BED-4D11-8426-84F0-B62A0EBD18AA}"/>
              </a:ext>
            </a:extLst>
          </p:cNvPr>
          <p:cNvSpPr>
            <a:spLocks noGrp="1"/>
          </p:cNvSpPr>
          <p:nvPr>
            <p:ph idx="1"/>
          </p:nvPr>
        </p:nvSpPr>
        <p:spPr>
          <a:xfrm>
            <a:off x="838200" y="1825624"/>
            <a:ext cx="10515600" cy="5032375"/>
          </a:xfrm>
        </p:spPr>
        <p:txBody>
          <a:bodyPr>
            <a:normAutofit fontScale="70000" lnSpcReduction="20000"/>
          </a:bodyPr>
          <a:lstStyle/>
          <a:p>
            <a:pPr algn="l"/>
            <a:r>
              <a:rPr lang="cs-CZ" b="0" i="0" dirty="0">
                <a:solidFill>
                  <a:srgbClr val="1D2125"/>
                </a:solidFill>
                <a:effectLst/>
                <a:latin typeface="-apple-system"/>
              </a:rPr>
              <a:t>Promýšlejte dál oblast/ti svého zájmu, zcitlivujte se. Zvažujte důkladně terén/zdroje dat a teoretické zázemí projektu. Posuňte se!</a:t>
            </a:r>
          </a:p>
          <a:p>
            <a:pPr algn="l"/>
            <a:r>
              <a:rPr lang="cs-CZ" b="0" i="0" dirty="0">
                <a:solidFill>
                  <a:srgbClr val="1D2125"/>
                </a:solidFill>
                <a:effectLst/>
                <a:latin typeface="-apple-system"/>
              </a:rPr>
              <a:t>Úkol: </a:t>
            </a:r>
            <a:r>
              <a:rPr lang="cs-CZ" b="0" i="0" dirty="0" smtClean="0">
                <a:solidFill>
                  <a:srgbClr val="1D2125"/>
                </a:solidFill>
                <a:effectLst/>
                <a:latin typeface="-apple-system"/>
              </a:rPr>
              <a:t>prozkoumejte </a:t>
            </a:r>
            <a:r>
              <a:rPr lang="cs-CZ" b="0" i="0" dirty="0">
                <a:solidFill>
                  <a:srgbClr val="1D2125"/>
                </a:solidFill>
                <a:effectLst/>
                <a:latin typeface="-apple-system"/>
              </a:rPr>
              <a:t>svou oblast zájmu v kontextu odborné literatury. Odevzdejte: </a:t>
            </a:r>
          </a:p>
          <a:p>
            <a:pPr lvl="1"/>
            <a:r>
              <a:rPr lang="cs-CZ" b="0" i="0" dirty="0">
                <a:solidFill>
                  <a:srgbClr val="1D2125"/>
                </a:solidFill>
                <a:effectLst/>
                <a:latin typeface="-apple-system"/>
              </a:rPr>
              <a:t>návrh formulace výzkumného problému/výzkumné otázky (co chci řešit);</a:t>
            </a:r>
          </a:p>
          <a:p>
            <a:pPr lvl="1"/>
            <a:r>
              <a:rPr lang="cs-CZ" b="0" i="0" dirty="0">
                <a:solidFill>
                  <a:srgbClr val="1D2125"/>
                </a:solidFill>
                <a:effectLst/>
                <a:latin typeface="-apple-system"/>
              </a:rPr>
              <a:t>rešerši literatury ke svému tématu (tématům</a:t>
            </a:r>
            <a:r>
              <a:rPr lang="cs-CZ" b="0" i="0" dirty="0" smtClean="0">
                <a:solidFill>
                  <a:srgbClr val="1D2125"/>
                </a:solidFill>
                <a:effectLst/>
                <a:latin typeface="-apple-system"/>
              </a:rPr>
              <a:t>);</a:t>
            </a:r>
          </a:p>
          <a:p>
            <a:pPr lvl="1"/>
            <a:r>
              <a:rPr lang="cs-CZ" b="0" i="0" dirty="0" smtClean="0">
                <a:solidFill>
                  <a:srgbClr val="1D2125"/>
                </a:solidFill>
                <a:effectLst/>
                <a:latin typeface="-apple-system"/>
              </a:rPr>
              <a:t>další </a:t>
            </a:r>
            <a:r>
              <a:rPr lang="cs-CZ" b="0" i="0" dirty="0">
                <a:solidFill>
                  <a:srgbClr val="1D2125"/>
                </a:solidFill>
                <a:effectLst/>
                <a:latin typeface="-apple-system"/>
              </a:rPr>
              <a:t>pokroky v přípravě projektu (reflexe, tj. třeba i dilemata, nejasnosti, na něž narážíte ... klidně pište i konkrétní otázky, které by vám přišlo vhodné v rámci </a:t>
            </a:r>
            <a:r>
              <a:rPr lang="cs-CZ" b="0" i="0" dirty="0" err="1">
                <a:solidFill>
                  <a:srgbClr val="1D2125"/>
                </a:solidFill>
                <a:effectLst/>
                <a:latin typeface="-apple-system"/>
              </a:rPr>
              <a:t>dipl</a:t>
            </a:r>
            <a:r>
              <a:rPr lang="cs-CZ" b="0" i="0" dirty="0">
                <a:solidFill>
                  <a:srgbClr val="1D2125"/>
                </a:solidFill>
                <a:effectLst/>
                <a:latin typeface="-apple-system"/>
              </a:rPr>
              <a:t>. semináře řešit).</a:t>
            </a:r>
          </a:p>
          <a:p>
            <a:pPr lvl="1"/>
            <a:r>
              <a:rPr lang="cs-CZ" b="0" i="0" dirty="0" smtClean="0">
                <a:solidFill>
                  <a:srgbClr val="1D2125"/>
                </a:solidFill>
                <a:effectLst/>
                <a:latin typeface="-apple-system"/>
              </a:rPr>
              <a:t>Každý </a:t>
            </a:r>
            <a:r>
              <a:rPr lang="cs-CZ" b="0" i="0" dirty="0">
                <a:solidFill>
                  <a:srgbClr val="1D2125"/>
                </a:solidFill>
                <a:effectLst/>
                <a:latin typeface="-apple-system"/>
              </a:rPr>
              <a:t>odevzdaný dokument bude od tohoto momentu </a:t>
            </a:r>
            <a:r>
              <a:rPr lang="cs-CZ" b="0" i="0" u="sng" dirty="0">
                <a:solidFill>
                  <a:srgbClr val="1D2125"/>
                </a:solidFill>
                <a:effectLst/>
                <a:latin typeface="-apple-system"/>
              </a:rPr>
              <a:t>vždy na začátku</a:t>
            </a:r>
            <a:r>
              <a:rPr lang="cs-CZ" b="0" i="0" dirty="0">
                <a:solidFill>
                  <a:srgbClr val="1D2125"/>
                </a:solidFill>
                <a:effectLst/>
                <a:latin typeface="-apple-system"/>
              </a:rPr>
              <a:t> obsahovat: </a:t>
            </a:r>
            <a:endParaRPr lang="cs-CZ" b="0" i="0" dirty="0" smtClean="0">
              <a:solidFill>
                <a:srgbClr val="1D2125"/>
              </a:solidFill>
              <a:effectLst/>
              <a:latin typeface="-apple-system"/>
            </a:endParaRPr>
          </a:p>
          <a:p>
            <a:pPr lvl="2"/>
            <a:r>
              <a:rPr lang="cs-CZ" b="0" i="0" dirty="0" smtClean="0">
                <a:solidFill>
                  <a:srgbClr val="1D2125"/>
                </a:solidFill>
                <a:effectLst/>
                <a:latin typeface="-apple-system"/>
              </a:rPr>
              <a:t>jméno </a:t>
            </a:r>
            <a:r>
              <a:rPr lang="cs-CZ" b="0" i="0" dirty="0">
                <a:solidFill>
                  <a:srgbClr val="1D2125"/>
                </a:solidFill>
                <a:effectLst/>
                <a:latin typeface="-apple-system"/>
              </a:rPr>
              <a:t>a příjmení </a:t>
            </a:r>
            <a:r>
              <a:rPr lang="cs-CZ" b="0" i="0" dirty="0" smtClean="0">
                <a:solidFill>
                  <a:srgbClr val="1D2125"/>
                </a:solidFill>
                <a:effectLst/>
                <a:latin typeface="-apple-system"/>
              </a:rPr>
              <a:t>autora/</a:t>
            </a:r>
            <a:r>
              <a:rPr lang="cs-CZ" b="0" i="0" dirty="0" err="1" smtClean="0">
                <a:solidFill>
                  <a:srgbClr val="1D2125"/>
                </a:solidFill>
                <a:effectLst/>
                <a:latin typeface="-apple-system"/>
              </a:rPr>
              <a:t>ky</a:t>
            </a:r>
            <a:endParaRPr lang="cs-CZ" b="0" i="0" dirty="0" smtClean="0">
              <a:solidFill>
                <a:srgbClr val="1D2125"/>
              </a:solidFill>
              <a:effectLst/>
              <a:latin typeface="-apple-system"/>
            </a:endParaRPr>
          </a:p>
          <a:p>
            <a:pPr lvl="2"/>
            <a:r>
              <a:rPr lang="cs-CZ" b="0" i="0" dirty="0" smtClean="0">
                <a:solidFill>
                  <a:srgbClr val="1D2125"/>
                </a:solidFill>
                <a:effectLst/>
                <a:latin typeface="-apple-system"/>
              </a:rPr>
              <a:t>téma projektu</a:t>
            </a:r>
          </a:p>
          <a:p>
            <a:pPr lvl="2"/>
            <a:r>
              <a:rPr lang="cs-CZ" b="0" i="0" dirty="0" smtClean="0">
                <a:solidFill>
                  <a:srgbClr val="1D2125"/>
                </a:solidFill>
                <a:effectLst/>
                <a:latin typeface="-apple-system"/>
              </a:rPr>
              <a:t>Jméno a příjmení školitele/</a:t>
            </a:r>
            <a:r>
              <a:rPr lang="cs-CZ" b="0" i="0" dirty="0" err="1" smtClean="0">
                <a:solidFill>
                  <a:srgbClr val="1D2125"/>
                </a:solidFill>
                <a:effectLst/>
                <a:latin typeface="-apple-system"/>
              </a:rPr>
              <a:t>ky</a:t>
            </a:r>
            <a:r>
              <a:rPr lang="cs-CZ" b="0" i="0" dirty="0" smtClean="0">
                <a:solidFill>
                  <a:srgbClr val="1D2125"/>
                </a:solidFill>
                <a:effectLst/>
                <a:latin typeface="-apple-system"/>
              </a:rPr>
              <a:t> </a:t>
            </a:r>
            <a:r>
              <a:rPr lang="cs-CZ" b="0" i="0" dirty="0">
                <a:solidFill>
                  <a:srgbClr val="1D2125"/>
                </a:solidFill>
                <a:effectLst/>
                <a:latin typeface="-apple-system"/>
              </a:rPr>
              <a:t>včetně všech titulů (pokud zatím nemáte, nevadí, zmiňte třeba, s kým jste již konzultovali).</a:t>
            </a:r>
          </a:p>
          <a:p>
            <a:pPr algn="l"/>
            <a:r>
              <a:rPr lang="cs-CZ" b="0" i="0" dirty="0">
                <a:solidFill>
                  <a:srgbClr val="1D2125"/>
                </a:solidFill>
                <a:effectLst/>
                <a:latin typeface="-apple-system"/>
              </a:rPr>
              <a:t>Jste-li si nejistí, ztracení, nebo naopak přehlcení řadou nápadů, domluvte si konzultaci: ať už s potenciálním školitelem, nebo prostě jen s vyučujícím, jemuž důvěřujte. </a:t>
            </a:r>
            <a:endParaRPr lang="cs-CZ" b="0" i="0" dirty="0" smtClean="0">
              <a:solidFill>
                <a:srgbClr val="1D2125"/>
              </a:solidFill>
              <a:effectLst/>
              <a:latin typeface="-apple-system"/>
            </a:endParaRPr>
          </a:p>
          <a:p>
            <a:pPr algn="l"/>
            <a:r>
              <a:rPr lang="cs-CZ" b="0" i="0" dirty="0" smtClean="0">
                <a:solidFill>
                  <a:srgbClr val="1D2125"/>
                </a:solidFill>
                <a:effectLst/>
                <a:latin typeface="-apple-system"/>
              </a:rPr>
              <a:t>V </a:t>
            </a:r>
            <a:r>
              <a:rPr lang="cs-CZ" b="0" i="0" dirty="0">
                <a:solidFill>
                  <a:srgbClr val="1D2125"/>
                </a:solidFill>
                <a:effectLst/>
                <a:latin typeface="-apple-system"/>
              </a:rPr>
              <a:t>neposlední řadě jsme tu pro Vás my, vyučující diplomního semináře (konzultační hodiny: Novotná PO </a:t>
            </a:r>
            <a:r>
              <a:rPr lang="cs-CZ" b="0" i="0" dirty="0" smtClean="0">
                <a:solidFill>
                  <a:srgbClr val="1D2125"/>
                </a:solidFill>
                <a:effectLst/>
                <a:latin typeface="-apple-system"/>
              </a:rPr>
              <a:t>10:30-12:30, </a:t>
            </a:r>
            <a:r>
              <a:rPr lang="cs-CZ" b="0" i="0" dirty="0">
                <a:solidFill>
                  <a:srgbClr val="1D2125"/>
                </a:solidFill>
                <a:effectLst/>
                <a:latin typeface="-apple-system"/>
              </a:rPr>
              <a:t>Bittnerová ČT 12-14; nebo obě po dohodě). </a:t>
            </a:r>
            <a:endParaRPr lang="cs-CZ" b="0" i="0" dirty="0" smtClean="0">
              <a:solidFill>
                <a:srgbClr val="1D2125"/>
              </a:solidFill>
              <a:effectLst/>
              <a:latin typeface="-apple-system"/>
            </a:endParaRPr>
          </a:p>
          <a:p>
            <a:pPr algn="l"/>
            <a:r>
              <a:rPr lang="cs-CZ" b="0" i="0" dirty="0" smtClean="0">
                <a:solidFill>
                  <a:srgbClr val="1D2125"/>
                </a:solidFill>
                <a:effectLst/>
                <a:latin typeface="-apple-system"/>
              </a:rPr>
              <a:t>Tj</a:t>
            </a:r>
            <a:r>
              <a:rPr lang="cs-CZ" b="0" i="0" dirty="0">
                <a:solidFill>
                  <a:srgbClr val="1D2125"/>
                </a:solidFill>
                <a:effectLst/>
                <a:latin typeface="-apple-system"/>
              </a:rPr>
              <a:t>. aktivita je na Vás, ostatně jde o Vaši bakalářskou práci.     </a:t>
            </a:r>
          </a:p>
        </p:txBody>
      </p:sp>
    </p:spTree>
    <p:extLst>
      <p:ext uri="{BB962C8B-B14F-4D97-AF65-F5344CB8AC3E}">
        <p14:creationId xmlns:p14="http://schemas.microsoft.com/office/powerpoint/2010/main" val="7425470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a:t>Otázky, nejasnosti, zpochybnění, cokoli????</a:t>
            </a:r>
          </a:p>
          <a:p>
            <a:endParaRPr lang="cs-CZ" dirty="0"/>
          </a:p>
          <a:p>
            <a:endParaRPr lang="cs-CZ" dirty="0"/>
          </a:p>
          <a:p>
            <a:r>
              <a:rPr lang="cs-CZ" dirty="0"/>
              <a:t>Díky za pozornost </a:t>
            </a:r>
            <a:r>
              <a:rPr lang="cs-CZ" dirty="0">
                <a:sym typeface="Wingdings" panose="05000000000000000000" pitchFamily="2" charset="2"/>
              </a:rPr>
              <a:t></a:t>
            </a:r>
            <a:endParaRPr lang="cs-CZ" dirty="0"/>
          </a:p>
        </p:txBody>
      </p:sp>
    </p:spTree>
    <p:extLst>
      <p:ext uri="{BB962C8B-B14F-4D97-AF65-F5344CB8AC3E}">
        <p14:creationId xmlns:p14="http://schemas.microsoft.com/office/powerpoint/2010/main" val="4230808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1850" y="1709738"/>
            <a:ext cx="10515600" cy="1477599"/>
          </a:xfrm>
        </p:spPr>
        <p:txBody>
          <a:bodyPr>
            <a:normAutofit fontScale="90000"/>
          </a:bodyPr>
          <a:lstStyle/>
          <a:p>
            <a:pPr algn="ctr"/>
            <a:r>
              <a:rPr lang="cs-CZ" b="1" dirty="0"/>
              <a:t>Jak na </a:t>
            </a:r>
            <a:r>
              <a:rPr lang="cs-CZ" b="1" dirty="0" err="1"/>
              <a:t>bc.</a:t>
            </a:r>
            <a:r>
              <a:rPr lang="cs-CZ" b="1" dirty="0"/>
              <a:t> práci                                        v </a:t>
            </a:r>
            <a:r>
              <a:rPr lang="cs-CZ" b="1" dirty="0" err="1"/>
              <a:t>soc.kult</a:t>
            </a:r>
            <a:r>
              <a:rPr lang="cs-CZ" b="1" dirty="0"/>
              <a:t>. antropologii?! </a:t>
            </a:r>
          </a:p>
        </p:txBody>
      </p:sp>
      <p:sp>
        <p:nvSpPr>
          <p:cNvPr id="2" name="TextovéPole 1"/>
          <p:cNvSpPr txBox="1"/>
          <p:nvPr/>
        </p:nvSpPr>
        <p:spPr>
          <a:xfrm>
            <a:off x="831850" y="3540034"/>
            <a:ext cx="10515599" cy="2492990"/>
          </a:xfrm>
          <a:prstGeom prst="rect">
            <a:avLst/>
          </a:prstGeom>
          <a:noFill/>
        </p:spPr>
        <p:txBody>
          <a:bodyPr wrap="square" rtlCol="0">
            <a:spAutoFit/>
          </a:bodyPr>
          <a:lstStyle/>
          <a:p>
            <a:pPr algn="ctr"/>
            <a:r>
              <a:rPr lang="cs-CZ" sz="2400" dirty="0"/>
              <a:t>Mgr. Hedvika Novotná, Ph.D.</a:t>
            </a:r>
          </a:p>
          <a:p>
            <a:pPr algn="ctr"/>
            <a:r>
              <a:rPr lang="cs-CZ" sz="2400" dirty="0"/>
              <a:t>PhDr. Dana Bittnerová, CSc.</a:t>
            </a:r>
          </a:p>
          <a:p>
            <a:endParaRPr lang="cs-CZ" dirty="0"/>
          </a:p>
          <a:p>
            <a:endParaRPr lang="cs-CZ" dirty="0"/>
          </a:p>
          <a:p>
            <a:endParaRPr lang="cs-CZ" dirty="0"/>
          </a:p>
          <a:p>
            <a:r>
              <a:rPr lang="cs-CZ" dirty="0"/>
              <a:t>via</a:t>
            </a:r>
          </a:p>
          <a:p>
            <a:r>
              <a:rPr lang="cs-CZ" dirty="0"/>
              <a:t>Novotná, H., Šťovíčková </a:t>
            </a:r>
            <a:r>
              <a:rPr lang="cs-CZ" dirty="0" err="1"/>
              <a:t>Jantulová</a:t>
            </a:r>
            <a:r>
              <a:rPr lang="cs-CZ" dirty="0"/>
              <a:t>, M. (2019): Rozvaha výzkumného projektu. In: Novotná, H., Špaček, O., Šťovíčková </a:t>
            </a:r>
            <a:r>
              <a:rPr lang="cs-CZ" dirty="0" err="1"/>
              <a:t>Jantulová</a:t>
            </a:r>
            <a:r>
              <a:rPr lang="cs-CZ" dirty="0"/>
              <a:t>, M. (</a:t>
            </a:r>
            <a:r>
              <a:rPr lang="cs-CZ" dirty="0" err="1"/>
              <a:t>eds</a:t>
            </a:r>
            <a:r>
              <a:rPr lang="cs-CZ" dirty="0"/>
              <a:t>.): </a:t>
            </a:r>
            <a:r>
              <a:rPr lang="cs-CZ" i="1" dirty="0"/>
              <a:t>Metody výzkumu ve společenských vědách</a:t>
            </a:r>
            <a:r>
              <a:rPr lang="cs-CZ" dirty="0"/>
              <a:t>. Praha: FHS UK, str. 35-56.</a:t>
            </a:r>
            <a:endParaRPr lang="cs-CZ" i="1" dirty="0"/>
          </a:p>
        </p:txBody>
      </p:sp>
    </p:spTree>
    <p:extLst>
      <p:ext uri="{BB962C8B-B14F-4D97-AF65-F5344CB8AC3E}">
        <p14:creationId xmlns:p14="http://schemas.microsoft.com/office/powerpoint/2010/main" val="3522589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Bc. práce v </a:t>
            </a:r>
            <a:r>
              <a:rPr lang="cs-CZ" dirty="0" err="1"/>
              <a:t>soc.kult</a:t>
            </a:r>
            <a:r>
              <a:rPr lang="cs-CZ" dirty="0"/>
              <a:t>. antropologii</a:t>
            </a:r>
          </a:p>
        </p:txBody>
      </p:sp>
      <p:sp>
        <p:nvSpPr>
          <p:cNvPr id="5" name="Zástupný symbol pro obsah 4"/>
          <p:cNvSpPr>
            <a:spLocks noGrp="1"/>
          </p:cNvSpPr>
          <p:nvPr>
            <p:ph idx="1"/>
          </p:nvPr>
        </p:nvSpPr>
        <p:spPr>
          <a:xfrm>
            <a:off x="838200" y="1825625"/>
            <a:ext cx="10515600" cy="4667250"/>
          </a:xfrm>
        </p:spPr>
        <p:txBody>
          <a:bodyPr>
            <a:normAutofit lnSpcReduction="10000"/>
          </a:bodyPr>
          <a:lstStyle/>
          <a:p>
            <a:r>
              <a:rPr lang="cs-CZ" b="1" dirty="0"/>
              <a:t>Teoretické</a:t>
            </a:r>
            <a:r>
              <a:rPr lang="cs-CZ" dirty="0"/>
              <a:t> … </a:t>
            </a:r>
            <a:r>
              <a:rPr lang="cs-CZ" cap="all" dirty="0" smtClean="0"/>
              <a:t>přehledová studie </a:t>
            </a:r>
            <a:r>
              <a:rPr lang="cs-CZ" dirty="0" smtClean="0"/>
              <a:t>odborné </a:t>
            </a:r>
            <a:r>
              <a:rPr lang="cs-CZ" dirty="0"/>
              <a:t>literatury k vybranému tématu</a:t>
            </a:r>
          </a:p>
          <a:p>
            <a:pPr lvl="1"/>
            <a:r>
              <a:rPr lang="cs-CZ" dirty="0"/>
              <a:t>přehledová </a:t>
            </a:r>
            <a:r>
              <a:rPr lang="cs-CZ" dirty="0" smtClean="0"/>
              <a:t>studie </a:t>
            </a:r>
            <a:r>
              <a:rPr lang="cs-CZ" cap="all" dirty="0" smtClean="0"/>
              <a:t>– kompilace + komparace</a:t>
            </a:r>
            <a:r>
              <a:rPr lang="cs-CZ" dirty="0" smtClean="0"/>
              <a:t> </a:t>
            </a:r>
            <a:r>
              <a:rPr lang="cs-CZ" dirty="0"/>
              <a:t>odborných textů, které se vyjadřují k nějakému PROBLÉMU na základě relevantních KRITÉRIÍ</a:t>
            </a:r>
          </a:p>
          <a:p>
            <a:pPr lvl="1"/>
            <a:r>
              <a:rPr lang="cs-CZ" dirty="0"/>
              <a:t>výsledkem je klasifikace / kategorizace řešení daného problému a její zdůvodnění</a:t>
            </a:r>
          </a:p>
          <a:p>
            <a:pPr lvl="1"/>
            <a:r>
              <a:rPr lang="cs-CZ" dirty="0"/>
              <a:t>náročnější na studium literatury</a:t>
            </a:r>
          </a:p>
          <a:p>
            <a:pPr lvl="1"/>
            <a:r>
              <a:rPr lang="cs-CZ" dirty="0"/>
              <a:t>klíčový je VÝBĚR textů a STANOVENÍ KRITÉRIÍ </a:t>
            </a:r>
            <a:r>
              <a:rPr lang="cs-CZ" dirty="0" smtClean="0"/>
              <a:t>komparace/analýzy</a:t>
            </a:r>
            <a:endParaRPr lang="cs-CZ" dirty="0"/>
          </a:p>
          <a:p>
            <a:r>
              <a:rPr lang="cs-CZ" b="1" dirty="0"/>
              <a:t>Empirické</a:t>
            </a:r>
            <a:r>
              <a:rPr lang="cs-CZ" dirty="0"/>
              <a:t> … založené na vlastním (kvalitativním) výzkumu</a:t>
            </a:r>
          </a:p>
          <a:p>
            <a:pPr lvl="1"/>
            <a:r>
              <a:rPr lang="cs-CZ" dirty="0"/>
              <a:t>výsledky vlastního výzkumu (tj. ANALÝZA a INTERPRETACE primárních či sekundárních dat) v kontextu dosavadního poznání</a:t>
            </a:r>
          </a:p>
          <a:p>
            <a:pPr lvl="1"/>
            <a:r>
              <a:rPr lang="cs-CZ" dirty="0"/>
              <a:t>relativně nižší nárok na studium odborné literatury</a:t>
            </a:r>
          </a:p>
          <a:p>
            <a:pPr lvl="1"/>
            <a:r>
              <a:rPr lang="cs-CZ" dirty="0"/>
              <a:t>klíčová VOLBA TEORETICKÉHO RÁMCE a METODOLOGIE</a:t>
            </a:r>
          </a:p>
        </p:txBody>
      </p:sp>
    </p:spTree>
    <p:extLst>
      <p:ext uri="{BB962C8B-B14F-4D97-AF65-F5344CB8AC3E}">
        <p14:creationId xmlns:p14="http://schemas.microsoft.com/office/powerpoint/2010/main" val="1070596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Struktura výzkumného procesu</a:t>
            </a:r>
          </a:p>
        </p:txBody>
      </p:sp>
      <p:sp>
        <p:nvSpPr>
          <p:cNvPr id="3" name="Zástupný symbol pro obsah 2"/>
          <p:cNvSpPr>
            <a:spLocks noGrp="1"/>
          </p:cNvSpPr>
          <p:nvPr>
            <p:ph idx="1"/>
          </p:nvPr>
        </p:nvSpPr>
        <p:spPr>
          <a:xfrm>
            <a:off x="838200" y="1851751"/>
            <a:ext cx="10515600" cy="4351338"/>
          </a:xfrm>
        </p:spPr>
        <p:txBody>
          <a:bodyPr>
            <a:normAutofit fontScale="70000" lnSpcReduction="20000"/>
          </a:bodyPr>
          <a:lstStyle/>
          <a:p>
            <a:r>
              <a:rPr lang="cs-CZ" dirty="0"/>
              <a:t>oblast zájmu → </a:t>
            </a:r>
          </a:p>
          <a:p>
            <a:pPr lvl="1"/>
            <a:r>
              <a:rPr lang="cs-CZ" b="1" dirty="0"/>
              <a:t>studium odborné literatury</a:t>
            </a:r>
            <a:r>
              <a:rPr lang="cs-CZ" dirty="0"/>
              <a:t>: teoretické přístupy a koncepty </a:t>
            </a:r>
          </a:p>
          <a:p>
            <a:r>
              <a:rPr lang="cs-CZ" dirty="0"/>
              <a:t>výzkumné téma → </a:t>
            </a:r>
          </a:p>
          <a:p>
            <a:pPr lvl="1"/>
            <a:r>
              <a:rPr lang="cs-CZ" b="1" dirty="0"/>
              <a:t>studium odborné literatury</a:t>
            </a:r>
            <a:r>
              <a:rPr lang="cs-CZ" dirty="0"/>
              <a:t>: teoretické přístupy a koncepty, metody</a:t>
            </a:r>
          </a:p>
          <a:p>
            <a:r>
              <a:rPr lang="cs-CZ" dirty="0"/>
              <a:t>výzkumný problém + výzkumné otázky / cíle výzkumu</a:t>
            </a:r>
          </a:p>
          <a:p>
            <a:r>
              <a:rPr lang="cs-CZ" dirty="0"/>
              <a:t>volba výzkumné strategie                  </a:t>
            </a:r>
          </a:p>
          <a:p>
            <a:pPr lvl="1"/>
            <a:r>
              <a:rPr lang="cs-CZ" b="1" dirty="0" err="1"/>
              <a:t>Teor</a:t>
            </a:r>
            <a:r>
              <a:rPr lang="cs-CZ" b="1" dirty="0"/>
              <a:t>.: </a:t>
            </a:r>
            <a:r>
              <a:rPr lang="cs-CZ" dirty="0"/>
              <a:t>volba textů a kritérií komparace</a:t>
            </a:r>
            <a:endParaRPr lang="cs-CZ" b="1" dirty="0"/>
          </a:p>
          <a:p>
            <a:pPr lvl="1"/>
            <a:r>
              <a:rPr lang="cs-CZ" b="1" dirty="0"/>
              <a:t>Empir.: </a:t>
            </a:r>
            <a:r>
              <a:rPr lang="cs-CZ" dirty="0"/>
              <a:t>volba terénu/konstrukce vzorku; metody a techniky tvorby, analýzy a interpretace dat</a:t>
            </a:r>
          </a:p>
          <a:p>
            <a:pPr marL="0" indent="0">
              <a:buNone/>
            </a:pPr>
            <a:r>
              <a:rPr lang="cs-CZ" b="1" dirty="0" smtClean="0"/>
              <a:t>PROJEKT </a:t>
            </a:r>
            <a:r>
              <a:rPr lang="cs-CZ" b="1" dirty="0"/>
              <a:t>VÝZKUMU</a:t>
            </a:r>
          </a:p>
          <a:p>
            <a:r>
              <a:rPr lang="cs-CZ" dirty="0"/>
              <a:t>realizace výzkumu </a:t>
            </a:r>
          </a:p>
          <a:p>
            <a:pPr lvl="1"/>
            <a:r>
              <a:rPr lang="cs-CZ" b="1" dirty="0"/>
              <a:t>studium odborné literatury </a:t>
            </a:r>
            <a:r>
              <a:rPr lang="cs-CZ" dirty="0"/>
              <a:t>→</a:t>
            </a:r>
            <a:endParaRPr lang="cs-CZ" b="1" dirty="0"/>
          </a:p>
          <a:p>
            <a:r>
              <a:rPr lang="cs-CZ" dirty="0"/>
              <a:t>formulace závěrů, odborný text</a:t>
            </a:r>
          </a:p>
          <a:p>
            <a:pPr marL="0" indent="0">
              <a:buNone/>
            </a:pPr>
            <a:endParaRPr lang="cs-CZ" dirty="0"/>
          </a:p>
          <a:p>
            <a:pPr marL="0" indent="0">
              <a:buNone/>
            </a:pPr>
            <a:r>
              <a:rPr lang="cs-CZ" dirty="0"/>
              <a:t>pozn.: všechny tyto kroky navzájem provázané, prostupující se (tedy </a:t>
            </a:r>
            <a:r>
              <a:rPr lang="cs-CZ" b="1" dirty="0"/>
              <a:t>NE</a:t>
            </a:r>
            <a:r>
              <a:rPr lang="cs-CZ" dirty="0"/>
              <a:t> fáze!)</a:t>
            </a:r>
          </a:p>
          <a:p>
            <a:pPr marL="0" indent="0">
              <a:buNone/>
            </a:pPr>
            <a:endParaRPr lang="cs-CZ" dirty="0"/>
          </a:p>
          <a:p>
            <a:pPr marL="0" indent="0">
              <a:buNone/>
            </a:pPr>
            <a:endParaRPr lang="cs-CZ" dirty="0"/>
          </a:p>
        </p:txBody>
      </p:sp>
      <p:pic>
        <p:nvPicPr>
          <p:cNvPr id="6" name="Picture 2" descr="SouvisejÃ­cÃ­ obrÃ¡zek"/>
          <p:cNvPicPr/>
          <p:nvPr/>
        </p:nvPicPr>
        <p:blipFill rotWithShape="1">
          <a:blip r:embed="rId2">
            <a:extLst>
              <a:ext uri="{28A0092B-C50C-407E-A947-70E740481C1C}">
                <a14:useLocalDpi xmlns:a14="http://schemas.microsoft.com/office/drawing/2010/main" val="0"/>
              </a:ext>
            </a:extLst>
          </a:blip>
          <a:srcRect b="1012"/>
          <a:stretch/>
        </p:blipFill>
        <p:spPr bwMode="auto">
          <a:xfrm>
            <a:off x="8229600" y="170203"/>
            <a:ext cx="3808412" cy="312994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7764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Projekt výzkumu</a:t>
            </a:r>
          </a:p>
        </p:txBody>
      </p:sp>
      <p:sp>
        <p:nvSpPr>
          <p:cNvPr id="3" name="Zástupný symbol pro obsah 2"/>
          <p:cNvSpPr>
            <a:spLocks noGrp="1"/>
          </p:cNvSpPr>
          <p:nvPr>
            <p:ph idx="1"/>
          </p:nvPr>
        </p:nvSpPr>
        <p:spPr/>
        <p:txBody>
          <a:bodyPr>
            <a:normAutofit/>
          </a:bodyPr>
          <a:lstStyle/>
          <a:p>
            <a:r>
              <a:rPr lang="cs-CZ" dirty="0"/>
              <a:t>Promyšlení a explicitní formulace: CO, PROČ, JAK a KDE zkoumat</a:t>
            </a:r>
          </a:p>
          <a:p>
            <a:pPr lvl="1"/>
            <a:r>
              <a:rPr lang="cs-CZ" dirty="0"/>
              <a:t>= </a:t>
            </a:r>
            <a:r>
              <a:rPr lang="cs-CZ" dirty="0" smtClean="0"/>
              <a:t>čtyři </a:t>
            </a:r>
            <a:r>
              <a:rPr lang="cs-CZ" dirty="0"/>
              <a:t>na sobě závislé a zároveň autonomní roviny</a:t>
            </a:r>
          </a:p>
          <a:p>
            <a:pPr lvl="1"/>
            <a:r>
              <a:rPr lang="cs-CZ" b="1" dirty="0"/>
              <a:t>CO</a:t>
            </a:r>
            <a:r>
              <a:rPr lang="cs-CZ" dirty="0"/>
              <a:t> = téma (← oblast zájmu)</a:t>
            </a:r>
          </a:p>
          <a:p>
            <a:pPr lvl="1"/>
            <a:r>
              <a:rPr lang="cs-CZ" b="1" dirty="0"/>
              <a:t>PROČ</a:t>
            </a:r>
            <a:r>
              <a:rPr lang="cs-CZ" dirty="0"/>
              <a:t>: epistemologicko-teoretické ukotvení, relevance ve vztahu k vědě</a:t>
            </a:r>
          </a:p>
          <a:p>
            <a:pPr lvl="1"/>
            <a:r>
              <a:rPr lang="cs-CZ" b="1" dirty="0"/>
              <a:t>JAK</a:t>
            </a:r>
            <a:r>
              <a:rPr lang="cs-CZ" dirty="0"/>
              <a:t>: epistemologicko-teoretické ukotvení, metodologie</a:t>
            </a:r>
          </a:p>
          <a:p>
            <a:pPr lvl="1"/>
            <a:r>
              <a:rPr lang="cs-CZ" b="1" dirty="0"/>
              <a:t>KDE</a:t>
            </a:r>
            <a:r>
              <a:rPr lang="cs-CZ" dirty="0"/>
              <a:t>: terén(y) / zdroje dat</a:t>
            </a:r>
            <a:endParaRPr lang="cs-CZ" b="1" dirty="0"/>
          </a:p>
          <a:p>
            <a:pPr lvl="1"/>
            <a:endParaRPr lang="cs-CZ" dirty="0"/>
          </a:p>
        </p:txBody>
      </p:sp>
    </p:spTree>
    <p:extLst>
      <p:ext uri="{BB962C8B-B14F-4D97-AF65-F5344CB8AC3E}">
        <p14:creationId xmlns:p14="http://schemas.microsoft.com/office/powerpoint/2010/main" val="7941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Oblast zájmu → téma</a:t>
            </a:r>
          </a:p>
        </p:txBody>
      </p:sp>
      <p:sp>
        <p:nvSpPr>
          <p:cNvPr id="3" name="Zástupný symbol pro obsah 2"/>
          <p:cNvSpPr>
            <a:spLocks noGrp="1"/>
          </p:cNvSpPr>
          <p:nvPr>
            <p:ph idx="1"/>
          </p:nvPr>
        </p:nvSpPr>
        <p:spPr>
          <a:xfrm>
            <a:off x="838200" y="1825625"/>
            <a:ext cx="10515600" cy="4351338"/>
          </a:xfrm>
        </p:spPr>
        <p:txBody>
          <a:bodyPr>
            <a:normAutofit fontScale="62500" lnSpcReduction="20000"/>
          </a:bodyPr>
          <a:lstStyle/>
          <a:p>
            <a:r>
              <a:rPr lang="cs-CZ" dirty="0"/>
              <a:t>vlastní či zprostředkovaná zkušenost (… „svět je nesamozřejmý“)</a:t>
            </a:r>
          </a:p>
          <a:p>
            <a:pPr lvl="1"/>
            <a:r>
              <a:rPr lang="cs-CZ" dirty="0"/>
              <a:t>ale pozor na vlastní situovanost ve vztahu k tématu</a:t>
            </a:r>
          </a:p>
          <a:p>
            <a:r>
              <a:rPr lang="cs-CZ" dirty="0"/>
              <a:t>teoretická literatura (soc. vědy jsou barvité…)</a:t>
            </a:r>
          </a:p>
          <a:p>
            <a:pPr lvl="1"/>
            <a:r>
              <a:rPr lang="cs-CZ" dirty="0"/>
              <a:t>ale pozor na přílišnou poplatnost dosavadnímu vědění</a:t>
            </a:r>
          </a:p>
          <a:p>
            <a:pPr lvl="1"/>
            <a:r>
              <a:rPr lang="cs-CZ" dirty="0"/>
              <a:t>+ v </a:t>
            </a:r>
            <a:r>
              <a:rPr lang="cs-CZ" dirty="0" err="1"/>
              <a:t>antropo</a:t>
            </a:r>
            <a:r>
              <a:rPr lang="cs-CZ" dirty="0"/>
              <a:t> netestujeme teorie, ale aktivně je používáme ke kladení si otázek a odpovídání na ně </a:t>
            </a:r>
          </a:p>
          <a:p>
            <a:pPr lvl="1"/>
            <a:endParaRPr lang="cs-CZ" dirty="0"/>
          </a:p>
          <a:p>
            <a:r>
              <a:rPr lang="cs-CZ" dirty="0"/>
              <a:t>zcitlivování ve vztahu k tématu</a:t>
            </a:r>
            <a:r>
              <a:rPr lang="cs-CZ" dirty="0">
                <a:solidFill>
                  <a:srgbClr val="FF0000"/>
                </a:solidFill>
              </a:rPr>
              <a:t> </a:t>
            </a:r>
            <a:r>
              <a:rPr lang="cs-CZ" dirty="0"/>
              <a:t>(Nedbálková 2007)</a:t>
            </a:r>
          </a:p>
          <a:p>
            <a:pPr marL="0" indent="0">
              <a:buNone/>
            </a:pPr>
            <a:endParaRPr lang="cs-CZ" dirty="0"/>
          </a:p>
          <a:p>
            <a:r>
              <a:rPr lang="cs-CZ" dirty="0"/>
              <a:t>hledání a výběr literatury (= rešerše)</a:t>
            </a:r>
          </a:p>
          <a:p>
            <a:pPr lvl="1"/>
            <a:r>
              <a:rPr lang="cs-CZ" dirty="0"/>
              <a:t>Teoreticko-epistemologická</a:t>
            </a:r>
          </a:p>
          <a:p>
            <a:pPr lvl="1"/>
            <a:r>
              <a:rPr lang="cs-CZ" dirty="0"/>
              <a:t>Tematická</a:t>
            </a:r>
          </a:p>
          <a:p>
            <a:pPr lvl="1"/>
            <a:r>
              <a:rPr lang="cs-CZ" dirty="0"/>
              <a:t>Metodologická</a:t>
            </a:r>
          </a:p>
          <a:p>
            <a:pPr lvl="1"/>
            <a:r>
              <a:rPr lang="cs-CZ" dirty="0"/>
              <a:t>Kontextová </a:t>
            </a:r>
          </a:p>
          <a:p>
            <a:r>
              <a:rPr lang="cs-CZ" dirty="0" smtClean="0"/>
              <a:t>osahávání terénu</a:t>
            </a:r>
          </a:p>
          <a:p>
            <a:endParaRPr lang="cs-CZ" dirty="0"/>
          </a:p>
          <a:p>
            <a:r>
              <a:rPr lang="cs-CZ" dirty="0"/>
              <a:t>promýšlení … hledání … konzultace … studium … promýšlení … hledání …</a:t>
            </a:r>
          </a:p>
        </p:txBody>
      </p:sp>
      <p:sp>
        <p:nvSpPr>
          <p:cNvPr id="8" name="Obousměrná svislá šipka 7"/>
          <p:cNvSpPr/>
          <p:nvPr/>
        </p:nvSpPr>
        <p:spPr>
          <a:xfrm>
            <a:off x="365760" y="1825624"/>
            <a:ext cx="228599" cy="159921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ousměrná svislá šipka 8"/>
          <p:cNvSpPr/>
          <p:nvPr/>
        </p:nvSpPr>
        <p:spPr>
          <a:xfrm>
            <a:off x="365759" y="3507774"/>
            <a:ext cx="228599" cy="1878873"/>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542804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6121D4-5425-E595-0D5C-D0D8AE01C1FB}"/>
              </a:ext>
            </a:extLst>
          </p:cNvPr>
          <p:cNvSpPr>
            <a:spLocks noGrp="1"/>
          </p:cNvSpPr>
          <p:nvPr>
            <p:ph type="title"/>
          </p:nvPr>
        </p:nvSpPr>
        <p:spPr/>
        <p:txBody>
          <a:bodyPr/>
          <a:lstStyle/>
          <a:p>
            <a:r>
              <a:rPr lang="cs-CZ" dirty="0"/>
              <a:t>CO + PROČ = JAK a KDE </a:t>
            </a:r>
            <a:r>
              <a:rPr lang="cs-CZ" dirty="0" smtClean="0"/>
              <a:t>!!!!</a:t>
            </a:r>
            <a:br>
              <a:rPr lang="cs-CZ" dirty="0" smtClean="0"/>
            </a:br>
            <a:r>
              <a:rPr lang="cs-CZ" sz="2400" dirty="0" smtClean="0"/>
              <a:t>KDE + JAK → </a:t>
            </a:r>
            <a:r>
              <a:rPr lang="cs-CZ" sz="2400" dirty="0"/>
              <a:t>CO + PROČ </a:t>
            </a:r>
          </a:p>
        </p:txBody>
      </p:sp>
      <p:sp>
        <p:nvSpPr>
          <p:cNvPr id="3" name="Zástupný obsah 2">
            <a:extLst>
              <a:ext uri="{FF2B5EF4-FFF2-40B4-BE49-F238E27FC236}">
                <a16:creationId xmlns:a16="http://schemas.microsoft.com/office/drawing/2014/main" id="{DD7EDB3C-99CD-2A61-7550-2F97948D9494}"/>
              </a:ext>
            </a:extLst>
          </p:cNvPr>
          <p:cNvSpPr>
            <a:spLocks noGrp="1"/>
          </p:cNvSpPr>
          <p:nvPr>
            <p:ph idx="1"/>
          </p:nvPr>
        </p:nvSpPr>
        <p:spPr/>
        <p:txBody>
          <a:bodyPr>
            <a:normAutofit/>
          </a:bodyPr>
          <a:lstStyle/>
          <a:p>
            <a:r>
              <a:rPr lang="cs-CZ" dirty="0"/>
              <a:t>Různé epistemologické přístupy = různé metodologické postupy</a:t>
            </a:r>
          </a:p>
          <a:p>
            <a:r>
              <a:rPr lang="cs-CZ" dirty="0"/>
              <a:t>Teoretické práce:</a:t>
            </a:r>
          </a:p>
          <a:p>
            <a:pPr lvl="1"/>
            <a:r>
              <a:rPr lang="cs-CZ" dirty="0" smtClean="0"/>
              <a:t>Přehledové studie/ Komparace + kompilace</a:t>
            </a:r>
          </a:p>
          <a:p>
            <a:r>
              <a:rPr lang="cs-CZ" dirty="0" smtClean="0"/>
              <a:t>Empirické </a:t>
            </a:r>
            <a:r>
              <a:rPr lang="cs-CZ" dirty="0"/>
              <a:t>práce:</a:t>
            </a:r>
          </a:p>
          <a:p>
            <a:pPr lvl="1"/>
            <a:r>
              <a:rPr lang="cs-CZ" dirty="0"/>
              <a:t>Etnografický výzkum</a:t>
            </a:r>
          </a:p>
          <a:p>
            <a:pPr lvl="1"/>
            <a:r>
              <a:rPr lang="cs-CZ" dirty="0"/>
              <a:t>Rozhovory (polostrukturované, narativní…)</a:t>
            </a:r>
          </a:p>
          <a:p>
            <a:pPr lvl="1"/>
            <a:r>
              <a:rPr lang="cs-CZ" dirty="0"/>
              <a:t>Analýza již existujících zdrojů dat (institucionální, mediální, literární a umělecké, vizuální, zvukové, audiovizuální…)</a:t>
            </a:r>
          </a:p>
          <a:p>
            <a:pPr lvl="1"/>
            <a:r>
              <a:rPr lang="cs-CZ" dirty="0"/>
              <a:t>Sekundární analýza (nepříliš časté, ale nikoli vyloučené)</a:t>
            </a:r>
          </a:p>
          <a:p>
            <a:pPr lvl="1"/>
            <a:r>
              <a:rPr lang="cs-CZ" dirty="0"/>
              <a:t>častá kombinace různých zdrojů dat a metod. postupů</a:t>
            </a:r>
          </a:p>
          <a:p>
            <a:pPr lvl="1"/>
            <a:endParaRPr lang="cs-CZ" dirty="0"/>
          </a:p>
          <a:p>
            <a:endParaRPr lang="cs-CZ" dirty="0"/>
          </a:p>
        </p:txBody>
      </p:sp>
    </p:spTree>
    <p:extLst>
      <p:ext uri="{BB962C8B-B14F-4D97-AF65-F5344CB8AC3E}">
        <p14:creationId xmlns:p14="http://schemas.microsoft.com/office/powerpoint/2010/main" val="286188630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1099</TotalTime>
  <Words>2973</Words>
  <Application>Microsoft Office PowerPoint</Application>
  <PresentationFormat>Širokoúhlá obrazovka</PresentationFormat>
  <Paragraphs>262</Paragraphs>
  <Slides>37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37</vt:i4>
      </vt:variant>
    </vt:vector>
  </HeadingPairs>
  <TitlesOfParts>
    <vt:vector size="43" baseType="lpstr">
      <vt:lpstr>-apple-system</vt:lpstr>
      <vt:lpstr>Arial</vt:lpstr>
      <vt:lpstr>Calibri</vt:lpstr>
      <vt:lpstr>Calibri Light</vt:lpstr>
      <vt:lpstr>Wingdings</vt:lpstr>
      <vt:lpstr>Motiv Office</vt:lpstr>
      <vt:lpstr>Diplomní seminář I. Sociokulturní antropologie</vt:lpstr>
      <vt:lpstr>Záměr a cíle předmětu</vt:lpstr>
      <vt:lpstr>Povinná literatura</vt:lpstr>
      <vt:lpstr>Jak na bc. práci                                        v soc.kult. antropologii?! </vt:lpstr>
      <vt:lpstr>Bc. práce v soc.kult. antropologii</vt:lpstr>
      <vt:lpstr>Struktura výzkumného procesu</vt:lpstr>
      <vt:lpstr>Projekt výzkumu</vt:lpstr>
      <vt:lpstr>Oblast zájmu → téma</vt:lpstr>
      <vt:lpstr>CO + PROČ = JAK a KDE !!!! KDE + JAK → CO + PROČ </vt:lpstr>
      <vt:lpstr>Pro antropo volba tématu = obvykle volba terénu </vt:lpstr>
      <vt:lpstr>Terén v antropologii (východisko: etnografie)</vt:lpstr>
      <vt:lpstr>Proces výzkumu - dialog</vt:lpstr>
      <vt:lpstr>Téma výzkumu</vt:lpstr>
      <vt:lpstr>Téma bc. práce v praxi</vt:lpstr>
      <vt:lpstr>Možní školitelé bc. prací</vt:lpstr>
      <vt:lpstr>Reflexe odevzdaného úkolu: oblast zájmu</vt:lpstr>
      <vt:lpstr>Předpojatost</vt:lpstr>
      <vt:lpstr>Motivace je odraz vlastní zkušenosti</vt:lpstr>
      <vt:lpstr>Smysl BP: s kým vedu dialog?</vt:lpstr>
      <vt:lpstr>Ne-antropo</vt:lpstr>
      <vt:lpstr>Ne-antro</vt:lpstr>
      <vt:lpstr>Diskurzivně udržet antropologický přístup</vt:lpstr>
      <vt:lpstr>Mainstreamová perspektiva </vt:lpstr>
      <vt:lpstr>Mnoho témat v jednom</vt:lpstr>
      <vt:lpstr>Neúměrný rozsah práce</vt:lpstr>
      <vt:lpstr>Úskalí komparace</vt:lpstr>
      <vt:lpstr>Není žádný v. problém</vt:lpstr>
      <vt:lpstr>Nerozumím </vt:lpstr>
      <vt:lpstr>Metodologie</vt:lpstr>
      <vt:lpstr>Prezentace aplikace PowerPoint</vt:lpstr>
      <vt:lpstr>Metodologie: Data + dostupnost terénu</vt:lpstr>
      <vt:lpstr>Inspirace jiným textem</vt:lpstr>
      <vt:lpstr>Eticky příliš náročné </vt:lpstr>
      <vt:lpstr>Terminologie + jazyk akademického textu</vt:lpstr>
      <vt:lpstr>Bibliografie</vt:lpstr>
      <vt:lpstr>Další postup dipl. sem.:</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Diplomní seminář I. Sociokulturní antropologie</dc:title>
  <dc:creator>Uživatel systému Windows</dc:creator>
  <cp:lastModifiedBy>Hedvika Novotná</cp:lastModifiedBy>
  <cp:revision>35</cp:revision>
  <dcterms:created xsi:type="dcterms:W3CDTF">2020-10-15T18:56:37Z</dcterms:created>
  <dcterms:modified xsi:type="dcterms:W3CDTF">2023-10-25T12:14:51Z</dcterms:modified>
</cp:coreProperties>
</file>