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sldIdLst>
    <p:sldId id="301" r:id="rId2"/>
    <p:sldId id="296" r:id="rId3"/>
    <p:sldId id="288" r:id="rId4"/>
    <p:sldId id="297" r:id="rId5"/>
    <p:sldId id="302" r:id="rId6"/>
    <p:sldId id="299" r:id="rId7"/>
    <p:sldId id="303" r:id="rId8"/>
    <p:sldId id="298" r:id="rId9"/>
    <p:sldId id="304" r:id="rId10"/>
    <p:sldId id="289" r:id="rId11"/>
    <p:sldId id="300" r:id="rId12"/>
  </p:sldIdLst>
  <p:sldSz cx="12192000" cy="6858000"/>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9636" autoAdjust="0"/>
  </p:normalViewPr>
  <p:slideViewPr>
    <p:cSldViewPr snapToGrid="0">
      <p:cViewPr varScale="1">
        <p:scale>
          <a:sx n="114" d="100"/>
          <a:sy n="114" d="100"/>
        </p:scale>
        <p:origin x="360"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55B62708-7933-4B90-AB9A-4EFF076E9A15}" type="datetimeFigureOut">
              <a:rPr lang="fr-FR"/>
              <a:pPr>
                <a:defRPr/>
              </a:pPr>
              <a:t>28/02/2024</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17FE7B21-9E3D-4A7B-8CE8-4A873EADA2B3}"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7590D1FE-5180-4212-84D5-E7D5F3846D1E}" type="datetimeFigureOut">
              <a:rPr lang="fr-FR"/>
              <a:pPr>
                <a:defRPr/>
              </a:pPr>
              <a:t>28/02/2024</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6C013872-4244-4AA9-A6E2-F6A64B23878E}"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pPr>
              <a:defRPr/>
            </a:pPr>
            <a:fld id="{858607D4-18F7-4CA9-9D65-E77574E48967}" type="datetimeFigureOut">
              <a:rPr lang="fr-FR"/>
              <a:pPr>
                <a:defRPr/>
              </a:pPr>
              <a:t>28/02/2024</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490CF337-B0AA-4058-BD0D-9DCDBCBB6ED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F800E4CF-3E2A-4E48-A641-B41D13211FF9}" type="datetimeFigureOut">
              <a:rPr lang="fr-FR"/>
              <a:pPr>
                <a:defRPr/>
              </a:pPr>
              <a:t>28/02/2024</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79533E26-C813-4629-B24C-DAAB632174A8}"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3F6EBA4C-5466-465B-B556-05A8B9EAE602}" type="datetimeFigureOut">
              <a:rPr lang="fr-FR"/>
              <a:pPr>
                <a:defRPr/>
              </a:pPr>
              <a:t>28/02/2024</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pPr>
              <a:defRPr/>
            </a:pPr>
            <a:fld id="{A2F169D7-81CB-4EC2-9702-44C4E5A20485}"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3DAFF874-9154-4B35-A759-97BA260C4564}" type="datetimeFigureOut">
              <a:rPr lang="fr-FR"/>
              <a:pPr>
                <a:defRPr/>
              </a:pPr>
              <a:t>28/02/2024</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A627CBE4-0203-4455-B8CB-123F01047D4E}"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Title 9"/>
          <p:cNvSpPr>
            <a:spLocks noGrp="1"/>
          </p:cNvSpPr>
          <p:nvPr>
            <p:ph type="title"/>
          </p:nvPr>
        </p:nvSpPr>
        <p:spPr/>
        <p:txBody>
          <a:bodyPr/>
          <a:lstStyle/>
          <a:p>
            <a:r>
              <a:rPr lang="fr-FR"/>
              <a:t>Modifiez le style du titre</a:t>
            </a:r>
            <a:endParaRPr lang="en-US" dirty="0"/>
          </a:p>
        </p:txBody>
      </p:sp>
      <p:sp>
        <p:nvSpPr>
          <p:cNvPr id="7" name="Date Placeholder 3"/>
          <p:cNvSpPr>
            <a:spLocks noGrp="1"/>
          </p:cNvSpPr>
          <p:nvPr>
            <p:ph type="dt" sz="half" idx="10"/>
          </p:nvPr>
        </p:nvSpPr>
        <p:spPr/>
        <p:txBody>
          <a:bodyPr/>
          <a:lstStyle>
            <a:lvl1pPr>
              <a:defRPr/>
            </a:lvl1pPr>
          </a:lstStyle>
          <a:p>
            <a:pPr>
              <a:defRPr/>
            </a:pPr>
            <a:fld id="{47561442-3702-4CBA-9CF3-D7E960369165}" type="datetimeFigureOut">
              <a:rPr lang="fr-FR"/>
              <a:pPr>
                <a:defRPr/>
              </a:pPr>
              <a:t>28/02/2024</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pPr>
              <a:defRPr/>
            </a:pPr>
            <a:fld id="{A591895B-5A65-4D75-8F7D-D4C02A44EB35}"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a:p>
        </p:txBody>
      </p:sp>
      <p:sp>
        <p:nvSpPr>
          <p:cNvPr id="3" name="Date Placeholder 3"/>
          <p:cNvSpPr>
            <a:spLocks noGrp="1"/>
          </p:cNvSpPr>
          <p:nvPr>
            <p:ph type="dt" sz="half" idx="10"/>
          </p:nvPr>
        </p:nvSpPr>
        <p:spPr/>
        <p:txBody>
          <a:bodyPr/>
          <a:lstStyle>
            <a:lvl1pPr>
              <a:defRPr/>
            </a:lvl1pPr>
          </a:lstStyle>
          <a:p>
            <a:pPr>
              <a:defRPr/>
            </a:pPr>
            <a:fld id="{B11D59D1-C735-44F4-9728-8CAEC8BBA658}" type="datetimeFigureOut">
              <a:rPr lang="fr-FR"/>
              <a:pPr>
                <a:defRPr/>
              </a:pPr>
              <a:t>28/02/2024</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pPr>
              <a:defRPr/>
            </a:pPr>
            <a:fld id="{ABE3A6A7-DAA4-458E-B48F-652BA9A6CB8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1637EF-6933-4C7C-8DF7-A660BD88AA9F}" type="datetimeFigureOut">
              <a:rPr lang="fr-FR"/>
              <a:pPr>
                <a:defRPr/>
              </a:pPr>
              <a:t>28/02/2024</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pPr>
              <a:defRPr/>
            </a:pPr>
            <a:fld id="{74DD26F4-3479-451A-8001-E84FF5A99E0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35A5F072-4C4F-4095-8BB4-3737C3AADB19}" type="datetimeFigureOut">
              <a:rPr lang="fr-FR"/>
              <a:pPr>
                <a:defRPr/>
              </a:pPr>
              <a:t>28/02/2024</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pPr>
              <a:defRPr/>
            </a:pPr>
            <a:fld id="{8E8276FE-493E-4E5E-B739-9E315D498C67}"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lvl1pPr>
              <a:defRPr/>
            </a:lvl1pPr>
          </a:lstStyle>
          <a:p>
            <a:pPr>
              <a:defRPr/>
            </a:pPr>
            <a:fld id="{4F37A6F4-D7CA-4C2B-B259-7CB3622507DA}" type="datetimeFigureOut">
              <a:rPr lang="fr-FR"/>
              <a:pPr>
                <a:defRPr/>
              </a:pPr>
              <a:t>28/02/2024</a:t>
            </a:fld>
            <a:endParaRPr lang="fr-F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DD81A95-1583-4169-A20D-E0FB882FC5D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4455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Modifiez le style du titre</a:t>
            </a:r>
            <a:endParaRPr lang="en-US"/>
          </a:p>
        </p:txBody>
      </p:sp>
      <p:sp>
        <p:nvSpPr>
          <p:cNvPr id="1027" name="Text Placeholder 2"/>
          <p:cNvSpPr>
            <a:spLocks noGrp="1"/>
          </p:cNvSpPr>
          <p:nvPr>
            <p:ph type="body" idx="1"/>
          </p:nvPr>
        </p:nvSpPr>
        <p:spPr bwMode="auto">
          <a:xfrm>
            <a:off x="844550" y="1828800"/>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100">
                <a:solidFill>
                  <a:schemeClr val="tx1">
                    <a:lumMod val="65000"/>
                    <a:lumOff val="35000"/>
                  </a:schemeClr>
                </a:solidFill>
                <a:latin typeface="+mn-lt"/>
                <a:cs typeface="+mn-cs"/>
              </a:defRPr>
            </a:lvl1pPr>
          </a:lstStyle>
          <a:p>
            <a:pPr>
              <a:defRPr/>
            </a:pPr>
            <a:fld id="{3AFCCCFE-D3A3-4894-ACE1-22F31CEAEB06}" type="datetimeFigureOut">
              <a:rPr lang="fr-FR"/>
              <a:pPr>
                <a:defRPr/>
              </a:pPr>
              <a:t>28/02/2024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100">
                <a:solidFill>
                  <a:schemeClr val="tx1">
                    <a:lumMod val="65000"/>
                    <a:lumOff val="35000"/>
                  </a:schemeClr>
                </a:solidFill>
                <a:latin typeface="+mn-lt"/>
                <a:cs typeface="+mn-cs"/>
              </a:defRPr>
            </a:lvl1pPr>
          </a:lstStyle>
          <a:p>
            <a:pPr>
              <a:defRPr/>
            </a:pPr>
            <a:endParaRPr lang="fr-FR"/>
          </a:p>
        </p:txBody>
      </p:sp>
      <p:sp>
        <p:nvSpPr>
          <p:cNvPr id="6" name="Slide Number Placeholder 5"/>
          <p:cNvSpPr>
            <a:spLocks noGrp="1"/>
          </p:cNvSpPr>
          <p:nvPr>
            <p:ph type="sldNum" sz="quarter" idx="4"/>
          </p:nvPr>
        </p:nvSpPr>
        <p:spPr>
          <a:xfrm>
            <a:off x="8616950" y="6356350"/>
            <a:ext cx="2743200" cy="365125"/>
          </a:xfrm>
          <a:prstGeom prst="rect">
            <a:avLst/>
          </a:prstGeom>
        </p:spPr>
        <p:txBody>
          <a:bodyPr vert="horz" lIns="91440" tIns="45720" rIns="91440" bIns="45720" rtlCol="0" anchor="ctr"/>
          <a:lstStyle>
            <a:lvl1pPr algn="r" fontAlgn="auto">
              <a:spcBef>
                <a:spcPts val="0"/>
              </a:spcBef>
              <a:spcAft>
                <a:spcPts val="0"/>
              </a:spcAft>
              <a:defRPr sz="1100">
                <a:solidFill>
                  <a:schemeClr val="tx1">
                    <a:tint val="75000"/>
                  </a:schemeClr>
                </a:solidFill>
                <a:latin typeface="+mn-lt"/>
                <a:cs typeface="+mn-cs"/>
              </a:defRPr>
            </a:lvl1pPr>
          </a:lstStyle>
          <a:p>
            <a:pPr>
              <a:defRPr/>
            </a:pPr>
            <a:fld id="{FDD5E739-09C0-48C6-A1BA-88603D30941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910" r:id="rId1"/>
    <p:sldLayoutId id="2147483909" r:id="rId2"/>
    <p:sldLayoutId id="2147483908" r:id="rId3"/>
    <p:sldLayoutId id="2147483907" r:id="rId4"/>
    <p:sldLayoutId id="2147483906" r:id="rId5"/>
    <p:sldLayoutId id="2147483905" r:id="rId6"/>
    <p:sldLayoutId id="2147483904" r:id="rId7"/>
    <p:sldLayoutId id="2147483903" r:id="rId8"/>
    <p:sldLayoutId id="2147483911" r:id="rId9"/>
    <p:sldLayoutId id="2147483902" r:id="rId10"/>
    <p:sldLayoutId id="214748390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hyperlink" Target="mailto:beatrice.delaurenti@ehess.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arminabase.ehess.fr/"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8BAF28D2-339A-B9FC-EFC1-0ADE315CD3C6}"/>
              </a:ext>
            </a:extLst>
          </p:cNvPr>
          <p:cNvSpPr txBox="1">
            <a:spLocks/>
          </p:cNvSpPr>
          <p:nvPr/>
        </p:nvSpPr>
        <p:spPr bwMode="auto">
          <a:xfrm>
            <a:off x="715619" y="2559642"/>
            <a:ext cx="11187484" cy="95554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r>
              <a:rPr lang="fr-FR" sz="3600" b="1" dirty="0"/>
              <a:t>À la recherche des pratiques de mauvais œil</a:t>
            </a:r>
            <a:endParaRPr lang="fr-FR" sz="3600" dirty="0"/>
          </a:p>
        </p:txBody>
      </p:sp>
      <p:pic>
        <p:nvPicPr>
          <p:cNvPr id="8" name="Image 9" descr="logo CRH - magenta.pdf">
            <a:extLst>
              <a:ext uri="{FF2B5EF4-FFF2-40B4-BE49-F238E27FC236}">
                <a16:creationId xmlns:a16="http://schemas.microsoft.com/office/drawing/2014/main" id="{47156E82-6B32-28A2-2D50-38E8C2A573B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188913"/>
            <a:ext cx="1709737"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a:extLst>
              <a:ext uri="{FF2B5EF4-FFF2-40B4-BE49-F238E27FC236}">
                <a16:creationId xmlns:a16="http://schemas.microsoft.com/office/drawing/2014/main" id="{B02ECDAA-407A-C52F-1F59-CF65340E0E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82427" y="0"/>
            <a:ext cx="1930185" cy="1927031"/>
          </a:xfrm>
          <a:prstGeom prst="rect">
            <a:avLst/>
          </a:prstGeom>
        </p:spPr>
      </p:pic>
      <p:sp>
        <p:nvSpPr>
          <p:cNvPr id="11" name="Sous-titre 2"/>
          <p:cNvSpPr txBox="1">
            <a:spLocks/>
          </p:cNvSpPr>
          <p:nvPr/>
        </p:nvSpPr>
        <p:spPr bwMode="auto">
          <a:xfrm>
            <a:off x="1958036" y="4285752"/>
            <a:ext cx="8367423" cy="10025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ctr" eaLnBrk="1" fontAlgn="auto" hangingPunct="1">
              <a:lnSpc>
                <a:spcPct val="100000"/>
              </a:lnSpc>
              <a:spcBef>
                <a:spcPts val="0"/>
              </a:spcBef>
              <a:spcAft>
                <a:spcPts val="0"/>
              </a:spcAft>
              <a:buNone/>
              <a:defRPr/>
            </a:pPr>
            <a:r>
              <a:rPr lang="en-GB" sz="1900" b="1" dirty="0">
                <a:latin typeface="Times New Roman" panose="02020603050405020304" pitchFamily="18" charset="0"/>
                <a:cs typeface="Times New Roman" panose="02020603050405020304" pitchFamily="18" charset="0"/>
              </a:rPr>
              <a:t>Béatrice Delaurenti,</a:t>
            </a:r>
            <a:endParaRPr lang="fr-FR" sz="1900" dirty="0">
              <a:latin typeface="Times New Roman" panose="02020603050405020304" pitchFamily="18" charset="0"/>
              <a:cs typeface="Times New Roman" panose="02020603050405020304" pitchFamily="18" charset="0"/>
            </a:endParaRPr>
          </a:p>
          <a:p>
            <a:pPr marL="0" indent="0" algn="ctr" eaLnBrk="1" fontAlgn="auto" hangingPunct="1">
              <a:lnSpc>
                <a:spcPct val="100000"/>
              </a:lnSpc>
              <a:spcBef>
                <a:spcPts val="0"/>
              </a:spcBef>
              <a:spcAft>
                <a:spcPts val="0"/>
              </a:spcAft>
              <a:buNone/>
              <a:defRPr/>
            </a:pPr>
            <a:r>
              <a:rPr lang="en-GB" sz="1900" b="1" dirty="0">
                <a:latin typeface="Times New Roman" panose="02020603050405020304" pitchFamily="18" charset="0"/>
                <a:cs typeface="Times New Roman" panose="02020603050405020304" pitchFamily="18" charset="0"/>
              </a:rPr>
              <a:t>EHESS, Centre de </a:t>
            </a:r>
            <a:r>
              <a:rPr lang="en-GB" sz="1900" b="1" dirty="0" err="1">
                <a:latin typeface="Times New Roman" panose="02020603050405020304" pitchFamily="18" charset="0"/>
                <a:cs typeface="Times New Roman" panose="02020603050405020304" pitchFamily="18" charset="0"/>
              </a:rPr>
              <a:t>Recherches</a:t>
            </a:r>
            <a:r>
              <a:rPr lang="en-GB" sz="1900" b="1" dirty="0">
                <a:latin typeface="Times New Roman" panose="02020603050405020304" pitchFamily="18" charset="0"/>
                <a:cs typeface="Times New Roman" panose="02020603050405020304" pitchFamily="18" charset="0"/>
              </a:rPr>
              <a:t> </a:t>
            </a:r>
            <a:r>
              <a:rPr lang="en-GB" sz="1900" b="1" dirty="0" err="1">
                <a:latin typeface="Times New Roman" panose="02020603050405020304" pitchFamily="18" charset="0"/>
                <a:cs typeface="Times New Roman" panose="02020603050405020304" pitchFamily="18" charset="0"/>
              </a:rPr>
              <a:t>Historiques</a:t>
            </a:r>
            <a:r>
              <a:rPr lang="en-GB" sz="1900" b="1" dirty="0">
                <a:latin typeface="Times New Roman" panose="02020603050405020304" pitchFamily="18" charset="0"/>
                <a:cs typeface="Times New Roman" panose="02020603050405020304" pitchFamily="18" charset="0"/>
              </a:rPr>
              <a:t>, Paris</a:t>
            </a:r>
            <a:endParaRPr lang="fr-FR" sz="1900" dirty="0">
              <a:latin typeface="Times New Roman" panose="02020603050405020304" pitchFamily="18" charset="0"/>
              <a:cs typeface="Times New Roman" panose="02020603050405020304" pitchFamily="18" charset="0"/>
            </a:endParaRPr>
          </a:p>
          <a:p>
            <a:pPr marL="0" indent="0" algn="ctr" eaLnBrk="1" fontAlgn="auto" hangingPunct="1">
              <a:lnSpc>
                <a:spcPct val="100000"/>
              </a:lnSpc>
              <a:spcBef>
                <a:spcPts val="0"/>
              </a:spcBef>
              <a:spcAft>
                <a:spcPts val="0"/>
              </a:spcAft>
              <a:buNone/>
              <a:defRPr/>
            </a:pPr>
            <a:r>
              <a:rPr lang="en-GB" sz="1900" b="1" dirty="0">
                <a:latin typeface="Times New Roman" panose="02020603050405020304" pitchFamily="18" charset="0"/>
                <a:cs typeface="Times New Roman" panose="02020603050405020304" pitchFamily="18" charset="0"/>
                <a:hlinkClick r:id="rId4"/>
              </a:rPr>
              <a:t>beatrice.delaurenti@ehess.fr</a:t>
            </a:r>
            <a:endParaRPr lang="en-GB" sz="1900" b="1" dirty="0">
              <a:latin typeface="Times New Roman" panose="02020603050405020304" pitchFamily="18" charset="0"/>
              <a:cs typeface="Times New Roman" panose="02020603050405020304" pitchFamily="18" charset="0"/>
            </a:endParaRPr>
          </a:p>
          <a:p>
            <a:pPr algn="ctr" eaLnBrk="1" fontAlgn="auto" hangingPunct="1">
              <a:spcAft>
                <a:spcPts val="0"/>
              </a:spcAft>
              <a:defRPr/>
            </a:pPr>
            <a:endParaRPr lang="en-GB" b="1" dirty="0">
              <a:latin typeface="Times New Roman" panose="02020603050405020304" pitchFamily="18" charset="0"/>
              <a:cs typeface="Times New Roman" panose="02020603050405020304" pitchFamily="18" charset="0"/>
            </a:endParaRPr>
          </a:p>
          <a:p>
            <a:pPr algn="ctr" eaLnBrk="1" fontAlgn="auto" hangingPunct="1">
              <a:spcAft>
                <a:spcPts val="0"/>
              </a:spcAft>
              <a:defRPr/>
            </a:pPr>
            <a:endParaRPr lang="fr-FR" dirty="0">
              <a:latin typeface="Times New Roman" panose="02020603050405020304" pitchFamily="18" charset="0"/>
              <a:cs typeface="Times New Roman" panose="02020603050405020304" pitchFamily="18" charset="0"/>
            </a:endParaRPr>
          </a:p>
          <a:p>
            <a:pPr algn="ctr" eaLnBrk="1" fontAlgn="auto" hangingPunct="1">
              <a:spcAft>
                <a:spcPts val="0"/>
              </a:spcAft>
              <a:defRPr/>
            </a:pPr>
            <a:endParaRPr lang="fr-FR" dirty="0"/>
          </a:p>
        </p:txBody>
      </p:sp>
      <p:sp>
        <p:nvSpPr>
          <p:cNvPr id="12" name="Titre 1"/>
          <p:cNvSpPr txBox="1">
            <a:spLocks/>
          </p:cNvSpPr>
          <p:nvPr/>
        </p:nvSpPr>
        <p:spPr bwMode="auto">
          <a:xfrm>
            <a:off x="1588300" y="1363663"/>
            <a:ext cx="9249328" cy="1371586"/>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r>
              <a:rPr lang="fr-FR" sz="5400" b="1" dirty="0"/>
              <a:t>Fascination </a:t>
            </a:r>
            <a:r>
              <a:rPr lang="fr-FR" sz="5300" b="1" dirty="0"/>
              <a:t>et mauvais œil (2)</a:t>
            </a:r>
            <a:endParaRPr lang="fr-FR" dirty="0"/>
          </a:p>
        </p:txBody>
      </p:sp>
      <p:sp>
        <p:nvSpPr>
          <p:cNvPr id="13" name="ZoneTexte 12"/>
          <p:cNvSpPr txBox="1"/>
          <p:nvPr/>
        </p:nvSpPr>
        <p:spPr>
          <a:xfrm>
            <a:off x="2010699" y="5766530"/>
            <a:ext cx="8404529" cy="400110"/>
          </a:xfrm>
          <a:prstGeom prst="rect">
            <a:avLst/>
          </a:prstGeom>
          <a:noFill/>
        </p:spPr>
        <p:txBody>
          <a:bodyPr wrap="square" rtlCol="0">
            <a:spAutoFit/>
          </a:bodyPr>
          <a:lstStyle/>
          <a:p>
            <a:pPr algn="ctr" eaLnBrk="1" fontAlgn="auto" hangingPunct="1">
              <a:spcAft>
                <a:spcPts val="0"/>
              </a:spcAft>
              <a:defRPr/>
            </a:pPr>
            <a:r>
              <a:rPr lang="en-GB" sz="2000" dirty="0" err="1">
                <a:latin typeface="Times New Roman" panose="02020603050405020304" pitchFamily="18" charset="0"/>
                <a:cs typeface="Times New Roman" panose="02020603050405020304" pitchFamily="18" charset="0"/>
              </a:rPr>
              <a:t>Université</a:t>
            </a:r>
            <a:r>
              <a:rPr lang="en-GB" sz="2000" dirty="0">
                <a:latin typeface="Times New Roman" panose="02020603050405020304" pitchFamily="18" charset="0"/>
                <a:cs typeface="Times New Roman" panose="02020603050405020304" pitchFamily="18" charset="0"/>
              </a:rPr>
              <a:t> de Prague, </a:t>
            </a:r>
            <a:r>
              <a:rPr lang="fr-FR" sz="2000" dirty="0">
                <a:latin typeface="Times New Roman" panose="02020603050405020304" pitchFamily="18" charset="0"/>
                <a:cs typeface="Times New Roman" panose="02020603050405020304" pitchFamily="18" charset="0"/>
              </a:rPr>
              <a:t>29 février 2024</a:t>
            </a:r>
          </a:p>
        </p:txBody>
      </p:sp>
    </p:spTree>
    <p:extLst>
      <p:ext uri="{BB962C8B-B14F-4D97-AF65-F5344CB8AC3E}">
        <p14:creationId xmlns:p14="http://schemas.microsoft.com/office/powerpoint/2010/main" val="2842813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B199078-95CE-32B3-2269-B7EE49D578AA}"/>
              </a:ext>
            </a:extLst>
          </p:cNvPr>
          <p:cNvSpPr>
            <a:spLocks noGrp="1"/>
          </p:cNvSpPr>
          <p:nvPr>
            <p:ph idx="1"/>
          </p:nvPr>
        </p:nvSpPr>
        <p:spPr>
          <a:xfrm>
            <a:off x="629173" y="1772073"/>
            <a:ext cx="11190913" cy="2766372"/>
          </a:xfrm>
        </p:spPr>
        <p:txBody>
          <a:bodyPr/>
          <a:lstStyle/>
          <a:p>
            <a:pPr marL="0" indent="0" algn="just">
              <a:buNone/>
            </a:pPr>
            <a:r>
              <a:rPr lang="fr-FR" sz="1800" b="1" dirty="0">
                <a:effectLst/>
                <a:latin typeface="Times New Roman" panose="02020603050405020304" pitchFamily="18" charset="0"/>
                <a:ea typeface="Calibri" panose="020F0502020204030204" pitchFamily="34" charset="0"/>
              </a:rPr>
              <a:t>Alexandre </a:t>
            </a:r>
            <a:r>
              <a:rPr lang="fr-FR" sz="1800" b="1" dirty="0" err="1">
                <a:effectLst/>
                <a:latin typeface="Times New Roman" panose="02020603050405020304" pitchFamily="18" charset="0"/>
                <a:ea typeface="Calibri" panose="020F0502020204030204" pitchFamily="34" charset="0"/>
              </a:rPr>
              <a:t>Neckham</a:t>
            </a:r>
            <a:r>
              <a:rPr lang="fr-FR" sz="1800" b="1" dirty="0">
                <a:effectLst/>
                <a:latin typeface="Times New Roman" panose="02020603050405020304" pitchFamily="18" charset="0"/>
                <a:ea typeface="Calibri" panose="020F0502020204030204" pitchFamily="34" charset="0"/>
              </a:rPr>
              <a:t>, </a:t>
            </a:r>
            <a:r>
              <a:rPr lang="fr-FR" sz="1800" b="1" i="1" dirty="0">
                <a:effectLst/>
                <a:latin typeface="Times New Roman" panose="02020603050405020304" pitchFamily="18" charset="0"/>
                <a:ea typeface="Calibri" panose="020F0502020204030204" pitchFamily="34" charset="0"/>
              </a:rPr>
              <a:t>De </a:t>
            </a:r>
            <a:r>
              <a:rPr lang="fr-FR" sz="1800" b="1" i="1" dirty="0" err="1">
                <a:effectLst/>
                <a:latin typeface="Times New Roman" panose="02020603050405020304" pitchFamily="18" charset="0"/>
                <a:ea typeface="Calibri" panose="020F0502020204030204" pitchFamily="34" charset="0"/>
              </a:rPr>
              <a:t>naturis</a:t>
            </a:r>
            <a:r>
              <a:rPr lang="fr-FR" sz="1800" b="1" i="1" dirty="0">
                <a:effectLst/>
                <a:latin typeface="Times New Roman" panose="02020603050405020304" pitchFamily="18" charset="0"/>
                <a:ea typeface="Calibri" panose="020F0502020204030204" pitchFamily="34" charset="0"/>
              </a:rPr>
              <a:t> </a:t>
            </a:r>
            <a:r>
              <a:rPr lang="fr-FR" sz="1800" b="1" i="1" dirty="0" err="1">
                <a:effectLst/>
                <a:latin typeface="Times New Roman" panose="02020603050405020304" pitchFamily="18" charset="0"/>
                <a:ea typeface="Calibri" panose="020F0502020204030204" pitchFamily="34" charset="0"/>
              </a:rPr>
              <a:t>rerum</a:t>
            </a:r>
            <a:r>
              <a:rPr lang="fr-FR" sz="1800" b="1" dirty="0">
                <a:effectLst/>
                <a:latin typeface="Times New Roman" panose="02020603050405020304" pitchFamily="18" charset="0"/>
                <a:ea typeface="Calibri" panose="020F0502020204030204" pitchFamily="34" charset="0"/>
              </a:rPr>
              <a:t>, II, 153, </a:t>
            </a:r>
            <a:r>
              <a:rPr lang="fr-FR" sz="1800" b="1" i="1" dirty="0">
                <a:effectLst/>
                <a:latin typeface="Times New Roman" panose="02020603050405020304" pitchFamily="18" charset="0"/>
                <a:ea typeface="Calibri" panose="020F0502020204030204" pitchFamily="34" charset="0"/>
              </a:rPr>
              <a:t>de visu </a:t>
            </a:r>
            <a:r>
              <a:rPr lang="fr-FR" sz="1800" b="1" dirty="0">
                <a:effectLst/>
                <a:latin typeface="Times New Roman" panose="02020603050405020304" pitchFamily="18" charset="0"/>
                <a:ea typeface="Calibri" panose="020F0502020204030204" pitchFamily="34" charset="0"/>
              </a:rPr>
              <a:t>[entre 1213 et 1217]</a:t>
            </a:r>
            <a:endParaRPr lang="fr-FR" sz="1800" dirty="0">
              <a:effectLst/>
              <a:latin typeface="Times New Roman" panose="02020603050405020304" pitchFamily="18" charset="0"/>
              <a:ea typeface="Calibri" panose="020F0502020204030204" pitchFamily="34" charset="0"/>
            </a:endParaRPr>
          </a:p>
          <a:p>
            <a:pPr marL="0" indent="0" algn="just">
              <a:spcBef>
                <a:spcPts val="0"/>
              </a:spcBef>
              <a:spcAft>
                <a:spcPts val="600"/>
              </a:spcAft>
              <a:buNone/>
            </a:pPr>
            <a:r>
              <a:rPr lang="en-GB" sz="1400" dirty="0" err="1">
                <a:effectLst/>
                <a:latin typeface="Times New Roman" panose="02020603050405020304" pitchFamily="18" charset="0"/>
                <a:ea typeface="Calibri" panose="020F0502020204030204" pitchFamily="34" charset="0"/>
              </a:rPr>
              <a:t>éd</a:t>
            </a:r>
            <a:r>
              <a:rPr lang="en-GB" sz="1400" dirty="0">
                <a:effectLst/>
                <a:latin typeface="Times New Roman" panose="02020603050405020304" pitchFamily="18" charset="0"/>
                <a:ea typeface="Calibri" panose="020F0502020204030204" pitchFamily="34" charset="0"/>
              </a:rPr>
              <a:t>. Th. Wright, London : Longman, 1863, p. 237-238</a:t>
            </a:r>
            <a:endParaRPr lang="fr-FR" sz="1400" dirty="0">
              <a:effectLst/>
              <a:latin typeface="Times New Roman" panose="02020603050405020304" pitchFamily="18" charset="0"/>
              <a:ea typeface="Calibri" panose="020F0502020204030204" pitchFamily="34" charset="0"/>
            </a:endParaRPr>
          </a:p>
          <a:p>
            <a:pPr marL="0" indent="0" algn="just">
              <a:buNone/>
            </a:pPr>
            <a:r>
              <a:rPr lang="fr-FR" sz="1800" dirty="0" err="1">
                <a:effectLst/>
                <a:latin typeface="Times New Roman" panose="02020603050405020304" pitchFamily="18" charset="0"/>
                <a:ea typeface="Calibri" panose="020F0502020204030204" pitchFamily="34" charset="0"/>
              </a:rPr>
              <a:t>Basiliscus</a:t>
            </a:r>
            <a:r>
              <a:rPr lang="fr-FR" sz="1800" dirty="0">
                <a:effectLst/>
                <a:latin typeface="Times New Roman" panose="02020603050405020304" pitchFamily="18" charset="0"/>
                <a:ea typeface="Calibri" panose="020F0502020204030204" pitchFamily="34" charset="0"/>
              </a:rPr>
              <a:t> solo visu hominem </a:t>
            </a:r>
            <a:r>
              <a:rPr lang="fr-FR" sz="1800" dirty="0" err="1">
                <a:effectLst/>
                <a:latin typeface="Times New Roman" panose="02020603050405020304" pitchFamily="18" charset="0"/>
                <a:ea typeface="Calibri" panose="020F0502020204030204" pitchFamily="34" charset="0"/>
              </a:rPr>
              <a:t>necare</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perhibetur</a:t>
            </a:r>
            <a:r>
              <a:rPr lang="fr-FR" sz="1800" dirty="0">
                <a:effectLst/>
                <a:latin typeface="Times New Roman" panose="02020603050405020304" pitchFamily="18" charset="0"/>
                <a:ea typeface="Calibri" panose="020F0502020204030204" pitchFamily="34" charset="0"/>
              </a:rPr>
              <a:t> ; </a:t>
            </a:r>
            <a:r>
              <a:rPr lang="fr-FR" sz="1800" dirty="0" err="1">
                <a:effectLst/>
                <a:latin typeface="Times New Roman" panose="02020603050405020304" pitchFamily="18" charset="0"/>
                <a:ea typeface="Calibri" panose="020F0502020204030204" pitchFamily="34" charset="0"/>
              </a:rPr>
              <a:t>inficit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enim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aerem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malitia</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radii</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Lupi</a:t>
            </a:r>
            <a:r>
              <a:rPr lang="fr-FR" sz="1800" dirty="0">
                <a:effectLst/>
                <a:latin typeface="Times New Roman" panose="02020603050405020304" pitchFamily="18" charset="0"/>
                <a:ea typeface="Calibri" panose="020F0502020204030204" pitchFamily="34" charset="0"/>
              </a:rPr>
              <a:t> radius </a:t>
            </a:r>
            <a:r>
              <a:rPr lang="fr-FR" sz="1800" dirty="0" err="1">
                <a:effectLst/>
                <a:latin typeface="Times New Roman" panose="02020603050405020304" pitchFamily="18" charset="0"/>
                <a:ea typeface="Calibri" panose="020F0502020204030204" pitchFamily="34" charset="0"/>
              </a:rPr>
              <a:t>visibilis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stuporis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collativus</a:t>
            </a:r>
            <a:r>
              <a:rPr lang="fr-FR" sz="1800" dirty="0">
                <a:effectLst/>
                <a:latin typeface="Times New Roman" panose="02020603050405020304" pitchFamily="18" charset="0"/>
                <a:ea typeface="Calibri" panose="020F0502020204030204" pitchFamily="34" charset="0"/>
              </a:rPr>
              <a:t> est </a:t>
            </a:r>
            <a:r>
              <a:rPr lang="fr-FR" sz="1800" dirty="0" err="1">
                <a:effectLst/>
                <a:latin typeface="Times New Roman" panose="02020603050405020304" pitchFamily="18" charset="0"/>
                <a:ea typeface="Calibri" panose="020F0502020204030204" pitchFamily="34" charset="0"/>
              </a:rPr>
              <a:t>visusque</a:t>
            </a:r>
            <a:r>
              <a:rPr lang="fr-FR" sz="1800" dirty="0">
                <a:effectLst/>
                <a:latin typeface="Times New Roman" panose="02020603050405020304" pitchFamily="18" charset="0"/>
                <a:ea typeface="Calibri" panose="020F0502020204030204" pitchFamily="34" charset="0"/>
              </a:rPr>
              <a:t> homo </a:t>
            </a:r>
            <a:r>
              <a:rPr lang="fr-FR" sz="1800" dirty="0" err="1">
                <a:effectLst/>
                <a:latin typeface="Times New Roman" panose="02020603050405020304" pitchFamily="18" charset="0"/>
                <a:ea typeface="Calibri" panose="020F0502020204030204" pitchFamily="34" charset="0"/>
              </a:rPr>
              <a:t>subitus</a:t>
            </a:r>
            <a:r>
              <a:rPr lang="fr-FR" sz="1800" dirty="0">
                <a:effectLst/>
                <a:latin typeface="Times New Roman" panose="02020603050405020304" pitchFamily="18" charset="0"/>
                <a:ea typeface="Calibri" panose="020F0502020204030204" pitchFamily="34" charset="0"/>
              </a:rPr>
              <a:t> a </a:t>
            </a:r>
            <a:r>
              <a:rPr lang="fr-FR" sz="1800" dirty="0" err="1">
                <a:effectLst/>
                <a:latin typeface="Times New Roman" panose="02020603050405020304" pitchFamily="18" charset="0"/>
                <a:ea typeface="Calibri" panose="020F0502020204030204" pitchFamily="34" charset="0"/>
              </a:rPr>
              <a:t>lupo</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loquelam</a:t>
            </a:r>
            <a:r>
              <a:rPr lang="fr-FR" sz="1800" dirty="0">
                <a:effectLst/>
                <a:latin typeface="Times New Roman" panose="02020603050405020304" pitchFamily="18" charset="0"/>
                <a:ea typeface="Calibri" panose="020F0502020204030204" pitchFamily="34" charset="0"/>
              </a:rPr>
              <a:t> perdit a </a:t>
            </a:r>
            <a:r>
              <a:rPr lang="fr-FR" sz="1800" dirty="0" err="1">
                <a:effectLst/>
                <a:latin typeface="Times New Roman" panose="02020603050405020304" pitchFamily="18" charset="0"/>
                <a:ea typeface="Calibri" panose="020F0502020204030204" pitchFamily="34" charset="0"/>
              </a:rPr>
              <a:t>tempus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Unde</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fascinum</a:t>
            </a:r>
            <a:r>
              <a:rPr lang="fr-FR" sz="1800" dirty="0">
                <a:effectLst/>
                <a:latin typeface="Times New Roman" panose="02020603050405020304" pitchFamily="18" charset="0"/>
                <a:ea typeface="Calibri" panose="020F0502020204030204" pitchFamily="34" charset="0"/>
              </a:rPr>
              <a:t> ex </a:t>
            </a:r>
            <a:r>
              <a:rPr lang="fr-FR" sz="1800" dirty="0" err="1">
                <a:effectLst/>
                <a:latin typeface="Times New Roman" panose="02020603050405020304" pitchFamily="18" charset="0"/>
                <a:ea typeface="Calibri" panose="020F0502020204030204" pitchFamily="34" charset="0"/>
              </a:rPr>
              <a:t>malitia</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radii</a:t>
            </a:r>
            <a:r>
              <a:rPr lang="fr-FR" sz="1800" dirty="0">
                <a:effectLst/>
                <a:latin typeface="Times New Roman" panose="02020603050405020304" pitchFamily="18" charset="0"/>
                <a:ea typeface="Calibri" panose="020F0502020204030204" pitchFamily="34" charset="0"/>
              </a:rPr>
              <a:t> rei </a:t>
            </a:r>
            <a:r>
              <a:rPr lang="fr-FR" sz="1800" dirty="0" err="1">
                <a:effectLst/>
                <a:latin typeface="Times New Roman" panose="02020603050405020304" pitchFamily="18" charset="0"/>
                <a:ea typeface="Calibri" panose="020F0502020204030204" pitchFamily="34" charset="0"/>
              </a:rPr>
              <a:t>videntis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autumant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provenire</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Hinc</a:t>
            </a:r>
            <a:r>
              <a:rPr lang="fr-FR" sz="1800" dirty="0">
                <a:effectLst/>
                <a:latin typeface="Times New Roman" panose="02020603050405020304" pitchFamily="18" charset="0"/>
                <a:ea typeface="Calibri" panose="020F0502020204030204" pitchFamily="34" charset="0"/>
              </a:rPr>
              <a:t> est quod </a:t>
            </a:r>
            <a:r>
              <a:rPr lang="fr-FR" sz="1800" dirty="0" err="1">
                <a:effectLst/>
                <a:latin typeface="Times New Roman" panose="02020603050405020304" pitchFamily="18" charset="0"/>
                <a:ea typeface="Calibri" panose="020F0502020204030204" pitchFamily="34" charset="0"/>
              </a:rPr>
              <a:t>nutrices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lingunt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faciem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pueruli</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fascinati</a:t>
            </a:r>
            <a:r>
              <a:rPr lang="fr-FR" sz="1800" dirty="0">
                <a:effectLst/>
                <a:latin typeface="Times New Roman" panose="02020603050405020304" pitchFamily="18" charset="0"/>
                <a:ea typeface="Calibri" panose="020F0502020204030204" pitchFamily="34" charset="0"/>
              </a:rPr>
              <a:t>.</a:t>
            </a:r>
          </a:p>
          <a:p>
            <a:pPr marL="0" indent="0" algn="just">
              <a:spcBef>
                <a:spcPts val="600"/>
              </a:spcBef>
              <a:buNone/>
            </a:pPr>
            <a:r>
              <a:rPr lang="fr-FR" sz="1800" dirty="0">
                <a:effectLst/>
                <a:latin typeface="Times New Roman" panose="02020603050405020304" pitchFamily="18" charset="0"/>
                <a:ea typeface="Calibri" panose="020F0502020204030204" pitchFamily="34" charset="0"/>
              </a:rPr>
              <a:t>On raconte que le basilic tue un homme par son seul regard. Il contamine en effet l’air par de mauvais rayons. Le rayonnement visuel du loup provoque l’engourdissement (la stupeur) et l’homme qui est vu brusquement par un loup perd la parole pendant un moment. Ainsi, ils pensent que le maléfice provient des mauvais rayons de la chose qu’ils ont vue. De là vient que les nourrices lèchent le visage des enfants fascinés.</a:t>
            </a:r>
          </a:p>
        </p:txBody>
      </p:sp>
      <p:sp>
        <p:nvSpPr>
          <p:cNvPr id="2" name="Espace réservé du contenu 2">
            <a:extLst>
              <a:ext uri="{FF2B5EF4-FFF2-40B4-BE49-F238E27FC236}">
                <a16:creationId xmlns:a16="http://schemas.microsoft.com/office/drawing/2014/main" id="{0F79432C-5E10-B0EA-0372-3FAA9C812118}"/>
              </a:ext>
            </a:extLst>
          </p:cNvPr>
          <p:cNvSpPr txBox="1">
            <a:spLocks/>
          </p:cNvSpPr>
          <p:nvPr/>
        </p:nvSpPr>
        <p:spPr bwMode="auto">
          <a:xfrm>
            <a:off x="629173" y="952620"/>
            <a:ext cx="8925886" cy="431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just">
              <a:buNone/>
            </a:pPr>
            <a:r>
              <a:rPr lang="fr-FR" sz="2400" b="1" dirty="0">
                <a:latin typeface="Times New Roman" panose="02020603050405020304" pitchFamily="18" charset="0"/>
                <a:ea typeface="Calibri" panose="020F0502020204030204" pitchFamily="34" charset="0"/>
                <a:cs typeface="Times New Roman" panose="02020603050405020304" pitchFamily="18" charset="0"/>
              </a:rPr>
              <a:t>Version 2 : </a:t>
            </a:r>
            <a:r>
              <a:rPr lang="fr-FR" sz="2400" b="1" dirty="0">
                <a:latin typeface="Times New Roman" panose="02020603050405020304" pitchFamily="18" charset="0"/>
                <a:ea typeface="Times New Roman" panose="02020603050405020304" pitchFamily="18" charset="0"/>
              </a:rPr>
              <a:t>la nourrice d’Alexandre </a:t>
            </a:r>
            <a:r>
              <a:rPr lang="fr-FR" sz="2400" b="1" dirty="0" err="1">
                <a:latin typeface="Times New Roman" panose="02020603050405020304" pitchFamily="18" charset="0"/>
                <a:ea typeface="Times New Roman" panose="02020603050405020304" pitchFamily="18" charset="0"/>
              </a:rPr>
              <a:t>Neckham</a:t>
            </a:r>
            <a:endParaRPr lang="fr-FR" sz="2400" dirty="0">
              <a:latin typeface="Times New Roman" panose="02020603050405020304" pitchFamily="18" charset="0"/>
              <a:ea typeface="Times New Roman" panose="02020603050405020304" pitchFamily="18" charset="0"/>
            </a:endParaRPr>
          </a:p>
          <a:p>
            <a:pPr algn="just"/>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Font typeface="Wingdings 2" pitchFamily="18" charset="2"/>
              <a:buNone/>
            </a:pPr>
            <a:endParaRPr lang="fr-FR" sz="2000" b="1" i="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74175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8E99D3-8129-0DF0-9D9D-E33E34A61E92}"/>
            </a:ext>
          </a:extLst>
        </p:cNvPr>
        <p:cNvGrpSpPr/>
        <p:nvPr/>
      </p:nvGrpSpPr>
      <p:grpSpPr>
        <a:xfrm>
          <a:off x="0" y="0"/>
          <a:ext cx="0" cy="0"/>
          <a:chOff x="0" y="0"/>
          <a:chExt cx="0" cy="0"/>
        </a:xfrm>
      </p:grpSpPr>
      <p:sp>
        <p:nvSpPr>
          <p:cNvPr id="7" name="ZoneTexte 6">
            <a:extLst>
              <a:ext uri="{FF2B5EF4-FFF2-40B4-BE49-F238E27FC236}">
                <a16:creationId xmlns:a16="http://schemas.microsoft.com/office/drawing/2014/main" id="{319C98EE-5DA4-CBF0-F5B7-C23C9AF4974A}"/>
              </a:ext>
            </a:extLst>
          </p:cNvPr>
          <p:cNvSpPr txBox="1"/>
          <p:nvPr/>
        </p:nvSpPr>
        <p:spPr>
          <a:xfrm>
            <a:off x="553394" y="956200"/>
            <a:ext cx="11450972" cy="3139321"/>
          </a:xfrm>
          <a:prstGeom prst="rect">
            <a:avLst/>
          </a:prstGeom>
          <a:noFill/>
        </p:spPr>
        <p:txBody>
          <a:bodyPr wrap="square">
            <a:spAutoFit/>
          </a:bodyPr>
          <a:lstStyle/>
          <a:p>
            <a:pPr algn="just"/>
            <a:r>
              <a:rPr lang="fr-FR" sz="1800" b="1" dirty="0" err="1">
                <a:effectLst/>
                <a:latin typeface="Times New Roman" panose="02020603050405020304" pitchFamily="18" charset="0"/>
                <a:ea typeface="Calibri" panose="020F0502020204030204" pitchFamily="34" charset="0"/>
              </a:rPr>
              <a:t>Engelbert</a:t>
            </a:r>
            <a:r>
              <a:rPr lang="fr-FR" sz="1800" b="1" dirty="0">
                <a:effectLst/>
                <a:latin typeface="Times New Roman" panose="02020603050405020304" pitchFamily="18" charset="0"/>
                <a:ea typeface="Calibri" panose="020F0502020204030204" pitchFamily="34" charset="0"/>
              </a:rPr>
              <a:t> d'</a:t>
            </a:r>
            <a:r>
              <a:rPr lang="fr-FR" sz="1800" b="1" dirty="0" err="1">
                <a:effectLst/>
                <a:latin typeface="Times New Roman" panose="02020603050405020304" pitchFamily="18" charset="0"/>
                <a:ea typeface="Calibri" panose="020F0502020204030204" pitchFamily="34" charset="0"/>
              </a:rPr>
              <a:t>Admont</a:t>
            </a:r>
            <a:r>
              <a:rPr lang="fr-FR" sz="1800" b="1" dirty="0">
                <a:effectLst/>
                <a:latin typeface="Times New Roman" panose="02020603050405020304" pitchFamily="18" charset="0"/>
                <a:ea typeface="Calibri" panose="020F0502020204030204" pitchFamily="34" charset="0"/>
              </a:rPr>
              <a:t>, </a:t>
            </a:r>
            <a:r>
              <a:rPr lang="fr-FR" sz="1800" b="1" i="1" dirty="0">
                <a:effectLst/>
                <a:latin typeface="Times New Roman" panose="02020603050405020304" pitchFamily="18" charset="0"/>
                <a:ea typeface="Calibri" panose="020F0502020204030204" pitchFamily="34" charset="0"/>
              </a:rPr>
              <a:t>Tractatus de </a:t>
            </a:r>
            <a:r>
              <a:rPr lang="fr-FR" sz="1800" b="1" i="1" dirty="0" err="1">
                <a:effectLst/>
                <a:latin typeface="Times New Roman" panose="02020603050405020304" pitchFamily="18" charset="0"/>
                <a:ea typeface="Calibri" panose="020F0502020204030204" pitchFamily="34" charset="0"/>
              </a:rPr>
              <a:t>fascinatione</a:t>
            </a:r>
            <a:r>
              <a:rPr lang="fr-FR" sz="1800" b="1" dirty="0">
                <a:effectLst/>
                <a:latin typeface="Times New Roman" panose="02020603050405020304" pitchFamily="18" charset="0"/>
                <a:ea typeface="Calibri" panose="020F0502020204030204" pitchFamily="34" charset="0"/>
              </a:rPr>
              <a:t>, chap. 1 [entre 1287 et 1297]</a:t>
            </a:r>
            <a:endParaRPr lang="fr-FR" sz="2000" dirty="0">
              <a:effectLst/>
              <a:latin typeface="Times New Roman" panose="02020603050405020304" pitchFamily="18" charset="0"/>
              <a:ea typeface="Calibri" panose="020F0502020204030204" pitchFamily="34" charset="0"/>
            </a:endParaRPr>
          </a:p>
          <a:p>
            <a:pPr algn="just">
              <a:spcAft>
                <a:spcPts val="600"/>
              </a:spcAft>
            </a:pPr>
            <a:r>
              <a:rPr lang="fr-FR" sz="1100" dirty="0">
                <a:effectLst/>
                <a:latin typeface="Times New Roman" panose="02020603050405020304" pitchFamily="18" charset="0"/>
                <a:ea typeface="Calibri" panose="020F0502020204030204" pitchFamily="34" charset="0"/>
              </a:rPr>
              <a:t>éd. G. B. Fowler, « </a:t>
            </a:r>
            <a:r>
              <a:rPr lang="fr-FR" sz="1100" dirty="0" err="1">
                <a:effectLst/>
                <a:latin typeface="Times New Roman" panose="02020603050405020304" pitchFamily="18" charset="0"/>
                <a:ea typeface="Calibri" panose="020F0502020204030204" pitchFamily="34" charset="0"/>
              </a:rPr>
              <a:t>Engelberti</a:t>
            </a:r>
            <a:r>
              <a:rPr lang="fr-FR" sz="1100" dirty="0">
                <a:effectLst/>
                <a:latin typeface="Times New Roman" panose="02020603050405020304" pitchFamily="18" charset="0"/>
                <a:ea typeface="Calibri" panose="020F0502020204030204" pitchFamily="34" charset="0"/>
              </a:rPr>
              <a:t> </a:t>
            </a:r>
            <a:r>
              <a:rPr lang="fr-FR" sz="1100" dirty="0" err="1">
                <a:effectLst/>
                <a:latin typeface="Times New Roman" panose="02020603050405020304" pitchFamily="18" charset="0"/>
                <a:ea typeface="Calibri" panose="020F0502020204030204" pitchFamily="34" charset="0"/>
              </a:rPr>
              <a:t>Admontensis</a:t>
            </a:r>
            <a:r>
              <a:rPr lang="fr-FR" sz="1100" dirty="0">
                <a:effectLst/>
                <a:latin typeface="Times New Roman" panose="02020603050405020304" pitchFamily="18" charset="0"/>
                <a:ea typeface="Calibri" panose="020F0502020204030204" pitchFamily="34" charset="0"/>
              </a:rPr>
              <a:t> Tractatus </a:t>
            </a:r>
            <a:r>
              <a:rPr lang="fr-FR" sz="1100" i="1" dirty="0">
                <a:effectLst/>
                <a:latin typeface="Times New Roman" panose="02020603050405020304" pitchFamily="18" charset="0"/>
                <a:ea typeface="Calibri" panose="020F0502020204030204" pitchFamily="34" charset="0"/>
              </a:rPr>
              <a:t>De </a:t>
            </a:r>
            <a:r>
              <a:rPr lang="fr-FR" sz="1100" i="1" dirty="0" err="1">
                <a:effectLst/>
                <a:latin typeface="Times New Roman" panose="02020603050405020304" pitchFamily="18" charset="0"/>
                <a:ea typeface="Calibri" panose="020F0502020204030204" pitchFamily="34" charset="0"/>
              </a:rPr>
              <a:t>fascinatione</a:t>
            </a:r>
            <a:r>
              <a:rPr lang="fr-FR" sz="1100" dirty="0">
                <a:effectLst/>
                <a:latin typeface="Times New Roman" panose="02020603050405020304" pitchFamily="18" charset="0"/>
                <a:ea typeface="Calibri" panose="020F0502020204030204" pitchFamily="34" charset="0"/>
              </a:rPr>
              <a:t> », </a:t>
            </a:r>
            <a:r>
              <a:rPr lang="fr-FR" sz="1100" i="1" dirty="0">
                <a:effectLst/>
                <a:latin typeface="Times New Roman" panose="02020603050405020304" pitchFamily="18" charset="0"/>
                <a:ea typeface="Calibri" panose="020F0502020204030204" pitchFamily="34" charset="0"/>
              </a:rPr>
              <a:t>Recherches de théologie ancienne et médiévale</a:t>
            </a:r>
            <a:r>
              <a:rPr lang="fr-FR" sz="1100" dirty="0">
                <a:effectLst/>
                <a:latin typeface="Times New Roman" panose="02020603050405020304" pitchFamily="18" charset="0"/>
                <a:ea typeface="Calibri" panose="020F0502020204030204" pitchFamily="34" charset="0"/>
              </a:rPr>
              <a:t>, 37 (1970) p. 195-197</a:t>
            </a:r>
            <a:endParaRPr lang="fr-FR" sz="2000" dirty="0">
              <a:effectLst/>
              <a:latin typeface="Times New Roman" panose="02020603050405020304" pitchFamily="18" charset="0"/>
              <a:ea typeface="Calibri" panose="020F0502020204030204" pitchFamily="34" charset="0"/>
            </a:endParaRPr>
          </a:p>
          <a:p>
            <a:pPr algn="just"/>
            <a:r>
              <a:rPr lang="fr-FR" sz="1800" dirty="0" err="1">
                <a:effectLst/>
                <a:latin typeface="Times New Roman" panose="02020603050405020304" pitchFamily="18" charset="0"/>
                <a:ea typeface="Calibri" panose="020F0502020204030204" pitchFamily="34" charset="0"/>
              </a:rPr>
              <a:t>Ita</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eciam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multe</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mulieres</a:t>
            </a:r>
            <a:r>
              <a:rPr lang="fr-FR" sz="1800" dirty="0">
                <a:effectLst/>
                <a:latin typeface="Times New Roman" panose="02020603050405020304" pitchFamily="18" charset="0"/>
                <a:ea typeface="Calibri" panose="020F0502020204030204" pitchFamily="34" charset="0"/>
              </a:rPr>
              <a:t> experte </a:t>
            </a:r>
            <a:r>
              <a:rPr lang="fr-FR" sz="1800" dirty="0" err="1">
                <a:effectLst/>
                <a:latin typeface="Times New Roman" panose="02020603050405020304" pitchFamily="18" charset="0"/>
                <a:ea typeface="Calibri" panose="020F0502020204030204" pitchFamily="34" charset="0"/>
              </a:rPr>
              <a:t>dicunt</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tenent</a:t>
            </a:r>
            <a:r>
              <a:rPr lang="fr-FR" sz="1800" dirty="0">
                <a:effectLst/>
                <a:latin typeface="Times New Roman" panose="02020603050405020304" pitchFamily="18" charset="0"/>
                <a:ea typeface="Calibri" panose="020F0502020204030204" pitchFamily="34" charset="0"/>
              </a:rPr>
              <a:t> quod </a:t>
            </a:r>
            <a:r>
              <a:rPr lang="fr-FR" sz="1800" dirty="0" err="1">
                <a:effectLst/>
                <a:latin typeface="Times New Roman" panose="02020603050405020304" pitchFamily="18" charset="0"/>
                <a:ea typeface="Calibri" panose="020F0502020204030204" pitchFamily="34" charset="0"/>
              </a:rPr>
              <a:t>aspectus</a:t>
            </a:r>
            <a:r>
              <a:rPr lang="fr-FR" sz="1800" dirty="0">
                <a:effectLst/>
                <a:latin typeface="Times New Roman" panose="02020603050405020304" pitchFamily="18" charset="0"/>
                <a:ea typeface="Calibri" panose="020F0502020204030204" pitchFamily="34" charset="0"/>
              </a:rPr>
              <a:t> et verba </a:t>
            </a:r>
            <a:r>
              <a:rPr lang="fr-FR" sz="1800" dirty="0" err="1">
                <a:effectLst/>
                <a:latin typeface="Times New Roman" panose="02020603050405020304" pitchFamily="18" charset="0"/>
                <a:ea typeface="Calibri" panose="020F0502020204030204" pitchFamily="34" charset="0"/>
              </a:rPr>
              <a:t>aliquorum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hominum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noceant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pueris</a:t>
            </a:r>
            <a:r>
              <a:rPr lang="fr-FR" sz="1800" dirty="0">
                <a:effectLst/>
                <a:latin typeface="Times New Roman" panose="02020603050405020304" pitchFamily="18" charset="0"/>
                <a:ea typeface="Calibri" panose="020F0502020204030204" pitchFamily="34" charset="0"/>
              </a:rPr>
              <a:t> in </a:t>
            </a:r>
            <a:r>
              <a:rPr lang="fr-FR" sz="1800" dirty="0" err="1">
                <a:effectLst/>
                <a:latin typeface="Times New Roman" panose="02020603050405020304" pitchFamily="18" charset="0"/>
                <a:ea typeface="Calibri" panose="020F0502020204030204" pitchFamily="34" charset="0"/>
              </a:rPr>
              <a:t>cunis</a:t>
            </a:r>
            <a:r>
              <a:rPr lang="fr-FR" sz="1800" dirty="0">
                <a:effectLst/>
                <a:latin typeface="Times New Roman" panose="02020603050405020304" pitchFamily="18" charset="0"/>
                <a:ea typeface="Calibri" panose="020F0502020204030204" pitchFamily="34" charset="0"/>
              </a:rPr>
              <a:t> per </a:t>
            </a:r>
            <a:r>
              <a:rPr lang="fr-FR" sz="1800" dirty="0" err="1">
                <a:effectLst/>
                <a:latin typeface="Times New Roman" panose="02020603050405020304" pitchFamily="18" charset="0"/>
                <a:ea typeface="Calibri" panose="020F0502020204030204" pitchFamily="34" charset="0"/>
              </a:rPr>
              <a:t>inpressionem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alicuius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passionis</a:t>
            </a:r>
            <a:r>
              <a:rPr lang="fr-FR" sz="1800" dirty="0">
                <a:effectLst/>
                <a:latin typeface="Times New Roman" panose="02020603050405020304" pitchFamily="18" charset="0"/>
                <a:ea typeface="Calibri" panose="020F0502020204030204" pitchFamily="34" charset="0"/>
              </a:rPr>
              <a:t> in </a:t>
            </a:r>
            <a:r>
              <a:rPr lang="fr-FR" sz="1800" dirty="0" err="1">
                <a:effectLst/>
                <a:latin typeface="Times New Roman" panose="02020603050405020304" pitchFamily="18" charset="0"/>
                <a:ea typeface="Calibri" panose="020F0502020204030204" pitchFamily="34" charset="0"/>
              </a:rPr>
              <a:t>ipsorum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puerorum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corporibus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consequentem</a:t>
            </a:r>
            <a:r>
              <a:rPr lang="fr-FR" sz="1800" dirty="0">
                <a:effectLst/>
                <a:latin typeface="Times New Roman" panose="02020603050405020304" pitchFamily="18" charset="0"/>
                <a:ea typeface="Calibri" panose="020F0502020204030204" pitchFamily="34" charset="0"/>
              </a:rPr>
              <a:t> ex </a:t>
            </a:r>
            <a:r>
              <a:rPr lang="fr-FR" sz="1800" dirty="0" err="1">
                <a:effectLst/>
                <a:latin typeface="Times New Roman" panose="02020603050405020304" pitchFamily="18" charset="0"/>
                <a:ea typeface="Calibri" panose="020F0502020204030204" pitchFamily="34" charset="0"/>
              </a:rPr>
              <a:t>aspectibus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illorum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Propter</a:t>
            </a:r>
            <a:r>
              <a:rPr lang="fr-FR" sz="1800" dirty="0">
                <a:effectLst/>
                <a:latin typeface="Times New Roman" panose="02020603050405020304" pitchFamily="18" charset="0"/>
                <a:ea typeface="Calibri" panose="020F0502020204030204" pitchFamily="34" charset="0"/>
              </a:rPr>
              <a:t> quod </a:t>
            </a:r>
            <a:r>
              <a:rPr lang="fr-FR" sz="1800" dirty="0" err="1">
                <a:effectLst/>
                <a:latin typeface="Times New Roman" panose="02020603050405020304" pitchFamily="18" charset="0"/>
                <a:ea typeface="Calibri" panose="020F0502020204030204" pitchFamily="34" charset="0"/>
              </a:rPr>
              <a:t>eciam</a:t>
            </a:r>
            <a:r>
              <a:rPr lang="fr-FR" sz="1800" dirty="0">
                <a:effectLst/>
                <a:latin typeface="Times New Roman" panose="02020603050405020304" pitchFamily="18" charset="0"/>
                <a:ea typeface="Calibri" panose="020F0502020204030204" pitchFamily="34" charset="0"/>
              </a:rPr>
              <a:t> ab </a:t>
            </a:r>
            <a:r>
              <a:rPr lang="fr-FR" sz="1800" dirty="0" err="1">
                <a:effectLst/>
                <a:latin typeface="Times New Roman" panose="02020603050405020304" pitchFamily="18" charset="0"/>
                <a:ea typeface="Calibri" panose="020F0502020204030204" pitchFamily="34" charset="0"/>
              </a:rPr>
              <a:t>antiquo</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inducta</a:t>
            </a:r>
            <a:r>
              <a:rPr lang="fr-FR" sz="1800" dirty="0">
                <a:effectLst/>
                <a:latin typeface="Times New Roman" panose="02020603050405020304" pitchFamily="18" charset="0"/>
                <a:ea typeface="Calibri" panose="020F0502020204030204" pitchFamily="34" charset="0"/>
              </a:rPr>
              <a:t> est consuetudo </a:t>
            </a:r>
            <a:r>
              <a:rPr lang="fr-FR" sz="1800" dirty="0" err="1">
                <a:effectLst/>
                <a:latin typeface="Times New Roman" panose="02020603050405020304" pitchFamily="18" charset="0"/>
                <a:ea typeface="Calibri" panose="020F0502020204030204" pitchFamily="34" charset="0"/>
              </a:rPr>
              <a:t>nutricibus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frequenter</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velare</a:t>
            </a:r>
            <a:r>
              <a:rPr lang="fr-FR" sz="1800" dirty="0">
                <a:effectLst/>
                <a:latin typeface="Times New Roman" panose="02020603050405020304" pitchFamily="18" charset="0"/>
                <a:ea typeface="Calibri" panose="020F0502020204030204" pitchFamily="34" charset="0"/>
              </a:rPr>
              <a:t> facies </a:t>
            </a:r>
            <a:r>
              <a:rPr lang="fr-FR" sz="1800" dirty="0" err="1">
                <a:effectLst/>
                <a:latin typeface="Times New Roman" panose="02020603050405020304" pitchFamily="18" charset="0"/>
                <a:ea typeface="Calibri" panose="020F0502020204030204" pitchFamily="34" charset="0"/>
              </a:rPr>
              <a:t>puerorum</a:t>
            </a:r>
            <a:r>
              <a:rPr lang="fr-FR" sz="1800" dirty="0">
                <a:effectLst/>
                <a:latin typeface="Times New Roman" panose="02020603050405020304" pitchFamily="18" charset="0"/>
                <a:ea typeface="Calibri" panose="020F0502020204030204" pitchFamily="34" charset="0"/>
              </a:rPr>
              <a:t>, quia </a:t>
            </a:r>
            <a:r>
              <a:rPr lang="fr-FR" sz="1800" dirty="0" err="1">
                <a:effectLst/>
                <a:latin typeface="Times New Roman" panose="02020603050405020304" pitchFamily="18" charset="0"/>
                <a:ea typeface="Calibri" panose="020F0502020204030204" pitchFamily="34" charset="0"/>
              </a:rPr>
              <a:t>quorundam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aspectus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ipsis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infantibus</a:t>
            </a:r>
            <a:r>
              <a:rPr lang="fr-FR" sz="1800" dirty="0">
                <a:effectLst/>
                <a:latin typeface="Times New Roman" panose="02020603050405020304" pitchFamily="18" charset="0"/>
                <a:ea typeface="Calibri" panose="020F0502020204030204" pitchFamily="34" charset="0"/>
              </a:rPr>
              <a:t> tanto </a:t>
            </a:r>
            <a:r>
              <a:rPr lang="fr-FR" sz="1800" dirty="0" err="1">
                <a:effectLst/>
                <a:latin typeface="Times New Roman" panose="02020603050405020304" pitchFamily="18" charset="0"/>
                <a:ea typeface="Calibri" panose="020F0502020204030204" pitchFamily="34" charset="0"/>
              </a:rPr>
              <a:t>forcius</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facilius</a:t>
            </a:r>
            <a:r>
              <a:rPr lang="fr-FR" sz="1800" dirty="0">
                <a:effectLst/>
                <a:latin typeface="Times New Roman" panose="02020603050405020304" pitchFamily="18" charset="0"/>
                <a:ea typeface="Calibri" panose="020F0502020204030204" pitchFamily="34" charset="0"/>
              </a:rPr>
              <a:t> nocent quanto </a:t>
            </a:r>
            <a:r>
              <a:rPr lang="fr-FR" sz="1800" dirty="0" err="1">
                <a:effectLst/>
                <a:latin typeface="Times New Roman" panose="02020603050405020304" pitchFamily="18" charset="0"/>
                <a:ea typeface="Calibri" panose="020F0502020204030204" pitchFamily="34" charset="0"/>
              </a:rPr>
              <a:t>recencioris</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tenerioris</a:t>
            </a:r>
            <a:r>
              <a:rPr lang="fr-FR" sz="1800" dirty="0">
                <a:effectLst/>
                <a:latin typeface="Times New Roman" panose="02020603050405020304" pitchFamily="18" charset="0"/>
                <a:ea typeface="Calibri" panose="020F0502020204030204" pitchFamily="34" charset="0"/>
              </a:rPr>
              <a:t> corporis </a:t>
            </a:r>
            <a:r>
              <a:rPr lang="fr-FR" sz="1800" dirty="0" err="1">
                <a:effectLst/>
                <a:latin typeface="Times New Roman" panose="02020603050405020304" pitchFamily="18" charset="0"/>
                <a:ea typeface="Calibri" panose="020F0502020204030204" pitchFamily="34" charset="0"/>
              </a:rPr>
              <a:t>fuerint</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etatis</a:t>
            </a:r>
            <a:r>
              <a:rPr lang="fr-FR" sz="1800" dirty="0">
                <a:effectLst/>
                <a:latin typeface="Times New Roman" panose="02020603050405020304" pitchFamily="18" charset="0"/>
                <a:ea typeface="Calibri" panose="020F0502020204030204" pitchFamily="34" charset="0"/>
              </a:rPr>
              <a:t>.</a:t>
            </a:r>
          </a:p>
          <a:p>
            <a:pPr algn="just"/>
            <a:endParaRPr lang="fr-FR" sz="2000" dirty="0">
              <a:effectLst/>
              <a:latin typeface="Times New Roman" panose="02020603050405020304" pitchFamily="18" charset="0"/>
              <a:ea typeface="Calibri" panose="020F0502020204030204" pitchFamily="34" charset="0"/>
            </a:endParaRPr>
          </a:p>
          <a:p>
            <a:r>
              <a:rPr lang="fr-FR" sz="1800" dirty="0">
                <a:effectLst/>
                <a:latin typeface="Times New Roman" panose="02020603050405020304" pitchFamily="18" charset="0"/>
                <a:ea typeface="Calibri" panose="020F0502020204030204" pitchFamily="34" charset="0"/>
              </a:rPr>
              <a:t>Et aussi, beaucoup de femmes expertes disent et affirment que le regard et les mots de certains hommes nuisent aux enfants dans leur berceau par l’impression de certaines passions dans le corps de ces enfants à la suite de leurs regards. C’est pourquoi autrefois les nourrices ont souvent pris l’habitude de voiler le visage des enfants, parce que certains regards nuisent à ces enfants, d’autant plus fortement et facilement qu’ils sont d’un corps et d’un âge plus jeune et plus tendre.</a:t>
            </a:r>
            <a:endParaRPr lang="fr-FR" dirty="0"/>
          </a:p>
        </p:txBody>
      </p:sp>
      <p:sp>
        <p:nvSpPr>
          <p:cNvPr id="5" name="Espace réservé du contenu 2">
            <a:extLst>
              <a:ext uri="{FF2B5EF4-FFF2-40B4-BE49-F238E27FC236}">
                <a16:creationId xmlns:a16="http://schemas.microsoft.com/office/drawing/2014/main" id="{933BEBEB-981F-692E-9544-3AAA8BF69B62}"/>
              </a:ext>
            </a:extLst>
          </p:cNvPr>
          <p:cNvSpPr txBox="1">
            <a:spLocks/>
          </p:cNvSpPr>
          <p:nvPr/>
        </p:nvSpPr>
        <p:spPr bwMode="auto">
          <a:xfrm>
            <a:off x="553394" y="424625"/>
            <a:ext cx="8925886" cy="431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just">
              <a:buNone/>
            </a:pPr>
            <a:r>
              <a:rPr lang="fr-FR" sz="2400" b="1" dirty="0">
                <a:latin typeface="Times New Roman" panose="02020603050405020304" pitchFamily="18" charset="0"/>
                <a:ea typeface="Calibri" panose="020F0502020204030204" pitchFamily="34" charset="0"/>
                <a:cs typeface="Times New Roman" panose="02020603050405020304" pitchFamily="18" charset="0"/>
              </a:rPr>
              <a:t>Version 3 : </a:t>
            </a:r>
            <a:r>
              <a:rPr lang="fr-FR" sz="2400" b="1" dirty="0">
                <a:effectLst/>
                <a:latin typeface="Times New Roman" panose="02020603050405020304" pitchFamily="18" charset="0"/>
                <a:ea typeface="Calibri" panose="020F0502020204030204" pitchFamily="34" charset="0"/>
              </a:rPr>
              <a:t>la nourrice d’</a:t>
            </a:r>
            <a:r>
              <a:rPr lang="fr-FR" sz="2400" b="1" dirty="0" err="1">
                <a:effectLst/>
                <a:latin typeface="Times New Roman" panose="02020603050405020304" pitchFamily="18" charset="0"/>
                <a:ea typeface="Calibri" panose="020F0502020204030204" pitchFamily="34" charset="0"/>
              </a:rPr>
              <a:t>Engelbert</a:t>
            </a:r>
            <a:r>
              <a:rPr lang="fr-FR" sz="2400" b="1" dirty="0">
                <a:effectLst/>
                <a:latin typeface="Times New Roman" panose="02020603050405020304" pitchFamily="18" charset="0"/>
                <a:ea typeface="Calibri" panose="020F0502020204030204" pitchFamily="34" charset="0"/>
              </a:rPr>
              <a:t> d’</a:t>
            </a:r>
            <a:r>
              <a:rPr lang="fr-FR" sz="2400" b="1" dirty="0" err="1">
                <a:effectLst/>
                <a:latin typeface="Times New Roman" panose="02020603050405020304" pitchFamily="18" charset="0"/>
                <a:ea typeface="Calibri" panose="020F0502020204030204" pitchFamily="34" charset="0"/>
              </a:rPr>
              <a:t>Admont</a:t>
            </a:r>
            <a:r>
              <a:rPr lang="fr-FR" sz="2400" b="1" dirty="0">
                <a:effectLst/>
                <a:latin typeface="Times New Roman" panose="02020603050405020304" pitchFamily="18" charset="0"/>
                <a:ea typeface="Calibri" panose="020F0502020204030204" pitchFamily="34" charset="0"/>
              </a:rPr>
              <a:t> </a:t>
            </a:r>
            <a:endParaRPr lang="fr-FR" sz="2400" dirty="0">
              <a:latin typeface="Times New Roman" panose="02020603050405020304" pitchFamily="18" charset="0"/>
              <a:ea typeface="Times New Roman" panose="02020603050405020304" pitchFamily="18" charset="0"/>
            </a:endParaRPr>
          </a:p>
          <a:p>
            <a:pPr algn="just"/>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Espace réservé du contenu 2">
            <a:extLst>
              <a:ext uri="{FF2B5EF4-FFF2-40B4-BE49-F238E27FC236}">
                <a16:creationId xmlns:a16="http://schemas.microsoft.com/office/drawing/2014/main" id="{9A960299-60BF-6ECC-8C32-4B31CCC7FCEE}"/>
              </a:ext>
            </a:extLst>
          </p:cNvPr>
          <p:cNvSpPr>
            <a:spLocks noGrp="1"/>
          </p:cNvSpPr>
          <p:nvPr>
            <p:ph idx="1"/>
          </p:nvPr>
        </p:nvSpPr>
        <p:spPr>
          <a:xfrm>
            <a:off x="662730" y="4856245"/>
            <a:ext cx="10379641" cy="1291905"/>
          </a:xfrm>
        </p:spPr>
        <p:txBody>
          <a:bodyPr/>
          <a:lstStyle/>
          <a:p>
            <a:pPr marL="0" indent="0">
              <a:lnSpc>
                <a:spcPct val="100000"/>
              </a:lnSpc>
              <a:spcBef>
                <a:spcPts val="0"/>
              </a:spcBef>
              <a:spcAft>
                <a:spcPts val="0"/>
              </a:spcAft>
              <a:buNone/>
            </a:pPr>
            <a:r>
              <a:rPr lang="fr-FR" sz="1800" b="1" dirty="0">
                <a:latin typeface="Times New Roman" panose="02020603050405020304" pitchFamily="18" charset="0"/>
                <a:cs typeface="Times New Roman" panose="02020603050405020304" pitchFamily="18" charset="0"/>
              </a:rPr>
              <a:t>Un trio de femmes</a:t>
            </a:r>
          </a:p>
          <a:p>
            <a:pPr marL="342900" lvl="0" indent="-342900">
              <a:lnSpc>
                <a:spcPct val="100000"/>
              </a:lnSpc>
              <a:spcBef>
                <a:spcPts val="0"/>
              </a:spcBef>
              <a:spcAft>
                <a:spcPts val="0"/>
              </a:spcAft>
              <a:buFont typeface="Times New Roman" panose="02020603050405020304" pitchFamily="18" charset="0"/>
              <a:buChar char="-"/>
              <a:tabLst>
                <a:tab pos="457200" algn="l"/>
              </a:tabLst>
            </a:pPr>
            <a:r>
              <a:rPr lang="fr-FR" sz="1800" dirty="0">
                <a:effectLst/>
                <a:latin typeface="Times New Roman" panose="02020603050405020304" pitchFamily="18" charset="0"/>
                <a:ea typeface="Times New Roman" panose="02020603050405020304" pitchFamily="18" charset="0"/>
              </a:rPr>
              <a:t>La </a:t>
            </a:r>
            <a:r>
              <a:rPr lang="fr-FR" sz="1800" i="1" dirty="0" err="1">
                <a:effectLst/>
                <a:latin typeface="Times New Roman" panose="02020603050405020304" pitchFamily="18" charset="0"/>
                <a:ea typeface="Times New Roman" panose="02020603050405020304" pitchFamily="18" charset="0"/>
              </a:rPr>
              <a:t>vetula</a:t>
            </a:r>
            <a:endParaRPr lang="fr-FR" sz="1800" dirty="0">
              <a:effectLst/>
              <a:latin typeface="Times New Roman" panose="02020603050405020304" pitchFamily="18" charset="0"/>
              <a:ea typeface="Times New Roman" panose="02020603050405020304" pitchFamily="18" charset="0"/>
            </a:endParaRPr>
          </a:p>
          <a:p>
            <a:pPr marL="342900" lvl="0" indent="-342900">
              <a:lnSpc>
                <a:spcPct val="100000"/>
              </a:lnSpc>
              <a:spcBef>
                <a:spcPts val="0"/>
              </a:spcBef>
              <a:spcAft>
                <a:spcPts val="0"/>
              </a:spcAft>
              <a:buFont typeface="Times New Roman" panose="02020603050405020304" pitchFamily="18" charset="0"/>
              <a:buChar char="-"/>
              <a:tabLst>
                <a:tab pos="457200" algn="l"/>
              </a:tabLst>
            </a:pPr>
            <a:r>
              <a:rPr lang="fr-FR" sz="1800" dirty="0">
                <a:effectLst/>
                <a:latin typeface="Times New Roman" panose="02020603050405020304" pitchFamily="18" charset="0"/>
                <a:ea typeface="Times New Roman" panose="02020603050405020304" pitchFamily="18" charset="0"/>
              </a:rPr>
              <a:t>La </a:t>
            </a:r>
            <a:r>
              <a:rPr lang="fr-FR" sz="1800" dirty="0">
                <a:latin typeface="Times New Roman" panose="02020603050405020304" pitchFamily="18" charset="0"/>
                <a:ea typeface="Times New Roman" panose="02020603050405020304" pitchFamily="18" charset="0"/>
              </a:rPr>
              <a:t>nourrice</a:t>
            </a:r>
            <a:endParaRPr lang="fr-FR" sz="1800" dirty="0">
              <a:effectLst/>
              <a:latin typeface="Times New Roman" panose="02020603050405020304" pitchFamily="18" charset="0"/>
              <a:ea typeface="Times New Roman" panose="02020603050405020304" pitchFamily="18" charset="0"/>
            </a:endParaRPr>
          </a:p>
          <a:p>
            <a:pPr marL="342900" lvl="0" indent="-342900">
              <a:lnSpc>
                <a:spcPct val="100000"/>
              </a:lnSpc>
              <a:spcBef>
                <a:spcPts val="0"/>
              </a:spcBef>
              <a:spcAft>
                <a:spcPts val="0"/>
              </a:spcAft>
              <a:buFont typeface="Times New Roman" panose="02020603050405020304" pitchFamily="18" charset="0"/>
              <a:buChar char="-"/>
              <a:tabLst>
                <a:tab pos="457200" algn="l"/>
              </a:tabLst>
            </a:pPr>
            <a:r>
              <a:rPr lang="fr-FR" sz="1800" dirty="0">
                <a:effectLst/>
                <a:latin typeface="Times New Roman" panose="02020603050405020304" pitchFamily="18" charset="0"/>
                <a:ea typeface="Times New Roman" panose="02020603050405020304" pitchFamily="18" charset="0"/>
              </a:rPr>
              <a:t>La femme au miroir d’Aristote </a:t>
            </a:r>
          </a:p>
          <a:p>
            <a:pPr marL="0" indent="0">
              <a:buNone/>
            </a:pP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833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7674" y="1072624"/>
            <a:ext cx="11077697" cy="5411463"/>
          </a:xfrm>
        </p:spPr>
        <p:txBody>
          <a:bodyPr/>
          <a:lstStyle/>
          <a:p>
            <a:pPr marL="514350" indent="-514350">
              <a:buAutoNum type="arabicParenR"/>
            </a:pPr>
            <a:r>
              <a:rPr lang="fr-FR" b="1" dirty="0">
                <a:latin typeface="Times New Roman" panose="02020603050405020304" pitchFamily="18" charset="0"/>
                <a:cs typeface="Times New Roman" panose="02020603050405020304" pitchFamily="18" charset="0"/>
              </a:rPr>
              <a:t>Une question de terminologie</a:t>
            </a:r>
          </a:p>
          <a:p>
            <a:pPr>
              <a:buFontTx/>
              <a:buChar char="-"/>
            </a:pPr>
            <a:r>
              <a:rPr lang="fr-FR" sz="2400" dirty="0">
                <a:latin typeface="Times New Roman" panose="02020603050405020304" pitchFamily="18" charset="0"/>
                <a:cs typeface="Times New Roman" panose="02020603050405020304" pitchFamily="18" charset="0"/>
              </a:rPr>
              <a:t>Fascination &gt; terme employé en histoire</a:t>
            </a:r>
          </a:p>
          <a:p>
            <a:pPr>
              <a:buFontTx/>
              <a:buChar char="-"/>
            </a:pPr>
            <a:r>
              <a:rPr lang="fr-FR" sz="2400" dirty="0">
                <a:latin typeface="Times New Roman" panose="02020603050405020304" pitchFamily="18" charset="0"/>
                <a:cs typeface="Times New Roman" panose="02020603050405020304" pitchFamily="18" charset="0"/>
              </a:rPr>
              <a:t>Mauvais œil &gt; terme employé en anthropologie</a:t>
            </a:r>
          </a:p>
          <a:p>
            <a:pPr>
              <a:buFontTx/>
              <a:buChar char="-"/>
            </a:pPr>
            <a:endParaRPr lang="fr-FR" dirty="0">
              <a:latin typeface="Times New Roman" panose="02020603050405020304" pitchFamily="18" charset="0"/>
              <a:cs typeface="Times New Roman" panose="02020603050405020304" pitchFamily="18" charset="0"/>
            </a:endParaRPr>
          </a:p>
          <a:p>
            <a:pPr marL="0" indent="0">
              <a:buNone/>
            </a:pPr>
            <a:r>
              <a:rPr lang="fr-FR" b="1" dirty="0">
                <a:latin typeface="Times New Roman" panose="02020603050405020304" pitchFamily="18" charset="0"/>
                <a:cs typeface="Times New Roman" panose="02020603050405020304" pitchFamily="18" charset="0"/>
              </a:rPr>
              <a:t>2) qu’est-ce qu’une pratique de mauvais œil ?</a:t>
            </a:r>
          </a:p>
          <a:p>
            <a:pPr>
              <a:buFontTx/>
              <a:buChar char="-"/>
            </a:pPr>
            <a:r>
              <a:rPr lang="fr-FR" sz="2400" dirty="0">
                <a:latin typeface="Times New Roman" panose="02020603050405020304" pitchFamily="18" charset="0"/>
                <a:cs typeface="Times New Roman" panose="02020603050405020304" pitchFamily="18" charset="0"/>
              </a:rPr>
              <a:t>Ne s'observe pas</a:t>
            </a:r>
          </a:p>
          <a:p>
            <a:pPr>
              <a:buFontTx/>
              <a:buChar char="-"/>
            </a:pPr>
            <a:r>
              <a:rPr lang="fr-FR" sz="2400" dirty="0">
                <a:latin typeface="Times New Roman" panose="02020603050405020304" pitchFamily="18" charset="0"/>
                <a:cs typeface="Times New Roman" panose="02020603050405020304" pitchFamily="18" charset="0"/>
              </a:rPr>
              <a:t>Ne se pratique pas</a:t>
            </a:r>
          </a:p>
          <a:p>
            <a:pPr marL="0" indent="0">
              <a:buNone/>
            </a:pPr>
            <a:endParaRPr lang="fr-FR" dirty="0"/>
          </a:p>
          <a:p>
            <a:pPr marL="0" lvl="0" indent="0" algn="just">
              <a:lnSpc>
                <a:spcPct val="100000"/>
              </a:lnSpc>
              <a:spcBef>
                <a:spcPts val="0"/>
              </a:spcBef>
              <a:spcAft>
                <a:spcPts val="0"/>
              </a:spcAft>
              <a:buNone/>
            </a:pPr>
            <a:r>
              <a:rPr lang="fr-FR" sz="2000" b="1" dirty="0">
                <a:effectLst/>
                <a:latin typeface="Times New Roman" panose="02020603050405020304" pitchFamily="18" charset="0"/>
                <a:ea typeface="Calibri" panose="020F0502020204030204" pitchFamily="34" charset="0"/>
              </a:rPr>
              <a:t>Magie</a:t>
            </a:r>
            <a:r>
              <a:rPr lang="fr-FR" sz="2000" dirty="0">
                <a:effectLst/>
                <a:latin typeface="Times New Roman" panose="02020603050405020304" pitchFamily="18" charset="0"/>
                <a:ea typeface="Calibri" panose="020F0502020204030204" pitchFamily="34" charset="0"/>
              </a:rPr>
              <a:t> </a:t>
            </a:r>
            <a:r>
              <a:rPr lang="fr-FR" sz="2000" dirty="0">
                <a:latin typeface="Times New Roman" panose="02020603050405020304" pitchFamily="18" charset="0"/>
                <a:ea typeface="Times New Roman" panose="02020603050405020304" pitchFamily="18" charset="0"/>
              </a:rPr>
              <a:t>: « </a:t>
            </a:r>
            <a:r>
              <a:rPr lang="fr-FR" sz="2000" dirty="0">
                <a:effectLst/>
                <a:latin typeface="Times New Roman" panose="02020603050405020304" pitchFamily="18" charset="0"/>
                <a:ea typeface="Times New Roman" panose="02020603050405020304" pitchFamily="18" charset="0"/>
              </a:rPr>
              <a:t>tout phénomène dans la production duquel l’homme intervient d’une façon ou d’une autre et dont le processus n’obéit pas à la causalité habituelle et est donc occulté à la perception et à la compréhension ordinaires – à l’exclusion des miracles ».</a:t>
            </a:r>
          </a:p>
          <a:p>
            <a:pPr marL="0" lvl="0" indent="0" algn="just">
              <a:lnSpc>
                <a:spcPct val="100000"/>
              </a:lnSpc>
              <a:spcBef>
                <a:spcPts val="0"/>
              </a:spcBef>
              <a:spcAft>
                <a:spcPts val="0"/>
              </a:spcAft>
              <a:buNone/>
            </a:pPr>
            <a:r>
              <a:rPr lang="fr-FR" sz="1800" dirty="0">
                <a:latin typeface="Times New Roman" panose="02020603050405020304" pitchFamily="18" charset="0"/>
                <a:ea typeface="Calibri" panose="020F0502020204030204" pitchFamily="34" charset="0"/>
              </a:rPr>
              <a:t>= définition de</a:t>
            </a:r>
            <a:r>
              <a:rPr lang="fr-FR" sz="1800" dirty="0">
                <a:effectLst/>
                <a:latin typeface="Times New Roman" panose="02020603050405020304" pitchFamily="18" charset="0"/>
                <a:ea typeface="Calibri" panose="020F0502020204030204" pitchFamily="34" charset="0"/>
              </a:rPr>
              <a:t> Nicolas </a:t>
            </a:r>
            <a:r>
              <a:rPr lang="fr-FR" sz="1800" dirty="0">
                <a:latin typeface="Times New Roman" panose="02020603050405020304" pitchFamily="18" charset="0"/>
                <a:ea typeface="Times New Roman" panose="02020603050405020304" pitchFamily="18" charset="0"/>
              </a:rPr>
              <a:t>Weill-</a:t>
            </a:r>
            <a:r>
              <a:rPr lang="fr-FR" sz="1800" dirty="0" err="1">
                <a:latin typeface="Times New Roman" panose="02020603050405020304" pitchFamily="18" charset="0"/>
                <a:ea typeface="Times New Roman" panose="02020603050405020304" pitchFamily="18" charset="0"/>
              </a:rPr>
              <a:t>Parot</a:t>
            </a:r>
            <a:r>
              <a:rPr lang="fr-FR" sz="1800" dirty="0">
                <a:latin typeface="Times New Roman" panose="02020603050405020304" pitchFamily="18" charset="0"/>
                <a:ea typeface="Times New Roman" panose="02020603050405020304" pitchFamily="18" charset="0"/>
              </a:rPr>
              <a:t> « Science et magie », dans J. </a:t>
            </a:r>
            <a:r>
              <a:rPr lang="fr-FR" sz="1800" dirty="0" err="1">
                <a:latin typeface="Times New Roman" panose="02020603050405020304" pitchFamily="18" charset="0"/>
                <a:ea typeface="Times New Roman" panose="02020603050405020304" pitchFamily="18" charset="0"/>
              </a:rPr>
              <a:t>Hamesse</a:t>
            </a:r>
            <a:r>
              <a:rPr lang="fr-FR" sz="1800" dirty="0">
                <a:latin typeface="Times New Roman" panose="02020603050405020304" pitchFamily="18" charset="0"/>
                <a:ea typeface="Times New Roman" panose="02020603050405020304" pitchFamily="18" charset="0"/>
              </a:rPr>
              <a:t> (</a:t>
            </a:r>
            <a:r>
              <a:rPr lang="fr-FR" sz="1800" dirty="0" err="1">
                <a:latin typeface="Times New Roman" panose="02020603050405020304" pitchFamily="18" charset="0"/>
                <a:ea typeface="Times New Roman" panose="02020603050405020304" pitchFamily="18" charset="0"/>
              </a:rPr>
              <a:t>dir</a:t>
            </a:r>
            <a:r>
              <a:rPr lang="fr-FR" sz="1800" dirty="0">
                <a:latin typeface="Times New Roman" panose="02020603050405020304" pitchFamily="18" charset="0"/>
                <a:ea typeface="Times New Roman" panose="02020603050405020304" pitchFamily="18" charset="0"/>
              </a:rPr>
              <a:t>.), </a:t>
            </a:r>
            <a:r>
              <a:rPr lang="fr-FR" sz="1800" i="1" dirty="0">
                <a:latin typeface="Times New Roman" panose="02020603050405020304" pitchFamily="18" charset="0"/>
                <a:ea typeface="Times New Roman" panose="02020603050405020304" pitchFamily="18" charset="0"/>
              </a:rPr>
              <a:t>Bilan et perspectives des études médiévales (1993-1998) : Actes du IIe congrès Européen d’études médiévales</a:t>
            </a:r>
            <a:r>
              <a:rPr lang="fr-FR" sz="1800" dirty="0">
                <a:latin typeface="Times New Roman" panose="02020603050405020304" pitchFamily="18" charset="0"/>
                <a:ea typeface="Times New Roman" panose="02020603050405020304" pitchFamily="18" charset="0"/>
              </a:rPr>
              <a:t>, Turnhout, 2004, p. 527-559 (p. 530)</a:t>
            </a:r>
            <a:endParaRPr lang="fr-FR" sz="1800" dirty="0"/>
          </a:p>
          <a:p>
            <a:pPr marL="0" indent="0">
              <a:buNone/>
            </a:pPr>
            <a:endParaRPr lang="fr-FR" dirty="0"/>
          </a:p>
          <a:p>
            <a:pPr marL="0" indent="0">
              <a:buNone/>
            </a:pPr>
            <a:endParaRPr lang="fr-FR" dirty="0"/>
          </a:p>
        </p:txBody>
      </p:sp>
      <p:sp>
        <p:nvSpPr>
          <p:cNvPr id="4" name="Rectangle 3"/>
          <p:cNvSpPr/>
          <p:nvPr/>
        </p:nvSpPr>
        <p:spPr>
          <a:xfrm>
            <a:off x="337674" y="373913"/>
            <a:ext cx="2512804" cy="584775"/>
          </a:xfrm>
          <a:prstGeom prst="rect">
            <a:avLst/>
          </a:prstGeom>
        </p:spPr>
        <p:txBody>
          <a:bodyPr wrap="none">
            <a:spAutoFit/>
          </a:bodyPr>
          <a:lstStyle/>
          <a:p>
            <a:pPr marL="0" indent="0" algn="just">
              <a:buNone/>
            </a:pPr>
            <a:r>
              <a:rPr lang="fr-FR" sz="3200" b="1" dirty="0">
                <a:latin typeface="Times New Roman" panose="02020603050405020304" pitchFamily="18" charset="0"/>
                <a:ea typeface="Calibri" panose="020F0502020204030204" pitchFamily="34" charset="0"/>
                <a:cs typeface="Times New Roman" panose="02020603050405020304" pitchFamily="18" charset="0"/>
              </a:rPr>
              <a:t>Introduction</a:t>
            </a:r>
            <a:r>
              <a:rPr lang="fr-FR" sz="3200" dirty="0">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13330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B199078-95CE-32B3-2269-B7EE49D578AA}"/>
              </a:ext>
            </a:extLst>
          </p:cNvPr>
          <p:cNvSpPr>
            <a:spLocks noGrp="1"/>
          </p:cNvSpPr>
          <p:nvPr>
            <p:ph idx="1"/>
          </p:nvPr>
        </p:nvSpPr>
        <p:spPr>
          <a:xfrm>
            <a:off x="624214" y="437315"/>
            <a:ext cx="8544954" cy="4814193"/>
          </a:xfrm>
        </p:spPr>
        <p:txBody>
          <a:bodyPr/>
          <a:lstStyle/>
          <a:p>
            <a:pPr marL="0" indent="0" algn="just">
              <a:buNone/>
            </a:pPr>
            <a:r>
              <a:rPr lang="fr-FR" b="1" dirty="0">
                <a:effectLst/>
                <a:latin typeface="Times New Roman" panose="02020603050405020304" pitchFamily="18" charset="0"/>
                <a:ea typeface="Calibri" panose="020F0502020204030204" pitchFamily="34" charset="0"/>
                <a:cs typeface="Times New Roman" panose="02020603050405020304" pitchFamily="18" charset="0"/>
              </a:rPr>
              <a:t>3) Un guide pour rechercher des pratiques : les enquêtes anthropologiques sur le mauvais œil </a:t>
            </a:r>
          </a:p>
          <a:p>
            <a:pPr marL="0" indent="0" algn="just">
              <a:buNone/>
            </a:pPr>
            <a:r>
              <a:rPr lang="fr-FR" sz="2400" dirty="0">
                <a:latin typeface="Times New Roman" panose="02020603050405020304" pitchFamily="18" charset="0"/>
                <a:ea typeface="Calibri" panose="020F0502020204030204" pitchFamily="34" charset="0"/>
                <a:cs typeface="Times New Roman" panose="02020603050405020304" pitchFamily="18" charset="0"/>
              </a:rPr>
              <a:t>Trois types de pratiques identifiées :</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400" dirty="0">
                <a:effectLst/>
                <a:latin typeface="Times New Roman" panose="02020603050405020304" pitchFamily="18" charset="0"/>
                <a:ea typeface="Calibri" panose="020F0502020204030204" pitchFamily="34" charset="0"/>
                <a:cs typeface="Times New Roman" panose="02020603050405020304" pitchFamily="18" charset="0"/>
              </a:rPr>
              <a:t>objets ou rituels visant à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se protéger </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du mauvais œil ou à s’en guérir</a:t>
            </a:r>
          </a:p>
          <a:p>
            <a:pPr algn="just"/>
            <a:r>
              <a:rPr lang="fr-FR" sz="2400" dirty="0">
                <a:effectLst/>
                <a:latin typeface="Times New Roman" panose="02020603050405020304" pitchFamily="18" charset="0"/>
                <a:ea typeface="Calibri" panose="020F0502020204030204" pitchFamily="34" charset="0"/>
                <a:cs typeface="Times New Roman" panose="02020603050405020304" pitchFamily="18" charset="0"/>
              </a:rPr>
              <a:t>sources judiciaires, institutionnelles ou doctrinales </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condamnant</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des pratiques de mauvais œil </a:t>
            </a:r>
          </a:p>
          <a:p>
            <a:pPr algn="just"/>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récits</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de pratiques</a:t>
            </a:r>
          </a:p>
          <a:p>
            <a:pPr marL="0" indent="0" algn="just">
              <a:buNone/>
            </a:pPr>
            <a:endParaRPr lang="fr-FR" sz="1800" dirty="0">
              <a:effectLst/>
              <a:latin typeface="Times New Roman" panose="02020603050405020304" pitchFamily="18" charset="0"/>
              <a:ea typeface="Calibri" panose="020F0502020204030204" pitchFamily="34" charset="0"/>
            </a:endParaRPr>
          </a:p>
        </p:txBody>
      </p:sp>
      <p:pic>
        <p:nvPicPr>
          <p:cNvPr id="4" name="Image 3">
            <a:extLst>
              <a:ext uri="{FF2B5EF4-FFF2-40B4-BE49-F238E27FC236}">
                <a16:creationId xmlns:a16="http://schemas.microsoft.com/office/drawing/2014/main" id="{2F560B7E-756D-BD48-8F4A-726D12CEC8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712757" y="1489934"/>
            <a:ext cx="4091729" cy="2303093"/>
          </a:xfrm>
          <a:prstGeom prst="rect">
            <a:avLst/>
          </a:prstGeom>
        </p:spPr>
      </p:pic>
      <p:pic>
        <p:nvPicPr>
          <p:cNvPr id="6" name="Image 5">
            <a:extLst>
              <a:ext uri="{FF2B5EF4-FFF2-40B4-BE49-F238E27FC236}">
                <a16:creationId xmlns:a16="http://schemas.microsoft.com/office/drawing/2014/main" id="{D3171590-5BEA-B90F-6985-84A7BFF756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583050" y="3834567"/>
            <a:ext cx="3309457" cy="1862779"/>
          </a:xfrm>
          <a:prstGeom prst="rect">
            <a:avLst/>
          </a:prstGeom>
        </p:spPr>
      </p:pic>
      <p:pic>
        <p:nvPicPr>
          <p:cNvPr id="8" name="Image 7">
            <a:extLst>
              <a:ext uri="{FF2B5EF4-FFF2-40B4-BE49-F238E27FC236}">
                <a16:creationId xmlns:a16="http://schemas.microsoft.com/office/drawing/2014/main" id="{D1B514EB-A203-BD61-C097-3D3B2F8E5A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2860" y="4210885"/>
            <a:ext cx="2847975" cy="2209800"/>
          </a:xfrm>
          <a:prstGeom prst="rect">
            <a:avLst/>
          </a:prstGeom>
        </p:spPr>
      </p:pic>
      <p:sp>
        <p:nvSpPr>
          <p:cNvPr id="2" name="ZoneTexte 1">
            <a:extLst>
              <a:ext uri="{FF2B5EF4-FFF2-40B4-BE49-F238E27FC236}">
                <a16:creationId xmlns:a16="http://schemas.microsoft.com/office/drawing/2014/main" id="{3E36D82C-DE61-AF81-F0D6-DC0FC2D78416}"/>
              </a:ext>
            </a:extLst>
          </p:cNvPr>
          <p:cNvSpPr txBox="1"/>
          <p:nvPr/>
        </p:nvSpPr>
        <p:spPr>
          <a:xfrm>
            <a:off x="9607074" y="5382503"/>
            <a:ext cx="2303093" cy="674031"/>
          </a:xfrm>
          <a:prstGeom prst="rect">
            <a:avLst/>
          </a:prstGeom>
          <a:noFill/>
        </p:spPr>
        <p:txBody>
          <a:bodyPr wrap="square">
            <a:spAutoFit/>
          </a:bodyPr>
          <a:lstStyle/>
          <a:p>
            <a:pPr algn="ctr" eaLnBrk="0" hangingPunct="0">
              <a:lnSpc>
                <a:spcPct val="90000"/>
              </a:lnSpc>
              <a:spcBef>
                <a:spcPts val="0"/>
              </a:spcBef>
            </a:pPr>
            <a:r>
              <a:rPr lang="fr-FR" sz="1400" dirty="0">
                <a:latin typeface="Times New Roman" panose="02020603050405020304" pitchFamily="18" charset="0"/>
                <a:cs typeface="Times New Roman" panose="02020603050405020304" pitchFamily="18" charset="0"/>
              </a:rPr>
              <a:t>Yeux protecteurs</a:t>
            </a:r>
          </a:p>
          <a:p>
            <a:pPr algn="ctr" eaLnBrk="0" hangingPunct="0">
              <a:lnSpc>
                <a:spcPct val="90000"/>
              </a:lnSpc>
              <a:spcBef>
                <a:spcPts val="0"/>
              </a:spcBef>
            </a:pPr>
            <a:r>
              <a:rPr lang="fr-FR" sz="1400" dirty="0">
                <a:latin typeface="Times New Roman" panose="02020603050405020304" pitchFamily="18" charset="0"/>
                <a:cs typeface="Times New Roman" panose="02020603050405020304" pitchFamily="18" charset="0"/>
              </a:rPr>
              <a:t>Grèce, XXIe siècle</a:t>
            </a:r>
          </a:p>
          <a:p>
            <a:pPr algn="ctr" eaLnBrk="0" hangingPunct="0">
              <a:lnSpc>
                <a:spcPct val="90000"/>
              </a:lnSpc>
              <a:spcBef>
                <a:spcPts val="0"/>
              </a:spcBef>
            </a:pPr>
            <a:r>
              <a:rPr lang="fr-FR" sz="1400" dirty="0">
                <a:latin typeface="Times New Roman" panose="02020603050405020304" pitchFamily="18" charset="0"/>
                <a:cs typeface="Times New Roman" panose="02020603050405020304" pitchFamily="18" charset="0"/>
              </a:rPr>
              <a:t>Collection personnelle</a:t>
            </a:r>
          </a:p>
        </p:txBody>
      </p:sp>
      <p:sp>
        <p:nvSpPr>
          <p:cNvPr id="7" name="ZoneTexte 6">
            <a:extLst>
              <a:ext uri="{FF2B5EF4-FFF2-40B4-BE49-F238E27FC236}">
                <a16:creationId xmlns:a16="http://schemas.microsoft.com/office/drawing/2014/main" id="{C97A971A-C0DA-6526-D420-2919AE08A50A}"/>
              </a:ext>
            </a:extLst>
          </p:cNvPr>
          <p:cNvSpPr txBox="1"/>
          <p:nvPr/>
        </p:nvSpPr>
        <p:spPr>
          <a:xfrm>
            <a:off x="2957356" y="5976152"/>
            <a:ext cx="2227040" cy="674031"/>
          </a:xfrm>
          <a:prstGeom prst="rect">
            <a:avLst/>
          </a:prstGeom>
          <a:noFill/>
        </p:spPr>
        <p:txBody>
          <a:bodyPr wrap="square">
            <a:spAutoFit/>
          </a:bodyPr>
          <a:lstStyle/>
          <a:p>
            <a:pPr algn="ctr" eaLnBrk="0" hangingPunct="0">
              <a:lnSpc>
                <a:spcPct val="90000"/>
              </a:lnSpc>
              <a:spcBef>
                <a:spcPts val="0"/>
              </a:spcBef>
            </a:pPr>
            <a:r>
              <a:rPr lang="fr-FR" sz="1400" i="1" dirty="0">
                <a:latin typeface="Times New Roman" panose="02020603050405020304" pitchFamily="18" charset="0"/>
                <a:cs typeface="Times New Roman" panose="02020603050405020304" pitchFamily="18" charset="0"/>
              </a:rPr>
              <a:t>Mano </a:t>
            </a:r>
            <a:r>
              <a:rPr lang="fr-FR" sz="1400" i="1" dirty="0" err="1">
                <a:latin typeface="Times New Roman" panose="02020603050405020304" pitchFamily="18" charset="0"/>
                <a:cs typeface="Times New Roman" panose="02020603050405020304" pitchFamily="18" charset="0"/>
              </a:rPr>
              <a:t>fica</a:t>
            </a:r>
            <a:r>
              <a:rPr lang="fr-FR" sz="1400" i="1" dirty="0">
                <a:latin typeface="Times New Roman" panose="02020603050405020304" pitchFamily="18" charset="0"/>
                <a:cs typeface="Times New Roman" panose="02020603050405020304" pitchFamily="18" charset="0"/>
              </a:rPr>
              <a:t> </a:t>
            </a:r>
            <a:r>
              <a:rPr lang="fr-FR" sz="1400" dirty="0">
                <a:latin typeface="Times New Roman" panose="02020603050405020304" pitchFamily="18" charset="0"/>
                <a:cs typeface="Times New Roman" panose="02020603050405020304" pitchFamily="18" charset="0"/>
              </a:rPr>
              <a:t>/ phallus en os</a:t>
            </a:r>
          </a:p>
          <a:p>
            <a:pPr algn="ctr" eaLnBrk="0" hangingPunct="0">
              <a:lnSpc>
                <a:spcPct val="90000"/>
              </a:lnSpc>
              <a:spcBef>
                <a:spcPts val="0"/>
              </a:spcBef>
            </a:pPr>
            <a:r>
              <a:rPr lang="fr-FR" sz="1400" dirty="0">
                <a:latin typeface="Times New Roman" panose="02020603050405020304" pitchFamily="18" charset="0"/>
                <a:cs typeface="Times New Roman" panose="02020603050405020304" pitchFamily="18" charset="0"/>
              </a:rPr>
              <a:t>époque romaine</a:t>
            </a:r>
          </a:p>
          <a:p>
            <a:pPr algn="ctr" eaLnBrk="0" hangingPunct="0">
              <a:lnSpc>
                <a:spcPct val="90000"/>
              </a:lnSpc>
              <a:spcBef>
                <a:spcPts val="0"/>
              </a:spcBef>
            </a:pPr>
            <a:r>
              <a:rPr lang="fr-FR" sz="1400" dirty="0">
                <a:latin typeface="Times New Roman" panose="02020603050405020304" pitchFamily="18" charset="0"/>
                <a:cs typeface="Times New Roman" panose="02020603050405020304" pitchFamily="18" charset="0"/>
              </a:rPr>
              <a:t>Conservé à Londres</a:t>
            </a:r>
          </a:p>
        </p:txBody>
      </p:sp>
    </p:spTree>
    <p:extLst>
      <p:ext uri="{BB962C8B-B14F-4D97-AF65-F5344CB8AC3E}">
        <p14:creationId xmlns:p14="http://schemas.microsoft.com/office/powerpoint/2010/main" val="242404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584" y="247602"/>
            <a:ext cx="4870116" cy="523220"/>
          </a:xfrm>
          <a:prstGeom prst="rect">
            <a:avLst/>
          </a:prstGeom>
        </p:spPr>
        <p:txBody>
          <a:bodyPr wrap="none">
            <a:spAutoFit/>
          </a:bodyPr>
          <a:lstStyle/>
          <a:p>
            <a:pPr marL="0" indent="0" algn="just">
              <a:buNone/>
            </a:pPr>
            <a:r>
              <a:rPr lang="fr-FR" sz="2800" b="1" dirty="0">
                <a:latin typeface="Times New Roman" panose="02020603050405020304" pitchFamily="18" charset="0"/>
                <a:cs typeface="Times New Roman" panose="02020603050405020304" pitchFamily="18" charset="0"/>
              </a:rPr>
              <a:t>I- Se protéger du mauvais œil  </a:t>
            </a:r>
          </a:p>
        </p:txBody>
      </p:sp>
      <p:pic>
        <p:nvPicPr>
          <p:cNvPr id="5" name="Image 4">
            <a:extLst>
              <a:ext uri="{FF2B5EF4-FFF2-40B4-BE49-F238E27FC236}">
                <a16:creationId xmlns:a16="http://schemas.microsoft.com/office/drawing/2014/main" id="{6ACEEBDC-D83D-63AD-C1C1-E32C2F2186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584" y="935516"/>
            <a:ext cx="3348340" cy="4835966"/>
          </a:xfrm>
          <a:prstGeom prst="rect">
            <a:avLst/>
          </a:prstGeom>
        </p:spPr>
      </p:pic>
      <p:sp>
        <p:nvSpPr>
          <p:cNvPr id="7" name="ZoneTexte 6">
            <a:extLst>
              <a:ext uri="{FF2B5EF4-FFF2-40B4-BE49-F238E27FC236}">
                <a16:creationId xmlns:a16="http://schemas.microsoft.com/office/drawing/2014/main" id="{9D821A73-FCBC-F512-6F84-7BB5FC89FB25}"/>
              </a:ext>
            </a:extLst>
          </p:cNvPr>
          <p:cNvSpPr txBox="1"/>
          <p:nvPr/>
        </p:nvSpPr>
        <p:spPr>
          <a:xfrm>
            <a:off x="544151" y="5936176"/>
            <a:ext cx="3348340" cy="757130"/>
          </a:xfrm>
          <a:prstGeom prst="rect">
            <a:avLst/>
          </a:prstGeom>
          <a:noFill/>
        </p:spPr>
        <p:txBody>
          <a:bodyPr wrap="square">
            <a:spAutoFit/>
          </a:bodyPr>
          <a:lstStyle/>
          <a:p>
            <a:pPr algn="ctr" eaLnBrk="0" hangingPunct="0">
              <a:lnSpc>
                <a:spcPct val="90000"/>
              </a:lnSpc>
              <a:spcBef>
                <a:spcPts val="0"/>
              </a:spcBef>
            </a:pPr>
            <a:r>
              <a:rPr lang="fr-FR" sz="1600" dirty="0">
                <a:latin typeface="Times New Roman" panose="02020603050405020304" pitchFamily="18" charset="0"/>
                <a:cs typeface="Times New Roman" panose="02020603050405020304" pitchFamily="18" charset="0"/>
              </a:rPr>
              <a:t>Triptyque du Saint Procureur (détail)</a:t>
            </a:r>
          </a:p>
          <a:p>
            <a:pPr algn="ctr" eaLnBrk="0" hangingPunct="0">
              <a:lnSpc>
                <a:spcPct val="90000"/>
              </a:lnSpc>
              <a:spcBef>
                <a:spcPts val="0"/>
              </a:spcBef>
            </a:pPr>
            <a:r>
              <a:rPr lang="fr-FR" sz="1600" dirty="0">
                <a:latin typeface="Times New Roman" panose="02020603050405020304" pitchFamily="18" charset="0"/>
                <a:cs typeface="Times New Roman" panose="02020603050405020304" pitchFamily="18" charset="0"/>
              </a:rPr>
              <a:t>Ambrogio Lorenzetti (m. v. 1348)</a:t>
            </a:r>
          </a:p>
          <a:p>
            <a:pPr algn="ctr" eaLnBrk="0" hangingPunct="0">
              <a:lnSpc>
                <a:spcPct val="90000"/>
              </a:lnSpc>
              <a:spcBef>
                <a:spcPts val="0"/>
              </a:spcBef>
            </a:pPr>
            <a:r>
              <a:rPr lang="fr-FR" sz="1600" dirty="0">
                <a:latin typeface="Times New Roman" panose="02020603050405020304" pitchFamily="18" charset="0"/>
                <a:cs typeface="Times New Roman" panose="02020603050405020304" pitchFamily="18" charset="0"/>
              </a:rPr>
              <a:t>Florence, Galerie des offices</a:t>
            </a:r>
          </a:p>
        </p:txBody>
      </p:sp>
      <p:sp>
        <p:nvSpPr>
          <p:cNvPr id="12" name="ZoneTexte 11">
            <a:extLst>
              <a:ext uri="{FF2B5EF4-FFF2-40B4-BE49-F238E27FC236}">
                <a16:creationId xmlns:a16="http://schemas.microsoft.com/office/drawing/2014/main" id="{429D1F5A-45C8-257A-13FD-7833C511FD15}"/>
              </a:ext>
            </a:extLst>
          </p:cNvPr>
          <p:cNvSpPr txBox="1"/>
          <p:nvPr/>
        </p:nvSpPr>
        <p:spPr>
          <a:xfrm>
            <a:off x="5714890" y="1337581"/>
            <a:ext cx="6094602" cy="4770537"/>
          </a:xfrm>
          <a:prstGeom prst="rect">
            <a:avLst/>
          </a:prstGeom>
          <a:noFill/>
        </p:spPr>
        <p:txBody>
          <a:bodyPr wrap="square">
            <a:spAutoFit/>
          </a:bodyPr>
          <a:lstStyle/>
          <a:p>
            <a:r>
              <a:rPr lang="fr-FR" sz="1800" b="1" dirty="0">
                <a:effectLst/>
                <a:latin typeface="Times New Roman" panose="02020603050405020304" pitchFamily="18" charset="0"/>
                <a:ea typeface="Calibri" panose="020F0502020204030204" pitchFamily="34" charset="0"/>
              </a:rPr>
              <a:t>Henri de Mondeville, </a:t>
            </a:r>
            <a:r>
              <a:rPr lang="fr-FR" sz="1800" b="1" i="1" dirty="0" err="1">
                <a:effectLst/>
                <a:latin typeface="Times New Roman" panose="02020603050405020304" pitchFamily="18" charset="0"/>
                <a:ea typeface="Calibri" panose="020F0502020204030204" pitchFamily="34" charset="0"/>
              </a:rPr>
              <a:t>Chirurgia</a:t>
            </a:r>
            <a:endParaRPr lang="fr-FR" b="1" i="1" dirty="0">
              <a:latin typeface="Times New Roman" panose="02020603050405020304" pitchFamily="18" charset="0"/>
              <a:ea typeface="Calibri" panose="020F0502020204030204" pitchFamily="34" charset="0"/>
            </a:endParaRPr>
          </a:p>
          <a:p>
            <a:r>
              <a:rPr lang="fr-FR" sz="1400" dirty="0">
                <a:effectLst/>
                <a:latin typeface="Times New Roman" panose="02020603050405020304" pitchFamily="18" charset="0"/>
                <a:ea typeface="Calibri" panose="020F0502020204030204" pitchFamily="34" charset="0"/>
              </a:rPr>
              <a:t>éd. J.-L. Pagel, 1892, p. 321</a:t>
            </a:r>
          </a:p>
          <a:p>
            <a:pPr algn="just"/>
            <a:r>
              <a:rPr lang="fr-FR" sz="1600" dirty="0" err="1">
                <a:effectLst/>
                <a:latin typeface="Times New Roman" panose="02020603050405020304" pitchFamily="18" charset="0"/>
                <a:ea typeface="Calibri" panose="020F0502020204030204" pitchFamily="34" charset="0"/>
              </a:rPr>
              <a:t>Notandum</a:t>
            </a:r>
            <a:r>
              <a:rPr lang="fr-FR" sz="1600" dirty="0">
                <a:effectLst/>
                <a:latin typeface="Times New Roman" panose="02020603050405020304" pitchFamily="18" charset="0"/>
                <a:ea typeface="Calibri" panose="020F0502020204030204" pitchFamily="34" charset="0"/>
              </a:rPr>
              <a:t> quod hic fit </a:t>
            </a:r>
            <a:r>
              <a:rPr lang="fr-FR" sz="1600" dirty="0" err="1">
                <a:effectLst/>
                <a:latin typeface="Times New Roman" panose="02020603050405020304" pitchFamily="18" charset="0"/>
                <a:ea typeface="Calibri" panose="020F0502020204030204" pitchFamily="34" charset="0"/>
              </a:rPr>
              <a:t>sermo</a:t>
            </a:r>
            <a:r>
              <a:rPr lang="fr-FR" sz="1600" dirty="0">
                <a:effectLst/>
                <a:latin typeface="Times New Roman" panose="02020603050405020304" pitchFamily="18" charset="0"/>
                <a:ea typeface="Calibri" panose="020F0502020204030204" pitchFamily="34" charset="0"/>
              </a:rPr>
              <a:t> de </a:t>
            </a:r>
            <a:r>
              <a:rPr lang="fr-FR" sz="1600" dirty="0" err="1">
                <a:effectLst/>
                <a:latin typeface="Times New Roman" panose="02020603050405020304" pitchFamily="18" charset="0"/>
                <a:ea typeface="Calibri" panose="020F0502020204030204" pitchFamily="34" charset="0"/>
              </a:rPr>
              <a:t>pluribus</a:t>
            </a:r>
            <a:r>
              <a:rPr lang="fr-FR" sz="1600" dirty="0">
                <a:effectLst/>
                <a:latin typeface="Times New Roman" panose="02020603050405020304" pitchFamily="18" charset="0"/>
                <a:ea typeface="Calibri" panose="020F0502020204030204" pitchFamily="34" charset="0"/>
              </a:rPr>
              <a:t> </a:t>
            </a:r>
            <a:r>
              <a:rPr lang="fr-FR" sz="1600" dirty="0" err="1">
                <a:effectLst/>
                <a:latin typeface="Times New Roman" panose="02020603050405020304" pitchFamily="18" charset="0"/>
                <a:ea typeface="Calibri" panose="020F0502020204030204" pitchFamily="34" charset="0"/>
              </a:rPr>
              <a:t>empiricis</a:t>
            </a:r>
            <a:r>
              <a:rPr lang="fr-FR" sz="1600" dirty="0">
                <a:effectLst/>
                <a:latin typeface="Times New Roman" panose="02020603050405020304" pitchFamily="18" charset="0"/>
                <a:ea typeface="Calibri" panose="020F0502020204030204" pitchFamily="34" charset="0"/>
              </a:rPr>
              <a:t> suspendis ad </a:t>
            </a:r>
            <a:r>
              <a:rPr lang="fr-FR" sz="1600" dirty="0" err="1">
                <a:effectLst/>
                <a:latin typeface="Times New Roman" panose="02020603050405020304" pitchFamily="18" charset="0"/>
                <a:ea typeface="Calibri" panose="020F0502020204030204" pitchFamily="34" charset="0"/>
              </a:rPr>
              <a:t>collum</a:t>
            </a:r>
            <a:r>
              <a:rPr lang="fr-FR" sz="1600" dirty="0">
                <a:effectLst/>
                <a:latin typeface="Times New Roman" panose="02020603050405020304" pitchFamily="18" charset="0"/>
                <a:ea typeface="Calibri" panose="020F0502020204030204" pitchFamily="34" charset="0"/>
              </a:rPr>
              <a:t> </a:t>
            </a:r>
            <a:r>
              <a:rPr lang="fr-FR" sz="1600" dirty="0" err="1">
                <a:effectLst/>
                <a:latin typeface="Times New Roman" panose="02020603050405020304" pitchFamily="18" charset="0"/>
                <a:ea typeface="Calibri" panose="020F0502020204030204" pitchFamily="34" charset="0"/>
              </a:rPr>
              <a:t>patientis</a:t>
            </a:r>
            <a:r>
              <a:rPr lang="fr-FR" sz="1600" dirty="0">
                <a:effectLst/>
                <a:latin typeface="Times New Roman" panose="02020603050405020304" pitchFamily="18" charset="0"/>
                <a:ea typeface="Calibri" panose="020F0502020204030204" pitchFamily="34" charset="0"/>
              </a:rPr>
              <a:t> et de </a:t>
            </a:r>
            <a:r>
              <a:rPr lang="fr-FR" sz="1600" dirty="0" err="1">
                <a:effectLst/>
                <a:latin typeface="Times New Roman" panose="02020603050405020304" pitchFamily="18" charset="0"/>
                <a:ea typeface="Calibri" panose="020F0502020204030204" pitchFamily="34" charset="0"/>
              </a:rPr>
              <a:t>aliquibus</a:t>
            </a:r>
            <a:r>
              <a:rPr lang="fr-FR" sz="1600" dirty="0">
                <a:effectLst/>
                <a:latin typeface="Times New Roman" panose="02020603050405020304" pitchFamily="18" charset="0"/>
                <a:ea typeface="Calibri" panose="020F0502020204030204" pitchFamily="34" charset="0"/>
              </a:rPr>
              <a:t> </a:t>
            </a:r>
            <a:r>
              <a:rPr lang="fr-FR" sz="1600" dirty="0" err="1">
                <a:effectLst/>
                <a:latin typeface="Times New Roman" panose="02020603050405020304" pitchFamily="18" charset="0"/>
                <a:ea typeface="Calibri" panose="020F0502020204030204" pitchFamily="34" charset="0"/>
              </a:rPr>
              <a:t>similibus</a:t>
            </a:r>
            <a:r>
              <a:rPr lang="fr-FR" sz="1600" dirty="0">
                <a:effectLst/>
                <a:latin typeface="Times New Roman" panose="02020603050405020304" pitchFamily="18" charset="0"/>
                <a:ea typeface="Calibri" panose="020F0502020204030204" pitchFamily="34" charset="0"/>
              </a:rPr>
              <a:t>, quod </a:t>
            </a:r>
            <a:r>
              <a:rPr lang="fr-FR" sz="1600" dirty="0" err="1">
                <a:effectLst/>
                <a:latin typeface="Times New Roman" panose="02020603050405020304" pitchFamily="18" charset="0"/>
                <a:ea typeface="Calibri" panose="020F0502020204030204" pitchFamily="34" charset="0"/>
              </a:rPr>
              <a:t>ista</a:t>
            </a:r>
            <a:r>
              <a:rPr lang="fr-FR" sz="1600" dirty="0">
                <a:effectLst/>
                <a:latin typeface="Times New Roman" panose="02020603050405020304" pitchFamily="18" charset="0"/>
                <a:ea typeface="Calibri" panose="020F0502020204030204" pitchFamily="34" charset="0"/>
              </a:rPr>
              <a:t> </a:t>
            </a:r>
            <a:r>
              <a:rPr lang="fr-FR" sz="1600" dirty="0" err="1">
                <a:effectLst/>
                <a:latin typeface="Times New Roman" panose="02020603050405020304" pitchFamily="18" charset="0"/>
                <a:ea typeface="Calibri" panose="020F0502020204030204" pitchFamily="34" charset="0"/>
              </a:rPr>
              <a:t>aliquando</a:t>
            </a:r>
            <a:r>
              <a:rPr lang="fr-FR" sz="1600" dirty="0">
                <a:effectLst/>
                <a:latin typeface="Times New Roman" panose="02020603050405020304" pitchFamily="18" charset="0"/>
                <a:ea typeface="Calibri" panose="020F0502020204030204" pitchFamily="34" charset="0"/>
              </a:rPr>
              <a:t> </a:t>
            </a:r>
            <a:r>
              <a:rPr lang="fr-FR" sz="1600" dirty="0" err="1">
                <a:effectLst/>
                <a:latin typeface="Times New Roman" panose="02020603050405020304" pitchFamily="18" charset="0"/>
                <a:ea typeface="Calibri" panose="020F0502020204030204" pitchFamily="34" charset="0"/>
              </a:rPr>
              <a:t>conferunt</a:t>
            </a:r>
            <a:r>
              <a:rPr lang="fr-FR" sz="1600" dirty="0">
                <a:effectLst/>
                <a:latin typeface="Times New Roman" panose="02020603050405020304" pitchFamily="18" charset="0"/>
                <a:ea typeface="Calibri" panose="020F0502020204030204" pitchFamily="34" charset="0"/>
              </a:rPr>
              <a:t> </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Unde</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Avicenna</a:t>
            </a:r>
            <a:r>
              <a:rPr lang="fr-FR" sz="1600" dirty="0">
                <a:latin typeface="Times New Roman" panose="02020603050405020304" pitchFamily="18" charset="0"/>
                <a:ea typeface="Calibri" panose="020F0502020204030204" pitchFamily="34" charset="0"/>
              </a:rPr>
              <a:t> II° </a:t>
            </a:r>
            <a:r>
              <a:rPr lang="fr-FR" sz="1600" i="1" dirty="0" err="1">
                <a:latin typeface="Times New Roman" panose="02020603050405020304" pitchFamily="18" charset="0"/>
                <a:ea typeface="Calibri" panose="020F0502020204030204" pitchFamily="34" charset="0"/>
              </a:rPr>
              <a:t>Canonis</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dicit</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capitulo</a:t>
            </a:r>
            <a:r>
              <a:rPr lang="fr-FR" sz="1600" dirty="0">
                <a:latin typeface="Times New Roman" panose="02020603050405020304" pitchFamily="18" charset="0"/>
                <a:ea typeface="Calibri" panose="020F0502020204030204" pitchFamily="34" charset="0"/>
              </a:rPr>
              <a:t> de </a:t>
            </a:r>
            <a:r>
              <a:rPr lang="fr-FR" sz="1600" dirty="0" err="1">
                <a:latin typeface="Times New Roman" panose="02020603050405020304" pitchFamily="18" charset="0"/>
                <a:ea typeface="Calibri" panose="020F0502020204030204" pitchFamily="34" charset="0"/>
              </a:rPr>
              <a:t>corallo</a:t>
            </a:r>
            <a:r>
              <a:rPr lang="fr-FR" sz="1600" dirty="0">
                <a:latin typeface="Times New Roman" panose="02020603050405020304" pitchFamily="18" charset="0"/>
                <a:ea typeface="Calibri" panose="020F0502020204030204" pitchFamily="34" charset="0"/>
              </a:rPr>
              <a:t>, quod </a:t>
            </a:r>
            <a:r>
              <a:rPr lang="fr-FR" sz="1600" dirty="0" err="1">
                <a:latin typeface="Times New Roman" panose="02020603050405020304" pitchFamily="18" charset="0"/>
                <a:ea typeface="Calibri" panose="020F0502020204030204" pitchFamily="34" charset="0"/>
              </a:rPr>
              <a:t>Galenus</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recitat</a:t>
            </a:r>
            <a:r>
              <a:rPr lang="fr-FR" sz="1600" dirty="0">
                <a:latin typeface="Times New Roman" panose="02020603050405020304" pitchFamily="18" charset="0"/>
                <a:ea typeface="Calibri" panose="020F0502020204030204" pitchFamily="34" charset="0"/>
              </a:rPr>
              <a:t>, se suspendisse </a:t>
            </a:r>
            <a:r>
              <a:rPr lang="fr-FR" sz="1600" dirty="0" err="1">
                <a:latin typeface="Times New Roman" panose="02020603050405020304" pitchFamily="18" charset="0"/>
                <a:ea typeface="Calibri" panose="020F0502020204030204" pitchFamily="34" charset="0"/>
              </a:rPr>
              <a:t>corallum</a:t>
            </a:r>
            <a:r>
              <a:rPr lang="fr-FR" sz="1600" dirty="0">
                <a:latin typeface="Times New Roman" panose="02020603050405020304" pitchFamily="18" charset="0"/>
                <a:ea typeface="Calibri" panose="020F0502020204030204" pitchFamily="34" charset="0"/>
              </a:rPr>
              <a:t> supra </a:t>
            </a:r>
            <a:r>
              <a:rPr lang="fr-FR" sz="1600" dirty="0" err="1">
                <a:latin typeface="Times New Roman" panose="02020603050405020304" pitchFamily="18" charset="0"/>
                <a:ea typeface="Calibri" panose="020F0502020204030204" pitchFamily="34" charset="0"/>
              </a:rPr>
              <a:t>orificium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stomachi</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vehementer</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dolentis</a:t>
            </a:r>
            <a:r>
              <a:rPr lang="fr-FR" sz="1600" dirty="0">
                <a:latin typeface="Times New Roman" panose="02020603050405020304" pitchFamily="18" charset="0"/>
                <a:ea typeface="Calibri" panose="020F0502020204030204" pitchFamily="34" charset="0"/>
              </a:rPr>
              <a:t> et </a:t>
            </a:r>
            <a:r>
              <a:rPr lang="fr-FR" sz="1600" dirty="0" err="1">
                <a:latin typeface="Times New Roman" panose="02020603050405020304" pitchFamily="18" charset="0"/>
                <a:ea typeface="Calibri" panose="020F0502020204030204" pitchFamily="34" charset="0"/>
              </a:rPr>
              <a:t>statim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sedatus</a:t>
            </a:r>
            <a:r>
              <a:rPr lang="fr-FR" sz="1600" dirty="0">
                <a:latin typeface="Times New Roman" panose="02020603050405020304" pitchFamily="18" charset="0"/>
                <a:ea typeface="Calibri" panose="020F0502020204030204" pitchFamily="34" charset="0"/>
              </a:rPr>
              <a:t> fuit </a:t>
            </a:r>
            <a:r>
              <a:rPr lang="fr-FR" sz="1600" dirty="0" err="1">
                <a:latin typeface="Times New Roman" panose="02020603050405020304" pitchFamily="18" charset="0"/>
                <a:ea typeface="Calibri" panose="020F0502020204030204" pitchFamily="34" charset="0"/>
              </a:rPr>
              <a:t>dolor</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deinde</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statim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amovit</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corallum</a:t>
            </a:r>
            <a:r>
              <a:rPr lang="fr-FR" sz="1600" dirty="0">
                <a:latin typeface="Times New Roman" panose="02020603050405020304" pitchFamily="18" charset="0"/>
                <a:ea typeface="Calibri" panose="020F0502020204030204" pitchFamily="34" charset="0"/>
              </a:rPr>
              <a:t> et </a:t>
            </a:r>
            <a:r>
              <a:rPr lang="fr-FR" sz="1600" dirty="0" err="1">
                <a:latin typeface="Times New Roman" panose="02020603050405020304" pitchFamily="18" charset="0"/>
                <a:ea typeface="Calibri" panose="020F0502020204030204" pitchFamily="34" charset="0"/>
              </a:rPr>
              <a:t>statim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rediit</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dolor</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deinde</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reposuit</a:t>
            </a:r>
            <a:r>
              <a:rPr lang="fr-FR" sz="1600" dirty="0">
                <a:latin typeface="Times New Roman" panose="02020603050405020304" pitchFamily="18" charset="0"/>
                <a:ea typeface="Calibri" panose="020F0502020204030204" pitchFamily="34" charset="0"/>
              </a:rPr>
              <a:t> et </a:t>
            </a:r>
            <a:r>
              <a:rPr lang="fr-FR" sz="1600" dirty="0" err="1">
                <a:latin typeface="Times New Roman" panose="02020603050405020304" pitchFamily="18" charset="0"/>
                <a:ea typeface="Calibri" panose="020F0502020204030204" pitchFamily="34" charset="0"/>
              </a:rPr>
              <a:t>statim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iterum</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sedatus</a:t>
            </a:r>
            <a:r>
              <a:rPr lang="fr-FR" sz="1600" dirty="0">
                <a:latin typeface="Times New Roman" panose="02020603050405020304" pitchFamily="18" charset="0"/>
                <a:ea typeface="Calibri" panose="020F0502020204030204" pitchFamily="34" charset="0"/>
              </a:rPr>
              <a:t>  fuit </a:t>
            </a:r>
            <a:r>
              <a:rPr lang="fr-FR" sz="1600" dirty="0" err="1">
                <a:latin typeface="Times New Roman" panose="02020603050405020304" pitchFamily="18" charset="0"/>
                <a:ea typeface="Calibri" panose="020F0502020204030204" pitchFamily="34" charset="0"/>
              </a:rPr>
              <a:t>dolor</a:t>
            </a:r>
            <a:r>
              <a:rPr lang="fr-FR" sz="1600" dirty="0">
                <a:latin typeface="Times New Roman" panose="02020603050405020304" pitchFamily="18" charset="0"/>
                <a:ea typeface="Calibri" panose="020F0502020204030204" pitchFamily="34" charset="0"/>
              </a:rPr>
              <a:t>, et </a:t>
            </a:r>
            <a:r>
              <a:rPr lang="fr-FR" sz="1600" dirty="0" err="1">
                <a:latin typeface="Times New Roman" panose="02020603050405020304" pitchFamily="18" charset="0"/>
                <a:ea typeface="Calibri" panose="020F0502020204030204" pitchFamily="34" charset="0"/>
              </a:rPr>
              <a:t>recitat</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ibi</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multa</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mirabilia</a:t>
            </a:r>
            <a:r>
              <a:rPr lang="fr-FR" sz="1600" dirty="0">
                <a:latin typeface="Times New Roman" panose="02020603050405020304" pitchFamily="18" charset="0"/>
                <a:ea typeface="Calibri" panose="020F0502020204030204" pitchFamily="34" charset="0"/>
              </a:rPr>
              <a:t> </a:t>
            </a:r>
            <a:r>
              <a:rPr lang="fr-FR" sz="1600" dirty="0" err="1">
                <a:latin typeface="Times New Roman" panose="02020603050405020304" pitchFamily="18" charset="0"/>
                <a:ea typeface="Calibri" panose="020F0502020204030204" pitchFamily="34" charset="0"/>
              </a:rPr>
              <a:t>empirica</a:t>
            </a:r>
            <a:r>
              <a:rPr lang="fr-FR" sz="1600" dirty="0">
                <a:latin typeface="Times New Roman" panose="02020603050405020304" pitchFamily="18" charset="0"/>
                <a:ea typeface="Calibri" panose="020F0502020204030204" pitchFamily="34" charset="0"/>
              </a:rPr>
              <a:t> de </a:t>
            </a:r>
            <a:r>
              <a:rPr lang="fr-FR" sz="1600" dirty="0" err="1">
                <a:latin typeface="Times New Roman" panose="02020603050405020304" pitchFamily="18" charset="0"/>
                <a:ea typeface="Calibri" panose="020F0502020204030204" pitchFamily="34" charset="0"/>
              </a:rPr>
              <a:t>corallo</a:t>
            </a:r>
            <a:r>
              <a:rPr lang="fr-FR" sz="1600" dirty="0">
                <a:latin typeface="Times New Roman" panose="02020603050405020304" pitchFamily="18" charset="0"/>
                <a:ea typeface="Calibri" panose="020F0502020204030204" pitchFamily="34" charset="0"/>
              </a:rPr>
              <a:t>.</a:t>
            </a:r>
          </a:p>
          <a:p>
            <a:pPr algn="just"/>
            <a:endParaRPr lang="fr-FR" sz="1600" dirty="0">
              <a:effectLst/>
              <a:latin typeface="Times New Roman" panose="02020603050405020304" pitchFamily="18" charset="0"/>
              <a:ea typeface="Calibri" panose="020F0502020204030204" pitchFamily="34" charset="0"/>
            </a:endParaRPr>
          </a:p>
          <a:p>
            <a:pPr algn="just"/>
            <a:r>
              <a:rPr lang="fr-FR" sz="1600" dirty="0">
                <a:effectLst/>
                <a:latin typeface="Times New Roman" panose="02020603050405020304" pitchFamily="18" charset="0"/>
                <a:ea typeface="Calibri" panose="020F0502020204030204" pitchFamily="34" charset="0"/>
              </a:rPr>
              <a:t>Ici nous allons étudier les nombreux remèdes empiriques qui sont suspendus au cou du patient ou ailleurs, et certaines autres choses similaires, parce qu’elles sont parfois utiles (…) Ainsi Avicenne rapporte dans le </a:t>
            </a:r>
            <a:r>
              <a:rPr lang="fr-FR" sz="1600" i="1" dirty="0">
                <a:effectLst/>
                <a:latin typeface="Times New Roman" panose="02020603050405020304" pitchFamily="18" charset="0"/>
                <a:ea typeface="Calibri" panose="020F0502020204030204" pitchFamily="34" charset="0"/>
              </a:rPr>
              <a:t>Canon</a:t>
            </a:r>
            <a:r>
              <a:rPr lang="fr-FR" sz="1600" dirty="0">
                <a:effectLst/>
                <a:latin typeface="Times New Roman" panose="02020603050405020304" pitchFamily="18" charset="0"/>
                <a:ea typeface="Calibri" panose="020F0502020204030204" pitchFamily="34" charset="0"/>
              </a:rPr>
              <a:t> II, dans le chapitre sur </a:t>
            </a:r>
            <a:r>
              <a:rPr lang="fr-FR" sz="1600" b="1" dirty="0">
                <a:effectLst/>
                <a:latin typeface="Times New Roman" panose="02020603050405020304" pitchFamily="18" charset="0"/>
                <a:ea typeface="Calibri" panose="020F0502020204030204" pitchFamily="34" charset="0"/>
              </a:rPr>
              <a:t>le corail</a:t>
            </a:r>
            <a:r>
              <a:rPr lang="fr-FR" sz="1600" dirty="0">
                <a:effectLst/>
                <a:latin typeface="Times New Roman" panose="02020603050405020304" pitchFamily="18" charset="0"/>
                <a:ea typeface="Calibri" panose="020F0502020204030204" pitchFamily="34" charset="0"/>
              </a:rPr>
              <a:t>, que Galien a dit qu’il avait suspendu du corail sur l’orifice d’un estomac très douloureux et que la douleur avait été immédiatement calmée ; ensuite il avait retiré le corail et la douleur était revenue tout de suite ; puis il l’avait replacé et la douleur avait été calmée immédiatement. Et il raconte beaucoup d’autres récits empiriques merveilleux à propos du corail.</a:t>
            </a:r>
            <a:endParaRPr lang="fr-FR" sz="1600" dirty="0"/>
          </a:p>
        </p:txBody>
      </p:sp>
      <p:pic>
        <p:nvPicPr>
          <p:cNvPr id="14" name="Image 13">
            <a:extLst>
              <a:ext uri="{FF2B5EF4-FFF2-40B4-BE49-F238E27FC236}">
                <a16:creationId xmlns:a16="http://schemas.microsoft.com/office/drawing/2014/main" id="{F1157D98-5D70-32D8-B57E-76C6AF56D7ED}"/>
              </a:ext>
            </a:extLst>
          </p:cNvPr>
          <p:cNvPicPr>
            <a:picLocks noChangeAspect="1"/>
          </p:cNvPicPr>
          <p:nvPr/>
        </p:nvPicPr>
        <p:blipFill>
          <a:blip r:embed="rId3"/>
          <a:stretch>
            <a:fillRect/>
          </a:stretch>
        </p:blipFill>
        <p:spPr>
          <a:xfrm>
            <a:off x="4288762" y="5020859"/>
            <a:ext cx="1271631" cy="1589539"/>
          </a:xfrm>
          <a:prstGeom prst="rect">
            <a:avLst/>
          </a:prstGeom>
        </p:spPr>
      </p:pic>
      <p:cxnSp>
        <p:nvCxnSpPr>
          <p:cNvPr id="16" name="Connecteur droit avec flèche 15">
            <a:extLst>
              <a:ext uri="{FF2B5EF4-FFF2-40B4-BE49-F238E27FC236}">
                <a16:creationId xmlns:a16="http://schemas.microsoft.com/office/drawing/2014/main" id="{9470CD5E-3308-EF20-0B11-1CEEB5340B85}"/>
              </a:ext>
            </a:extLst>
          </p:cNvPr>
          <p:cNvCxnSpPr>
            <a:cxnSpLocks/>
          </p:cNvCxnSpPr>
          <p:nvPr/>
        </p:nvCxnSpPr>
        <p:spPr>
          <a:xfrm>
            <a:off x="3078760" y="4325768"/>
            <a:ext cx="1426128" cy="148986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E8B53134-BC48-DD5D-18C8-75C30C24F368}"/>
              </a:ext>
            </a:extLst>
          </p:cNvPr>
          <p:cNvSpPr txBox="1"/>
          <p:nvPr/>
        </p:nvSpPr>
        <p:spPr>
          <a:xfrm>
            <a:off x="5714890" y="370712"/>
            <a:ext cx="2481770" cy="400110"/>
          </a:xfrm>
          <a:prstGeom prst="rect">
            <a:avLst/>
          </a:prstGeom>
          <a:noFill/>
        </p:spPr>
        <p:txBody>
          <a:bodyPr wrap="none" rtlCol="0">
            <a:spAutoFit/>
          </a:bodyPr>
          <a:lstStyle/>
          <a:p>
            <a:r>
              <a:rPr lang="fr-FR" sz="2000" b="1" dirty="0">
                <a:latin typeface="Times New Roman" panose="02020603050405020304" pitchFamily="18" charset="0"/>
                <a:cs typeface="Times New Roman" panose="02020603050405020304" pitchFamily="18" charset="0"/>
              </a:rPr>
              <a:t>Exemple 1 : le corail </a:t>
            </a:r>
          </a:p>
        </p:txBody>
      </p:sp>
    </p:spTree>
    <p:extLst>
      <p:ext uri="{BB962C8B-B14F-4D97-AF65-F5344CB8AC3E}">
        <p14:creationId xmlns:p14="http://schemas.microsoft.com/office/powerpoint/2010/main" val="185046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a:extLst>
              <a:ext uri="{FF2B5EF4-FFF2-40B4-BE49-F238E27FC236}">
                <a16:creationId xmlns:a16="http://schemas.microsoft.com/office/drawing/2014/main" id="{53A13BBD-503A-F128-57AC-CC08F23E62F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694414" y="673073"/>
            <a:ext cx="4138918" cy="811228"/>
          </a:xfrm>
        </p:spPr>
      </p:pic>
      <p:sp>
        <p:nvSpPr>
          <p:cNvPr id="5" name="ZoneTexte 4">
            <a:extLst>
              <a:ext uri="{FF2B5EF4-FFF2-40B4-BE49-F238E27FC236}">
                <a16:creationId xmlns:a16="http://schemas.microsoft.com/office/drawing/2014/main" id="{CD0BB649-F010-25E3-6C9D-97212DCCBF7F}"/>
              </a:ext>
            </a:extLst>
          </p:cNvPr>
          <p:cNvSpPr txBox="1"/>
          <p:nvPr/>
        </p:nvSpPr>
        <p:spPr>
          <a:xfrm>
            <a:off x="531346" y="722084"/>
            <a:ext cx="5911399" cy="677108"/>
          </a:xfrm>
          <a:prstGeom prst="rect">
            <a:avLst/>
          </a:prstGeom>
          <a:noFill/>
        </p:spPr>
        <p:txBody>
          <a:bodyPr wrap="square">
            <a:spAutoFit/>
          </a:bodyPr>
          <a:lstStyle/>
          <a:p>
            <a:pPr marL="0" indent="0">
              <a:spcBef>
                <a:spcPct val="0"/>
              </a:spcBef>
              <a:buNone/>
            </a:pPr>
            <a:r>
              <a:rPr lang="fr-FR" sz="2000" b="1" dirty="0">
                <a:latin typeface="Times New Roman" panose="02020603050405020304" pitchFamily="18" charset="0"/>
                <a:cs typeface="Arial" charset="0"/>
              </a:rPr>
              <a:t>Recherche dans la base de données </a:t>
            </a:r>
            <a:r>
              <a:rPr lang="fr-FR" sz="2000" b="1" dirty="0" err="1">
                <a:latin typeface="Times New Roman" panose="02020603050405020304" pitchFamily="18" charset="0"/>
                <a:cs typeface="Arial" charset="0"/>
              </a:rPr>
              <a:t>Carminabase</a:t>
            </a:r>
            <a:r>
              <a:rPr lang="fr-FR" sz="2000" b="1" dirty="0">
                <a:latin typeface="Times New Roman" panose="02020603050405020304" pitchFamily="18" charset="0"/>
                <a:cs typeface="Arial" charset="0"/>
              </a:rPr>
              <a:t>  </a:t>
            </a:r>
          </a:p>
          <a:p>
            <a:pPr marL="0" indent="0">
              <a:spcBef>
                <a:spcPct val="0"/>
              </a:spcBef>
              <a:buNone/>
            </a:pPr>
            <a:r>
              <a:rPr lang="fr-FR" sz="1800" dirty="0">
                <a:latin typeface="Times New Roman" panose="02020603050405020304" pitchFamily="18" charset="0"/>
                <a:cs typeface="Arial" charset="0"/>
                <a:hlinkClick r:id="rId3"/>
              </a:rPr>
              <a:t>https://carminabase.ehess.fr/</a:t>
            </a:r>
            <a:endParaRPr lang="fr-FR" sz="1800" dirty="0">
              <a:latin typeface="Times New Roman" panose="02020603050405020304" pitchFamily="18" charset="0"/>
              <a:cs typeface="Arial" charset="0"/>
            </a:endParaRPr>
          </a:p>
        </p:txBody>
      </p:sp>
      <p:sp>
        <p:nvSpPr>
          <p:cNvPr id="10" name="Rectangle 1">
            <a:extLst>
              <a:ext uri="{FF2B5EF4-FFF2-40B4-BE49-F238E27FC236}">
                <a16:creationId xmlns:a16="http://schemas.microsoft.com/office/drawing/2014/main" id="{75478D89-851A-7172-50BA-8B1FF014AEEB}"/>
              </a:ext>
            </a:extLst>
          </p:cNvPr>
          <p:cNvSpPr txBox="1">
            <a:spLocks noChangeArrowheads="1"/>
          </p:cNvSpPr>
          <p:nvPr/>
        </p:nvSpPr>
        <p:spPr bwMode="auto">
          <a:xfrm>
            <a:off x="531346" y="1569409"/>
            <a:ext cx="10491788" cy="446276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just">
              <a:lnSpc>
                <a:spcPct val="100000"/>
              </a:lnSpc>
              <a:spcBef>
                <a:spcPct val="0"/>
              </a:spcBef>
              <a:buNone/>
            </a:pPr>
            <a:r>
              <a:rPr lang="fr-FR" altLang="fr-FR" sz="1600" b="1" dirty="0">
                <a:latin typeface="Times New Roman" panose="02020603050405020304" pitchFamily="18" charset="0"/>
                <a:cs typeface="Times New Roman" panose="02020603050405020304" pitchFamily="18" charset="0"/>
                <a:sym typeface="Symbol" panose="05050102010706020507" pitchFamily="18" charset="2"/>
              </a:rPr>
              <a:t>Charme en latin et français (milieu du XIIIe siècle)</a:t>
            </a:r>
          </a:p>
          <a:p>
            <a:pPr marL="0" indent="0" algn="just">
              <a:lnSpc>
                <a:spcPct val="100000"/>
              </a:lnSpc>
              <a:spcBef>
                <a:spcPct val="0"/>
              </a:spcBef>
              <a:buFontTx/>
              <a:buNone/>
            </a:pPr>
            <a:r>
              <a:rPr lang="fr-FR" altLang="fr-FR" sz="1000" dirty="0" err="1">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Carminabase</a:t>
            </a:r>
            <a:r>
              <a:rPr lang="fr-FR" altLang="fr-FR" sz="10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13-47</a:t>
            </a:r>
            <a:endParaRPr lang="fr-FR" altLang="fr-FR" sz="900" dirty="0">
              <a:latin typeface="Times New Roman" panose="02020603050405020304" pitchFamily="18" charset="0"/>
              <a:cs typeface="Times New Roman" panose="02020603050405020304" pitchFamily="18" charset="0"/>
              <a:sym typeface="Symbol" panose="05050102010706020507" pitchFamily="18" charset="2"/>
            </a:endParaRPr>
          </a:p>
          <a:p>
            <a:pPr marL="0" indent="0" algn="just">
              <a:lnSpc>
                <a:spcPct val="100000"/>
              </a:lnSpc>
              <a:spcBef>
                <a:spcPts val="600"/>
              </a:spcBef>
              <a:buFont typeface="Wingdings 2" pitchFamily="18" charset="2"/>
              <a:buNone/>
            </a:pP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Quant vus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leverez</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del</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lit, dites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treis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feiz</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 </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Dominus in nomine </a:t>
            </a:r>
            <a:r>
              <a:rPr lang="fr-FR" altLang="fr-FR" sz="1800" i="1" dirty="0" err="1">
                <a:latin typeface="Times New Roman" panose="02020603050405020304" pitchFamily="18" charset="0"/>
                <a:cs typeface="Times New Roman" panose="02020603050405020304" pitchFamily="18" charset="0"/>
                <a:sym typeface="Symbol" panose="05050102010706020507" pitchFamily="18" charset="2"/>
              </a:rPr>
              <a:t>tuo</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[LIII] et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iij</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Pater Noster </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si passerez le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jur</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senz</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encumbrer</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Si vus en adversité este e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vulez</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par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Deu</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estre</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delivre</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dites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cinc</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feiz</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fenuilluns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et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od</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lermes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 Exaudi Deus ; Miserere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mei</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Deus,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quoniam</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[LV] ; si serrez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delivre</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a:t>
            </a:r>
          </a:p>
          <a:p>
            <a:pPr marL="0" indent="0" algn="just">
              <a:lnSpc>
                <a:spcPct val="100000"/>
              </a:lnSpc>
              <a:spcBef>
                <a:spcPts val="600"/>
              </a:spcBef>
              <a:buFont typeface="Wingdings 2" pitchFamily="18" charset="2"/>
              <a:buNone/>
            </a:pPr>
            <a:r>
              <a:rPr lang="fr-FR" sz="1800" dirty="0">
                <a:effectLst/>
                <a:latin typeface="Times New Roman" panose="02020603050405020304" pitchFamily="18" charset="0"/>
                <a:ea typeface="Times New Roman" panose="02020603050405020304" pitchFamily="18" charset="0"/>
              </a:rPr>
              <a:t>Quand vous vous lèverez du lit, dites trois fois [le psaume] 8, </a:t>
            </a:r>
            <a:r>
              <a:rPr lang="fr-FR" sz="1800" i="1" dirty="0">
                <a:effectLst/>
                <a:latin typeface="Times New Roman" panose="02020603050405020304" pitchFamily="18" charset="0"/>
                <a:ea typeface="Times New Roman" panose="02020603050405020304" pitchFamily="18" charset="0"/>
              </a:rPr>
              <a:t>Seigneur en ton nom</a:t>
            </a:r>
            <a:r>
              <a:rPr lang="fr-FR" sz="1800" dirty="0">
                <a:effectLst/>
                <a:latin typeface="Times New Roman" panose="02020603050405020304" pitchFamily="18" charset="0"/>
                <a:ea typeface="Times New Roman" panose="02020603050405020304" pitchFamily="18" charset="0"/>
              </a:rPr>
              <a:t>, et quatre </a:t>
            </a:r>
            <a:r>
              <a:rPr lang="fr-FR" sz="1800" i="1" dirty="0">
                <a:effectLst/>
                <a:latin typeface="Times New Roman" panose="02020603050405020304" pitchFamily="18" charset="0"/>
                <a:ea typeface="Times New Roman" panose="02020603050405020304" pitchFamily="18" charset="0"/>
              </a:rPr>
              <a:t>Notre Père</a:t>
            </a:r>
            <a:r>
              <a:rPr lang="fr-FR" sz="1800" dirty="0">
                <a:effectLst/>
                <a:latin typeface="Times New Roman" panose="02020603050405020304" pitchFamily="18" charset="0"/>
                <a:ea typeface="Times New Roman" panose="02020603050405020304" pitchFamily="18" charset="0"/>
              </a:rPr>
              <a:t> ; ainsi, vous passerez la journée sans encombre. Si vous avez des problèmes et voulez être délivré par Dieu, dites cinq fois, à genoux et en larmes, le psaume 58 ; ainsi, vous serez délivré,</a:t>
            </a:r>
            <a:endParaRPr lang="fr-FR" altLang="fr-FR" sz="1800" dirty="0">
              <a:latin typeface="Times New Roman" panose="02020603050405020304" pitchFamily="18" charset="0"/>
              <a:cs typeface="Times New Roman" panose="02020603050405020304" pitchFamily="18" charset="0"/>
              <a:sym typeface="Symbol" panose="05050102010706020507" pitchFamily="18" charset="2"/>
            </a:endParaRPr>
          </a:p>
          <a:p>
            <a:pPr marL="0" indent="0" algn="just">
              <a:lnSpc>
                <a:spcPct val="100000"/>
              </a:lnSpc>
              <a:spcBef>
                <a:spcPct val="0"/>
              </a:spcBef>
              <a:buFontTx/>
              <a:buNone/>
            </a:pPr>
            <a:endParaRPr lang="fr-FR" altLang="fr-FR" sz="1400" dirty="0">
              <a:latin typeface="Times New Roman" panose="02020603050405020304" pitchFamily="18" charset="0"/>
              <a:cs typeface="Times New Roman" panose="02020603050405020304" pitchFamily="18" charset="0"/>
              <a:sym typeface="Symbol" panose="05050102010706020507" pitchFamily="18" charset="2"/>
            </a:endParaRPr>
          </a:p>
          <a:p>
            <a:pPr marL="0" indent="0" algn="just">
              <a:lnSpc>
                <a:spcPct val="100000"/>
              </a:lnSpc>
              <a:spcBef>
                <a:spcPct val="0"/>
              </a:spcBef>
              <a:buNone/>
            </a:pPr>
            <a:r>
              <a:rPr lang="fr-FR" altLang="fr-FR" sz="1600" b="1" dirty="0">
                <a:latin typeface="Times New Roman" panose="02020603050405020304" pitchFamily="18" charset="0"/>
                <a:cs typeface="Times New Roman" panose="02020603050405020304" pitchFamily="18" charset="0"/>
                <a:sym typeface="Symbol" panose="05050102010706020507" pitchFamily="18" charset="2"/>
              </a:rPr>
              <a:t>Charme en provençal (copié en 1354)</a:t>
            </a:r>
          </a:p>
          <a:p>
            <a:pPr marL="0" indent="0" algn="just">
              <a:lnSpc>
                <a:spcPct val="100000"/>
              </a:lnSpc>
              <a:spcBef>
                <a:spcPct val="0"/>
              </a:spcBef>
              <a:buFontTx/>
              <a:buNone/>
            </a:pPr>
            <a:r>
              <a:rPr lang="fr-FR" altLang="fr-FR" sz="1000" dirty="0" err="1">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Carminabase</a:t>
            </a:r>
            <a:r>
              <a:rPr lang="fr-FR" altLang="fr-FR" sz="1000"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 14-17</a:t>
            </a:r>
            <a:endParaRPr lang="fr-FR" altLang="fr-FR" sz="900" dirty="0">
              <a:latin typeface="Times New Roman" panose="02020603050405020304" pitchFamily="18" charset="0"/>
              <a:cs typeface="Times New Roman" panose="02020603050405020304" pitchFamily="18" charset="0"/>
              <a:sym typeface="Symbol" panose="05050102010706020507" pitchFamily="18" charset="2"/>
            </a:endParaRPr>
          </a:p>
          <a:p>
            <a:pPr marL="0" indent="0" algn="just">
              <a:lnSpc>
                <a:spcPct val="100000"/>
              </a:lnSpc>
              <a:spcBef>
                <a:spcPts val="600"/>
              </a:spcBef>
              <a:buFont typeface="Wingdings 2" pitchFamily="18" charset="2"/>
              <a:buNone/>
            </a:pP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Si aves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enfan</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que non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vuelha</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tetar</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la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bayla</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pren</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iij</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fuelhas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d'olivier e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scrives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de sus : </a:t>
            </a:r>
            <a:r>
              <a:rPr lang="fr-FR" altLang="fr-FR" sz="1800" i="1" dirty="0" err="1">
                <a:latin typeface="Times New Roman" panose="02020603050405020304" pitchFamily="18" charset="0"/>
                <a:cs typeface="Times New Roman" panose="02020603050405020304" pitchFamily="18" charset="0"/>
                <a:sym typeface="Symbol" panose="05050102010706020507" pitchFamily="18" charset="2"/>
              </a:rPr>
              <a:t>Benedictum</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 sis nomen </a:t>
            </a:r>
            <a:r>
              <a:rPr lang="fr-FR" altLang="fr-FR" sz="1800" i="1" dirty="0" err="1">
                <a:latin typeface="Times New Roman" panose="02020603050405020304" pitchFamily="18" charset="0"/>
                <a:cs typeface="Times New Roman" panose="02020603050405020304" pitchFamily="18" charset="0"/>
                <a:sym typeface="Symbol" panose="05050102010706020507" pitchFamily="18" charset="2"/>
              </a:rPr>
              <a:t>Domini</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i="1" dirty="0" err="1">
                <a:latin typeface="Times New Roman" panose="02020603050405020304" pitchFamily="18" charset="0"/>
                <a:cs typeface="Times New Roman" panose="02020603050405020304" pitchFamily="18" charset="0"/>
                <a:sym typeface="Symbol" panose="05050102010706020507" pitchFamily="18" charset="2"/>
              </a:rPr>
              <a:t>nostri</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 </a:t>
            </a:r>
            <a:r>
              <a:rPr lang="fr-FR" altLang="fr-FR" sz="1800" i="1" dirty="0" err="1">
                <a:latin typeface="Times New Roman" panose="02020603050405020304" pitchFamily="18" charset="0"/>
                <a:cs typeface="Times New Roman" panose="02020603050405020304" pitchFamily="18" charset="0"/>
                <a:sym typeface="Symbol" panose="05050102010706020507" pitchFamily="18" charset="2"/>
              </a:rPr>
              <a:t>Jesu</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 Christi. Amen</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Et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escrives</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lo nom de la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bayla</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e de l'</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enfan</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e la </a:t>
            </a:r>
            <a:r>
              <a:rPr lang="fr-FR" altLang="fr-FR" sz="1800" dirty="0" err="1">
                <a:latin typeface="Times New Roman" panose="02020603050405020304" pitchFamily="18" charset="0"/>
                <a:cs typeface="Times New Roman" panose="02020603050405020304" pitchFamily="18" charset="0"/>
                <a:sym typeface="Symbol" panose="05050102010706020507" pitchFamily="18" charset="2"/>
              </a:rPr>
              <a:t>bayla</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ho mange.</a:t>
            </a:r>
          </a:p>
          <a:p>
            <a:pPr marL="0" indent="0" algn="just">
              <a:lnSpc>
                <a:spcPct val="100000"/>
              </a:lnSpc>
              <a:spcBef>
                <a:spcPts val="600"/>
              </a:spcBef>
              <a:buFont typeface="Wingdings 2" pitchFamily="18" charset="2"/>
              <a:buNone/>
            </a:pP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Si vous avez un enfant qui ne veut pas téter la nourrice, prenez quatre feuilles d’olivier et écrivez dessus : </a:t>
            </a:r>
            <a:r>
              <a:rPr lang="fr-FR" altLang="fr-FR" sz="1800" i="1" dirty="0">
                <a:latin typeface="Times New Roman" panose="02020603050405020304" pitchFamily="18" charset="0"/>
                <a:cs typeface="Times New Roman" panose="02020603050405020304" pitchFamily="18" charset="0"/>
                <a:sym typeface="Symbol" panose="05050102010706020507" pitchFamily="18" charset="2"/>
              </a:rPr>
              <a:t>Béni soit ton nom Jésus Christ notre Seigneur, Amen</a:t>
            </a:r>
            <a:r>
              <a:rPr lang="fr-FR" altLang="fr-FR" sz="1800" dirty="0">
                <a:latin typeface="Times New Roman" panose="02020603050405020304" pitchFamily="18" charset="0"/>
                <a:cs typeface="Times New Roman" panose="02020603050405020304" pitchFamily="18" charset="0"/>
                <a:sym typeface="Symbol" panose="05050102010706020507" pitchFamily="18" charset="2"/>
              </a:rPr>
              <a:t>. Écrivez le nom de la nourrice et celui de l’enfant, et la nourrice doit le manger.</a:t>
            </a:r>
          </a:p>
        </p:txBody>
      </p:sp>
      <p:sp>
        <p:nvSpPr>
          <p:cNvPr id="2" name="ZoneTexte 1">
            <a:extLst>
              <a:ext uri="{FF2B5EF4-FFF2-40B4-BE49-F238E27FC236}">
                <a16:creationId xmlns:a16="http://schemas.microsoft.com/office/drawing/2014/main" id="{274F28D5-D545-9B1F-65A0-2B9338263C8B}"/>
              </a:ext>
            </a:extLst>
          </p:cNvPr>
          <p:cNvSpPr txBox="1"/>
          <p:nvPr/>
        </p:nvSpPr>
        <p:spPr>
          <a:xfrm>
            <a:off x="531346" y="160987"/>
            <a:ext cx="4608954" cy="400110"/>
          </a:xfrm>
          <a:prstGeom prst="rect">
            <a:avLst/>
          </a:prstGeom>
          <a:noFill/>
        </p:spPr>
        <p:txBody>
          <a:bodyPr wrap="none" rtlCol="0">
            <a:spAutoFit/>
          </a:bodyPr>
          <a:lstStyle/>
          <a:p>
            <a:r>
              <a:rPr lang="fr-FR" sz="2000" b="1" dirty="0">
                <a:latin typeface="Times New Roman" panose="02020603050405020304" pitchFamily="18" charset="0"/>
                <a:cs typeface="Times New Roman" panose="02020603050405020304" pitchFamily="18" charset="0"/>
              </a:rPr>
              <a:t>Exemple 2 : les charmes thérapeutiques </a:t>
            </a:r>
          </a:p>
        </p:txBody>
      </p:sp>
    </p:spTree>
    <p:extLst>
      <p:ext uri="{BB962C8B-B14F-4D97-AF65-F5344CB8AC3E}">
        <p14:creationId xmlns:p14="http://schemas.microsoft.com/office/powerpoint/2010/main" val="3607796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4745" y="245214"/>
            <a:ext cx="5025671" cy="523220"/>
          </a:xfrm>
          <a:prstGeom prst="rect">
            <a:avLst/>
          </a:prstGeom>
        </p:spPr>
        <p:txBody>
          <a:bodyPr wrap="none">
            <a:spAutoFit/>
          </a:bodyPr>
          <a:lstStyle/>
          <a:p>
            <a:pPr algn="just"/>
            <a:r>
              <a:rPr lang="fr-FR" sz="2800" b="1" dirty="0">
                <a:latin typeface="Times New Roman" panose="02020603050405020304" pitchFamily="18" charset="0"/>
                <a:cs typeface="Times New Roman" panose="02020603050405020304" pitchFamily="18" charset="0"/>
              </a:rPr>
              <a:t>II- Condamner le mauvais œil  </a:t>
            </a:r>
          </a:p>
        </p:txBody>
      </p:sp>
      <p:sp>
        <p:nvSpPr>
          <p:cNvPr id="5" name="Espace réservé du contenu 4">
            <a:extLst>
              <a:ext uri="{FF2B5EF4-FFF2-40B4-BE49-F238E27FC236}">
                <a16:creationId xmlns:a16="http://schemas.microsoft.com/office/drawing/2014/main" id="{F5E30031-AC53-453A-D045-FC13C0992268}"/>
              </a:ext>
            </a:extLst>
          </p:cNvPr>
          <p:cNvSpPr>
            <a:spLocks noGrp="1"/>
          </p:cNvSpPr>
          <p:nvPr>
            <p:ph idx="1"/>
          </p:nvPr>
        </p:nvSpPr>
        <p:spPr>
          <a:xfrm>
            <a:off x="282430" y="975574"/>
            <a:ext cx="11627140" cy="5534283"/>
          </a:xfrm>
        </p:spPr>
        <p:txBody>
          <a:bodyPr/>
          <a:lstStyle/>
          <a:p>
            <a:pPr marL="0" indent="0" algn="just">
              <a:buNone/>
            </a:pPr>
            <a:r>
              <a:rPr lang="fr-FR" sz="2000" b="1" dirty="0">
                <a:latin typeface="Times New Roman" panose="02020603050405020304" pitchFamily="18" charset="0"/>
                <a:cs typeface="Times New Roman" panose="02020603050405020304" pitchFamily="18" charset="0"/>
              </a:rPr>
              <a:t>1. Les condamnations de 1277 </a:t>
            </a:r>
          </a:p>
          <a:p>
            <a:pPr marL="0" indent="0" algn="just">
              <a:buNone/>
            </a:pPr>
            <a:r>
              <a:rPr lang="fr-FR" sz="1800" b="1" dirty="0">
                <a:latin typeface="Times New Roman" panose="02020603050405020304" pitchFamily="18" charset="0"/>
                <a:cs typeface="Times New Roman" panose="02020603050405020304" pitchFamily="18" charset="0"/>
              </a:rPr>
              <a:t>Article 112 des condamnations parisiennes du 7 mars 1277 </a:t>
            </a:r>
            <a:endParaRPr lang="fr-F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spcAft>
                <a:spcPts val="0"/>
              </a:spcAft>
              <a:buNone/>
            </a:pPr>
            <a:r>
              <a:rPr lang="fr-FR" sz="1000" dirty="0">
                <a:latin typeface="Times New Roman" panose="02020603050405020304" pitchFamily="18" charset="0"/>
                <a:cs typeface="Times New Roman" panose="02020603050405020304" pitchFamily="18" charset="0"/>
              </a:rPr>
              <a:t>éd. et trad.  D. Piché,, La condamnation parisienne de 1277,  Paris : Vrin (Sic et non), 1999. p. 112-113</a:t>
            </a:r>
            <a:endParaRPr lang="fr-FR" sz="1800" dirty="0">
              <a:effectLst/>
              <a:latin typeface="Times New Roman" panose="02020603050405020304" pitchFamily="18" charset="0"/>
              <a:ea typeface="Calibri" panose="020F0502020204030204" pitchFamily="34" charset="0"/>
            </a:endParaRPr>
          </a:p>
          <a:p>
            <a:pPr marL="0" indent="0" algn="just">
              <a:buNone/>
            </a:pPr>
            <a:r>
              <a:rPr lang="fr-FR" sz="1800" dirty="0">
                <a:latin typeface="Times New Roman" panose="02020603050405020304" pitchFamily="18" charset="0"/>
                <a:cs typeface="Times New Roman" panose="02020603050405020304" pitchFamily="18" charset="0"/>
              </a:rPr>
              <a:t>Quod </a:t>
            </a:r>
            <a:r>
              <a:rPr lang="fr-FR" sz="1800" dirty="0" err="1">
                <a:latin typeface="Times New Roman" panose="02020603050405020304" pitchFamily="18" charset="0"/>
                <a:cs typeface="Times New Roman" panose="02020603050405020304" pitchFamily="18" charset="0"/>
              </a:rPr>
              <a:t>intelligentie</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superiores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imprimunt</a:t>
            </a:r>
            <a:r>
              <a:rPr lang="fr-FR" sz="1800" dirty="0">
                <a:latin typeface="Times New Roman" panose="02020603050405020304" pitchFamily="18" charset="0"/>
                <a:cs typeface="Times New Roman" panose="02020603050405020304" pitchFamily="18" charset="0"/>
              </a:rPr>
              <a:t> in </a:t>
            </a:r>
            <a:r>
              <a:rPr lang="fr-FR" sz="1800" dirty="0" err="1">
                <a:latin typeface="Times New Roman" panose="02020603050405020304" pitchFamily="18" charset="0"/>
                <a:cs typeface="Times New Roman" panose="02020603050405020304" pitchFamily="18" charset="0"/>
              </a:rPr>
              <a:t>inferiores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sicut</a:t>
            </a:r>
            <a:r>
              <a:rPr lang="fr-FR" sz="1800" dirty="0">
                <a:latin typeface="Times New Roman" panose="02020603050405020304" pitchFamily="18" charset="0"/>
                <a:cs typeface="Times New Roman" panose="02020603050405020304" pitchFamily="18" charset="0"/>
              </a:rPr>
              <a:t> anima </a:t>
            </a:r>
            <a:r>
              <a:rPr lang="fr-FR" sz="1800" dirty="0" err="1">
                <a:latin typeface="Times New Roman" panose="02020603050405020304" pitchFamily="18" charset="0"/>
                <a:cs typeface="Times New Roman" panose="02020603050405020304" pitchFamily="18" charset="0"/>
              </a:rPr>
              <a:t>una</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intellectiua</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imprimit</a:t>
            </a:r>
            <a:r>
              <a:rPr lang="fr-FR" sz="1800" dirty="0">
                <a:latin typeface="Times New Roman" panose="02020603050405020304" pitchFamily="18" charset="0"/>
                <a:cs typeface="Times New Roman" panose="02020603050405020304" pitchFamily="18" charset="0"/>
              </a:rPr>
              <a:t> in </a:t>
            </a:r>
            <a:r>
              <a:rPr lang="fr-FR" sz="1800" dirty="0" err="1">
                <a:latin typeface="Times New Roman" panose="02020603050405020304" pitchFamily="18" charset="0"/>
                <a:cs typeface="Times New Roman" panose="02020603050405020304" pitchFamily="18" charset="0"/>
              </a:rPr>
              <a:t>aliam</a:t>
            </a:r>
            <a:r>
              <a:rPr lang="fr-FR" sz="1800" dirty="0">
                <a:latin typeface="Times New Roman" panose="02020603050405020304" pitchFamily="18" charset="0"/>
                <a:cs typeface="Times New Roman" panose="02020603050405020304" pitchFamily="18" charset="0"/>
              </a:rPr>
              <a:t>, et </a:t>
            </a:r>
            <a:r>
              <a:rPr lang="fr-FR" sz="1800" dirty="0" err="1">
                <a:latin typeface="Times New Roman" panose="02020603050405020304" pitchFamily="18" charset="0"/>
                <a:cs typeface="Times New Roman" panose="02020603050405020304" pitchFamily="18" charset="0"/>
              </a:rPr>
              <a:t>etiam</a:t>
            </a:r>
            <a:r>
              <a:rPr lang="fr-FR" sz="1800" dirty="0">
                <a:latin typeface="Times New Roman" panose="02020603050405020304" pitchFamily="18" charset="0"/>
                <a:cs typeface="Times New Roman" panose="02020603050405020304" pitchFamily="18" charset="0"/>
              </a:rPr>
              <a:t> in </a:t>
            </a:r>
            <a:r>
              <a:rPr lang="fr-FR" sz="1800" dirty="0" err="1">
                <a:latin typeface="Times New Roman" panose="02020603050405020304" pitchFamily="18" charset="0"/>
                <a:cs typeface="Times New Roman" panose="02020603050405020304" pitchFamily="18" charset="0"/>
              </a:rPr>
              <a:t>animam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sensitiuam</a:t>
            </a:r>
            <a:r>
              <a:rPr lang="fr-FR" sz="1800" dirty="0">
                <a:latin typeface="Times New Roman" panose="02020603050405020304" pitchFamily="18" charset="0"/>
                <a:cs typeface="Times New Roman" panose="02020603050405020304" pitchFamily="18" charset="0"/>
              </a:rPr>
              <a:t> ; et per </a:t>
            </a:r>
            <a:r>
              <a:rPr lang="fr-FR" sz="1800" dirty="0" err="1">
                <a:latin typeface="Times New Roman" panose="02020603050405020304" pitchFamily="18" charset="0"/>
                <a:cs typeface="Times New Roman" panose="02020603050405020304" pitchFamily="18" charset="0"/>
              </a:rPr>
              <a:t>talem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impressionem</a:t>
            </a:r>
            <a:r>
              <a:rPr lang="fr-FR" sz="1800" dirty="0">
                <a:latin typeface="Times New Roman" panose="02020603050405020304" pitchFamily="18" charset="0"/>
                <a:cs typeface="Times New Roman" panose="02020603050405020304" pitchFamily="18" charset="0"/>
              </a:rPr>
              <a:t> </a:t>
            </a:r>
            <a:r>
              <a:rPr lang="fr-FR" sz="1800" b="1" dirty="0" err="1">
                <a:solidFill>
                  <a:srgbClr val="0070C0"/>
                </a:solidFill>
                <a:latin typeface="Times New Roman" panose="02020603050405020304" pitchFamily="18" charset="0"/>
                <a:cs typeface="Times New Roman" panose="02020603050405020304" pitchFamily="18" charset="0"/>
              </a:rPr>
              <a:t>incantator</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aliquis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prohicit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camelum</a:t>
            </a:r>
            <a:r>
              <a:rPr lang="fr-FR" sz="1800" dirty="0">
                <a:latin typeface="Times New Roman" panose="02020603050405020304" pitchFamily="18" charset="0"/>
                <a:cs typeface="Times New Roman" panose="02020603050405020304" pitchFamily="18" charset="0"/>
              </a:rPr>
              <a:t> in </a:t>
            </a:r>
            <a:r>
              <a:rPr lang="fr-FR" sz="1800" dirty="0" err="1">
                <a:latin typeface="Times New Roman" panose="02020603050405020304" pitchFamily="18" charset="0"/>
                <a:cs typeface="Times New Roman" panose="02020603050405020304" pitchFamily="18" charset="0"/>
              </a:rPr>
              <a:t>foueam</a:t>
            </a:r>
            <a:r>
              <a:rPr lang="fr-FR" sz="1800" dirty="0">
                <a:latin typeface="Times New Roman" panose="02020603050405020304" pitchFamily="18" charset="0"/>
                <a:cs typeface="Times New Roman" panose="02020603050405020304" pitchFamily="18" charset="0"/>
              </a:rPr>
              <a:t> solo visu.</a:t>
            </a:r>
          </a:p>
          <a:p>
            <a:pPr marL="0" indent="0" algn="just">
              <a:spcBef>
                <a:spcPts val="600"/>
              </a:spcBef>
              <a:buNone/>
            </a:pPr>
            <a:r>
              <a:rPr lang="fr-FR" sz="1800" dirty="0">
                <a:latin typeface="Times New Roman" panose="02020603050405020304" pitchFamily="18" charset="0"/>
                <a:cs typeface="Times New Roman" panose="02020603050405020304" pitchFamily="18" charset="0"/>
              </a:rPr>
              <a:t>Les intelligences supérieures impriment dans les inférieures tout comme une âme intellective imprime dans une autre et même dans une âme sensitive ; et par une telle impression, un magicien quelconque projette un chameau dans une fosse par son seul regard.</a:t>
            </a:r>
          </a:p>
          <a:p>
            <a:pPr marL="0" indent="0" algn="just">
              <a:spcBef>
                <a:spcPts val="1200"/>
              </a:spcBef>
              <a:buNone/>
            </a:pPr>
            <a:r>
              <a:rPr lang="fr-FR" sz="1800" b="1" dirty="0">
                <a:latin typeface="Times New Roman" panose="02020603050405020304" pitchFamily="18" charset="0"/>
                <a:cs typeface="Times New Roman" panose="02020603050405020304" pitchFamily="18" charset="0"/>
              </a:rPr>
              <a:t>Source</a:t>
            </a:r>
            <a:r>
              <a:rPr lang="fr-FR" sz="1800" dirty="0">
                <a:latin typeface="Times New Roman" panose="02020603050405020304" pitchFamily="18" charset="0"/>
                <a:cs typeface="Times New Roman" panose="02020603050405020304" pitchFamily="18" charset="0"/>
              </a:rPr>
              <a:t> : </a:t>
            </a:r>
          </a:p>
          <a:p>
            <a:pPr marL="0" indent="0" algn="just">
              <a:spcBef>
                <a:spcPts val="600"/>
              </a:spcBef>
              <a:buNone/>
            </a:pPr>
            <a:r>
              <a:rPr lang="fr-FR" sz="1800" b="1" dirty="0">
                <a:latin typeface="Times New Roman" panose="02020603050405020304" pitchFamily="18" charset="0"/>
                <a:cs typeface="Times New Roman" panose="02020603050405020304" pitchFamily="18" charset="0"/>
              </a:rPr>
              <a:t>Algazel </a:t>
            </a:r>
            <a:r>
              <a:rPr lang="en-GB" sz="1800" b="1" dirty="0">
                <a:effectLst/>
                <a:latin typeface="Times New Roman" panose="02020603050405020304" pitchFamily="18" charset="0"/>
                <a:ea typeface="Calibri" panose="020F0502020204030204" pitchFamily="34" charset="0"/>
              </a:rPr>
              <a:t>(al-</a:t>
            </a:r>
            <a:r>
              <a:rPr lang="en-GB" sz="1800" b="1" dirty="0" err="1">
                <a:effectLst/>
                <a:latin typeface="Times New Roman" panose="02020603050405020304" pitchFamily="18" charset="0"/>
                <a:ea typeface="Calibri" panose="020F0502020204030204" pitchFamily="34" charset="0"/>
              </a:rPr>
              <a:t>Ghazālī</a:t>
            </a:r>
            <a:r>
              <a:rPr lang="en-GB" sz="1800" b="1" dirty="0">
                <a:effectLst/>
                <a:latin typeface="Times New Roman" panose="02020603050405020304" pitchFamily="18" charset="0"/>
                <a:ea typeface="Calibri" panose="020F0502020204030204" pitchFamily="34" charset="0"/>
              </a:rPr>
              <a:t>)</a:t>
            </a:r>
            <a:r>
              <a:rPr lang="fr-FR" sz="1800" b="1" dirty="0">
                <a:latin typeface="Times New Roman" panose="02020603050405020304" pitchFamily="18" charset="0"/>
                <a:cs typeface="Times New Roman" panose="02020603050405020304" pitchFamily="18" charset="0"/>
              </a:rPr>
              <a:t>, </a:t>
            </a:r>
            <a:r>
              <a:rPr lang="fr-FR" sz="1800" b="1" i="1" dirty="0" err="1">
                <a:latin typeface="Times New Roman" panose="02020603050405020304" pitchFamily="18" charset="0"/>
                <a:cs typeface="Times New Roman" panose="02020603050405020304" pitchFamily="18" charset="0"/>
              </a:rPr>
              <a:t>Physica</a:t>
            </a:r>
            <a:r>
              <a:rPr lang="fr-FR" sz="1800" b="1" dirty="0">
                <a:latin typeface="Times New Roman" panose="02020603050405020304" pitchFamily="18" charset="0"/>
                <a:cs typeface="Times New Roman" panose="02020603050405020304" pitchFamily="18" charset="0"/>
              </a:rPr>
              <a:t>, V, 9, p. 194, l. 15-24</a:t>
            </a:r>
          </a:p>
          <a:p>
            <a:pPr marL="0" indent="0" algn="just">
              <a:lnSpc>
                <a:spcPct val="100000"/>
              </a:lnSpc>
              <a:spcBef>
                <a:spcPts val="0"/>
              </a:spcBef>
              <a:spcAft>
                <a:spcPts val="0"/>
              </a:spcAft>
              <a:buNone/>
            </a:pPr>
            <a:r>
              <a:rPr lang="en-GB" altLang="fr-FR" sz="1000" dirty="0" err="1">
                <a:latin typeface="Times New Roman" panose="02020603050405020304" pitchFamily="18" charset="0"/>
                <a:cs typeface="Times New Roman" panose="02020603050405020304" pitchFamily="18" charset="0"/>
              </a:rPr>
              <a:t>éd</a:t>
            </a:r>
            <a:r>
              <a:rPr lang="en-GB" altLang="fr-FR" sz="1000" dirty="0">
                <a:latin typeface="Times New Roman" panose="02020603050405020304" pitchFamily="18" charset="0"/>
                <a:cs typeface="Times New Roman" panose="02020603050405020304" pitchFamily="18" charset="0"/>
              </a:rPr>
              <a:t>. J.-T. Muckle, Algazel’ Metaphysics, a medieval translation, II, Toronto, 1933, p. 196</a:t>
            </a:r>
            <a:r>
              <a:rPr lang="fr-FR" altLang="fr-FR" sz="1000" dirty="0">
                <a:latin typeface="Times New Roman" panose="02020603050405020304" pitchFamily="18" charset="0"/>
                <a:cs typeface="Times New Roman" panose="02020603050405020304" pitchFamily="18" charset="0"/>
              </a:rPr>
              <a:t> </a:t>
            </a:r>
          </a:p>
          <a:p>
            <a:pPr marL="0" indent="0" algn="just">
              <a:spcBef>
                <a:spcPts val="600"/>
              </a:spcBef>
              <a:buNone/>
            </a:pPr>
            <a:r>
              <a:rPr lang="fr-FR" sz="1800" dirty="0" err="1">
                <a:effectLst/>
                <a:latin typeface="Times New Roman" panose="02020603050405020304" pitchFamily="18" charset="0"/>
                <a:ea typeface="Calibri" panose="020F0502020204030204" pitchFamily="34" charset="0"/>
              </a:rPr>
              <a:t>Aliquando</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autem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impressio</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alicuius</a:t>
            </a:r>
            <a:r>
              <a:rPr lang="fr-FR" sz="1800" dirty="0">
                <a:effectLst/>
                <a:latin typeface="Times New Roman" panose="02020603050405020304" pitchFamily="18" charset="0"/>
                <a:ea typeface="Calibri" panose="020F0502020204030204" pitchFamily="34" charset="0"/>
              </a:rPr>
              <a:t> anime </a:t>
            </a:r>
            <a:r>
              <a:rPr lang="fr-FR" sz="1800" dirty="0" err="1">
                <a:effectLst/>
                <a:latin typeface="Times New Roman" panose="02020603050405020304" pitchFamily="18" charset="0"/>
                <a:ea typeface="Calibri" panose="020F0502020204030204" pitchFamily="34" charset="0"/>
              </a:rPr>
              <a:t>pertransit</a:t>
            </a:r>
            <a:r>
              <a:rPr lang="fr-FR" sz="1800" dirty="0">
                <a:effectLst/>
                <a:latin typeface="Times New Roman" panose="02020603050405020304" pitchFamily="18" charset="0"/>
                <a:ea typeface="Calibri" panose="020F0502020204030204" pitchFamily="34" charset="0"/>
              </a:rPr>
              <a:t> ad </a:t>
            </a:r>
            <a:r>
              <a:rPr lang="fr-FR" sz="1800" dirty="0" err="1">
                <a:effectLst/>
                <a:latin typeface="Times New Roman" panose="02020603050405020304" pitchFamily="18" charset="0"/>
                <a:ea typeface="Calibri" panose="020F0502020204030204" pitchFamily="34" charset="0"/>
              </a:rPr>
              <a:t>aliud</a:t>
            </a:r>
            <a:r>
              <a:rPr lang="fr-FR" sz="1800" dirty="0">
                <a:effectLst/>
                <a:latin typeface="Times New Roman" panose="02020603050405020304" pitchFamily="18" charset="0"/>
                <a:ea typeface="Calibri" panose="020F0502020204030204" pitchFamily="34" charset="0"/>
              </a:rPr>
              <a:t> corpus, sic ut </a:t>
            </a:r>
            <a:r>
              <a:rPr lang="fr-FR" sz="1800" dirty="0" err="1">
                <a:effectLst/>
                <a:latin typeface="Times New Roman" panose="02020603050405020304" pitchFamily="18" charset="0"/>
                <a:ea typeface="Calibri" panose="020F0502020204030204" pitchFamily="34" charset="0"/>
              </a:rPr>
              <a:t>destruat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spiritum</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estimacione</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inficiat</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hominen</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estimacione</a:t>
            </a:r>
            <a:r>
              <a:rPr lang="fr-FR" sz="1800" dirty="0">
                <a:effectLst/>
                <a:latin typeface="Times New Roman" panose="02020603050405020304" pitchFamily="18" charset="0"/>
                <a:ea typeface="Calibri" panose="020F0502020204030204" pitchFamily="34" charset="0"/>
              </a:rPr>
              <a:t>, et hoc </a:t>
            </a:r>
            <a:r>
              <a:rPr lang="fr-FR" sz="1800" dirty="0" err="1">
                <a:effectLst/>
                <a:latin typeface="Times New Roman" panose="02020603050405020304" pitchFamily="18" charset="0"/>
                <a:ea typeface="Calibri" panose="020F0502020204030204" pitchFamily="34" charset="0"/>
              </a:rPr>
              <a:t>dicitur</a:t>
            </a:r>
            <a:r>
              <a:rPr lang="fr-FR" sz="1800" dirty="0">
                <a:effectLst/>
                <a:latin typeface="Times New Roman" panose="02020603050405020304" pitchFamily="18" charset="0"/>
                <a:ea typeface="Calibri" panose="020F0502020204030204" pitchFamily="34" charset="0"/>
              </a:rPr>
              <a:t> </a:t>
            </a:r>
            <a:r>
              <a:rPr lang="fr-FR" sz="1800" b="1" dirty="0" err="1">
                <a:solidFill>
                  <a:srgbClr val="0070C0"/>
                </a:solidFill>
                <a:effectLst/>
                <a:latin typeface="Times New Roman" panose="02020603050405020304" pitchFamily="18" charset="0"/>
                <a:ea typeface="Calibri" panose="020F0502020204030204" pitchFamily="34" charset="0"/>
              </a:rPr>
              <a:t>fascinacio</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propter</a:t>
            </a:r>
            <a:r>
              <a:rPr lang="fr-FR" sz="1800" dirty="0">
                <a:effectLst/>
                <a:latin typeface="Times New Roman" panose="02020603050405020304" pitchFamily="18" charset="0"/>
                <a:ea typeface="Calibri" panose="020F0502020204030204" pitchFamily="34" charset="0"/>
              </a:rPr>
              <a:t> hoc est </a:t>
            </a:r>
            <a:r>
              <a:rPr lang="fr-FR" sz="1800" dirty="0" err="1">
                <a:effectLst/>
                <a:latin typeface="Times New Roman" panose="02020603050405020304" pitchFamily="18" charset="0"/>
                <a:ea typeface="Calibri" panose="020F0502020204030204" pitchFamily="34" charset="0"/>
              </a:rPr>
              <a:t>illud</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proverbium</a:t>
            </a:r>
            <a:r>
              <a:rPr lang="fr-FR" sz="1800" dirty="0">
                <a:effectLst/>
                <a:latin typeface="Times New Roman" panose="02020603050405020304" pitchFamily="18" charset="0"/>
                <a:ea typeface="Calibri" panose="020F0502020204030204" pitchFamily="34" charset="0"/>
              </a:rPr>
              <a:t>, quod </a:t>
            </a:r>
            <a:r>
              <a:rPr lang="fr-FR" sz="1800" b="1" dirty="0">
                <a:solidFill>
                  <a:srgbClr val="0070C0"/>
                </a:solidFill>
                <a:effectLst/>
                <a:latin typeface="Times New Roman" panose="02020603050405020304" pitchFamily="18" charset="0"/>
                <a:ea typeface="Calibri" panose="020F0502020204030204" pitchFamily="34" charset="0"/>
              </a:rPr>
              <a:t>oculus</a:t>
            </a:r>
            <a:r>
              <a:rPr lang="fr-FR" sz="1800" dirty="0">
                <a:effectLst/>
                <a:latin typeface="Times New Roman" panose="02020603050405020304" pitchFamily="18" charset="0"/>
                <a:ea typeface="Calibri" panose="020F0502020204030204" pitchFamily="34" charset="0"/>
              </a:rPr>
              <a:t> </a:t>
            </a:r>
            <a:r>
              <a:rPr lang="fr-FR" sz="1800" dirty="0" err="1">
                <a:effectLst/>
                <a:latin typeface="Times New Roman" panose="02020603050405020304" pitchFamily="18" charset="0"/>
                <a:ea typeface="Calibri" panose="020F0502020204030204" pitchFamily="34" charset="0"/>
              </a:rPr>
              <a:t>mittit</a:t>
            </a:r>
            <a:r>
              <a:rPr lang="fr-FR" sz="1800" dirty="0">
                <a:effectLst/>
                <a:latin typeface="Times New Roman" panose="02020603050405020304" pitchFamily="18" charset="0"/>
                <a:ea typeface="Calibri" panose="020F0502020204030204" pitchFamily="34" charset="0"/>
              </a:rPr>
              <a:t> hominem in </a:t>
            </a:r>
            <a:r>
              <a:rPr lang="fr-FR" sz="1800" dirty="0" err="1">
                <a:effectLst/>
                <a:latin typeface="Times New Roman" panose="02020603050405020304" pitchFamily="18" charset="0"/>
                <a:ea typeface="Calibri" panose="020F0502020204030204" pitchFamily="34" charset="0"/>
              </a:rPr>
              <a:t>fossam</a:t>
            </a:r>
            <a:r>
              <a:rPr lang="fr-FR" sz="1800" dirty="0">
                <a:effectLst/>
                <a:latin typeface="Times New Roman" panose="02020603050405020304" pitchFamily="18" charset="0"/>
                <a:ea typeface="Calibri" panose="020F0502020204030204" pitchFamily="34" charset="0"/>
              </a:rPr>
              <a:t>, et </a:t>
            </a:r>
            <a:r>
              <a:rPr lang="fr-FR" sz="1800" dirty="0" err="1">
                <a:effectLst/>
                <a:latin typeface="Times New Roman" panose="02020603050405020304" pitchFamily="18" charset="0"/>
                <a:ea typeface="Calibri" panose="020F0502020204030204" pitchFamily="34" charset="0"/>
              </a:rPr>
              <a:t>camelum</a:t>
            </a:r>
            <a:r>
              <a:rPr lang="fr-FR" sz="1800" dirty="0">
                <a:effectLst/>
                <a:latin typeface="Times New Roman" panose="02020603050405020304" pitchFamily="18" charset="0"/>
                <a:ea typeface="Calibri" panose="020F0502020204030204" pitchFamily="34" charset="0"/>
              </a:rPr>
              <a:t> in caldarium, et </a:t>
            </a:r>
            <a:r>
              <a:rPr lang="fr-FR" sz="1800" dirty="0" err="1">
                <a:effectLst/>
                <a:latin typeface="Times New Roman" panose="02020603050405020304" pitchFamily="18" charset="0"/>
                <a:ea typeface="Calibri" panose="020F0502020204030204" pitchFamily="34" charset="0"/>
              </a:rPr>
              <a:t>dicitur</a:t>
            </a:r>
            <a:r>
              <a:rPr lang="fr-FR" sz="1800" dirty="0">
                <a:effectLst/>
                <a:latin typeface="Times New Roman" panose="02020603050405020304" pitchFamily="18" charset="0"/>
                <a:ea typeface="Calibri" panose="020F0502020204030204" pitchFamily="34" charset="0"/>
              </a:rPr>
              <a:t> quod </a:t>
            </a:r>
            <a:r>
              <a:rPr lang="fr-FR" sz="1800" dirty="0" err="1">
                <a:effectLst/>
                <a:latin typeface="Times New Roman" panose="02020603050405020304" pitchFamily="18" charset="0"/>
                <a:ea typeface="Calibri" panose="020F0502020204030204" pitchFamily="34" charset="0"/>
              </a:rPr>
              <a:t>homines</a:t>
            </a:r>
            <a:r>
              <a:rPr lang="fr-FR" sz="1800" dirty="0">
                <a:effectLst/>
                <a:latin typeface="Times New Roman" panose="02020603050405020304" pitchFamily="18" charset="0"/>
                <a:ea typeface="Calibri" panose="020F0502020204030204" pitchFamily="34" charset="0"/>
              </a:rPr>
              <a:t> </a:t>
            </a:r>
            <a:r>
              <a:rPr lang="fr-FR" sz="1800" b="1" dirty="0" err="1">
                <a:solidFill>
                  <a:srgbClr val="0070C0"/>
                </a:solidFill>
                <a:effectLst/>
                <a:latin typeface="Times New Roman" panose="02020603050405020304" pitchFamily="18" charset="0"/>
                <a:ea typeface="Calibri" panose="020F0502020204030204" pitchFamily="34" charset="0"/>
              </a:rPr>
              <a:t>fascinari</a:t>
            </a:r>
            <a:r>
              <a:rPr lang="fr-FR" sz="1800" dirty="0">
                <a:effectLst/>
                <a:latin typeface="Times New Roman" panose="02020603050405020304" pitchFamily="18" charset="0"/>
                <a:ea typeface="Calibri" panose="020F0502020204030204" pitchFamily="34" charset="0"/>
              </a:rPr>
              <a:t> verum est,  </a:t>
            </a:r>
            <a:endParaRPr lang="fr-FR" sz="1800" dirty="0">
              <a:latin typeface="Times New Roman" panose="02020603050405020304" pitchFamily="18" charset="0"/>
              <a:cs typeface="Times New Roman" panose="02020603050405020304" pitchFamily="18" charset="0"/>
            </a:endParaRPr>
          </a:p>
          <a:p>
            <a:pPr marL="0" indent="0" algn="just">
              <a:spcBef>
                <a:spcPts val="600"/>
              </a:spcBef>
              <a:buNone/>
            </a:pPr>
            <a:r>
              <a:rPr lang="fr-FR" sz="1800" dirty="0">
                <a:effectLst/>
                <a:latin typeface="Times New Roman" panose="02020603050405020304" pitchFamily="18" charset="0"/>
                <a:ea typeface="Calibri" panose="020F0502020204030204" pitchFamily="34" charset="0"/>
              </a:rPr>
              <a:t>Parfois, l’impression d’une âme se transmet à un autre corps, de telle sorte qu’elle détruit un esprit par l’estimation et qu’elle contamine un homme par l’estimation, et cela s’appelle la fascination. Et à propos de cela, il y a un proverbe selon lequel l’œil envoie l’homme dans un trou et le chameau dans une étuve de bains, et [ce proverbe] dit qu’il est vrai que des hommes sont fascinés.</a:t>
            </a:r>
          </a:p>
          <a:p>
            <a:pPr marL="0" indent="0" algn="just">
              <a:spcBef>
                <a:spcPts val="1200"/>
              </a:spcBef>
              <a:buNone/>
            </a:pPr>
            <a:r>
              <a:rPr lang="fr-FR" sz="1800" b="1" dirty="0">
                <a:effectLst/>
                <a:latin typeface="Times New Roman" panose="02020603050405020304" pitchFamily="18" charset="0"/>
                <a:ea typeface="Calibri" panose="020F0502020204030204" pitchFamily="34" charset="0"/>
              </a:rPr>
              <a:t>Hadith du chameau : « </a:t>
            </a:r>
            <a:r>
              <a:rPr lang="fr-FR" sz="1800" dirty="0">
                <a:effectLst/>
                <a:latin typeface="Times New Roman" panose="02020603050405020304" pitchFamily="18" charset="0"/>
                <a:ea typeface="Times New Roman" panose="02020603050405020304" pitchFamily="18" charset="0"/>
              </a:rPr>
              <a:t>Le mauvais œil peut conduire un homme dans sa tombe et un chameau dans la marmite ».</a:t>
            </a:r>
            <a:endParaRPr lang="fr-FR" sz="1800" dirty="0">
              <a:latin typeface="Times New Roman" panose="02020603050405020304" pitchFamily="18" charset="0"/>
              <a:cs typeface="Times New Roman" panose="02020603050405020304" pitchFamily="18" charset="0"/>
            </a:endParaRPr>
          </a:p>
          <a:p>
            <a:pPr marL="0" indent="0">
              <a:buNone/>
            </a:pPr>
            <a:endParaRPr lang="fr-FR" dirty="0"/>
          </a:p>
        </p:txBody>
      </p:sp>
    </p:spTree>
    <p:extLst>
      <p:ext uri="{BB962C8B-B14F-4D97-AF65-F5344CB8AC3E}">
        <p14:creationId xmlns:p14="http://schemas.microsoft.com/office/powerpoint/2010/main" val="19125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05903D-44BE-6635-0FE5-6A93C876232E}"/>
            </a:ext>
          </a:extLst>
        </p:cNvPr>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25158E09-0542-E9A3-59F2-814B6C1EB696}"/>
              </a:ext>
            </a:extLst>
          </p:cNvPr>
          <p:cNvSpPr>
            <a:spLocks noGrp="1"/>
          </p:cNvSpPr>
          <p:nvPr>
            <p:ph idx="1"/>
          </p:nvPr>
        </p:nvSpPr>
        <p:spPr>
          <a:xfrm>
            <a:off x="385893" y="454424"/>
            <a:ext cx="11456565" cy="5879263"/>
          </a:xfrm>
        </p:spPr>
        <p:txBody>
          <a:bodyPr/>
          <a:lstStyle/>
          <a:p>
            <a:pPr marL="0" indent="0" algn="just">
              <a:buNone/>
            </a:pPr>
            <a:r>
              <a:rPr lang="fr-FR" sz="2000" b="1" dirty="0">
                <a:latin typeface="Times New Roman" panose="02020603050405020304" pitchFamily="18" charset="0"/>
                <a:cs typeface="Times New Roman" panose="02020603050405020304" pitchFamily="18" charset="0"/>
              </a:rPr>
              <a:t>2. Condamnations de la magie au XIVe siècle </a:t>
            </a:r>
          </a:p>
          <a:p>
            <a:pPr marL="0" indent="0" algn="just">
              <a:buNone/>
            </a:pPr>
            <a:r>
              <a:rPr lang="fr-FR" sz="1800" dirty="0">
                <a:effectLst/>
                <a:latin typeface="Times New Roman" panose="02020603050405020304" pitchFamily="18" charset="0"/>
                <a:ea typeface="Calibri" panose="020F0502020204030204" pitchFamily="34" charset="0"/>
              </a:rPr>
              <a:t>Pontificat de Jean XXII (1316-1334)</a:t>
            </a:r>
          </a:p>
          <a:p>
            <a:pPr algn="just"/>
            <a:r>
              <a:rPr lang="fr-FR" sz="1800" dirty="0">
                <a:effectLst/>
                <a:latin typeface="Times New Roman" panose="02020603050405020304" pitchFamily="18" charset="0"/>
                <a:ea typeface="Calibri" panose="020F0502020204030204" pitchFamily="34" charset="0"/>
              </a:rPr>
              <a:t>Août 1320 : lettre du cardinal Guillaume de Peyre Godin aux inquisiteurs de Carcassonne et de Toulouse</a:t>
            </a:r>
          </a:p>
          <a:p>
            <a:pPr algn="just"/>
            <a:r>
              <a:rPr lang="fr-FR" sz="1800" dirty="0">
                <a:effectLst/>
                <a:latin typeface="Times New Roman" panose="02020603050405020304" pitchFamily="18" charset="0"/>
                <a:ea typeface="Calibri" panose="020F0502020204030204" pitchFamily="34" charset="0"/>
              </a:rPr>
              <a:t>Automne 1320 : consultation doctrinale sur les relations entre magie et hérésie ; magie qualifiée de </a:t>
            </a:r>
            <a:r>
              <a:rPr lang="fr-FR" sz="1800" i="1" dirty="0">
                <a:effectLst/>
                <a:latin typeface="Times New Roman" panose="02020603050405020304" pitchFamily="18" charset="0"/>
                <a:ea typeface="Calibri" panose="020F0502020204030204" pitchFamily="34" charset="0"/>
              </a:rPr>
              <a:t>factum </a:t>
            </a:r>
            <a:r>
              <a:rPr lang="fr-FR" sz="1800" i="1" dirty="0" err="1">
                <a:effectLst/>
                <a:latin typeface="Times New Roman" panose="02020603050405020304" pitchFamily="18" charset="0"/>
                <a:ea typeface="Calibri" panose="020F0502020204030204" pitchFamily="34" charset="0"/>
              </a:rPr>
              <a:t>hereticale</a:t>
            </a:r>
            <a:endParaRPr lang="fr-FR" sz="1800" i="1" dirty="0">
              <a:effectLst/>
              <a:latin typeface="Times New Roman" panose="02020603050405020304" pitchFamily="18" charset="0"/>
              <a:ea typeface="Calibri" panose="020F0502020204030204" pitchFamily="34" charset="0"/>
            </a:endParaRPr>
          </a:p>
          <a:p>
            <a:pPr marL="0" indent="0" algn="just">
              <a:buNone/>
            </a:pPr>
            <a:endParaRPr lang="fr-FR" sz="1800" b="1" dirty="0">
              <a:latin typeface="Times New Roman" panose="02020603050405020304" pitchFamily="18" charset="0"/>
              <a:cs typeface="Times New Roman" panose="02020603050405020304" pitchFamily="18" charset="0"/>
            </a:endParaRPr>
          </a:p>
          <a:p>
            <a:pPr marL="0" indent="0" algn="just">
              <a:buNone/>
            </a:pPr>
            <a:r>
              <a:rPr lang="fr-FR" sz="1800" b="1" dirty="0">
                <a:latin typeface="Times New Roman" panose="02020603050405020304" pitchFamily="18" charset="0"/>
                <a:cs typeface="Times New Roman" panose="02020603050405020304" pitchFamily="18" charset="0"/>
              </a:rPr>
              <a:t>Bulle de Jean XXII à Jacques Fournier, évêque de Pamiers, Avignon, 28 juillet 1319</a:t>
            </a:r>
          </a:p>
          <a:p>
            <a:pPr marL="0" indent="0" algn="just">
              <a:lnSpc>
                <a:spcPct val="100000"/>
              </a:lnSpc>
              <a:spcBef>
                <a:spcPts val="0"/>
              </a:spcBef>
              <a:spcAft>
                <a:spcPts val="0"/>
              </a:spcAft>
              <a:buNone/>
            </a:pPr>
            <a:r>
              <a:rPr lang="fr-FR" sz="1000" dirty="0">
                <a:latin typeface="Times New Roman" panose="02020603050405020304" pitchFamily="18" charset="0"/>
                <a:cs typeface="Times New Roman" panose="02020603050405020304" pitchFamily="18" charset="0"/>
              </a:rPr>
              <a:t>dans J.-M. Vidal, </a:t>
            </a:r>
            <a:r>
              <a:rPr lang="fr-FR" sz="1000" i="1" dirty="0">
                <a:latin typeface="Times New Roman" panose="02020603050405020304" pitchFamily="18" charset="0"/>
                <a:cs typeface="Times New Roman" panose="02020603050405020304" pitchFamily="18" charset="0"/>
              </a:rPr>
              <a:t>Bullaire de l’Inquisition française au XIVe siècle et jusqu’à la fin du grand Schisme</a:t>
            </a:r>
            <a:r>
              <a:rPr lang="fr-FR" sz="1000" dirty="0">
                <a:latin typeface="Times New Roman" panose="02020603050405020304" pitchFamily="18" charset="0"/>
                <a:cs typeface="Times New Roman" panose="02020603050405020304" pitchFamily="18" charset="0"/>
              </a:rPr>
              <a:t>, Paris, 1913, doc 24, p. 53</a:t>
            </a:r>
          </a:p>
          <a:p>
            <a:pPr marL="0" indent="0" algn="just">
              <a:buNone/>
            </a:pPr>
            <a:r>
              <a:rPr lang="fr-FR" sz="1800" dirty="0">
                <a:latin typeface="Times New Roman" panose="02020603050405020304" pitchFamily="18" charset="0"/>
                <a:cs typeface="Times New Roman" panose="02020603050405020304" pitchFamily="18" charset="0"/>
              </a:rPr>
              <a:t>Ad </a:t>
            </a:r>
            <a:r>
              <a:rPr lang="fr-FR" sz="1800" dirty="0" err="1">
                <a:latin typeface="Times New Roman" panose="02020603050405020304" pitchFamily="18" charset="0"/>
                <a:cs typeface="Times New Roman" panose="02020603050405020304" pitchFamily="18" charset="0"/>
              </a:rPr>
              <a:t>audientiam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nostram</a:t>
            </a:r>
            <a:r>
              <a:rPr lang="fr-FR" sz="1800" dirty="0">
                <a:latin typeface="Times New Roman" panose="02020603050405020304" pitchFamily="18" charset="0"/>
                <a:cs typeface="Times New Roman" panose="02020603050405020304" pitchFamily="18" charset="0"/>
              </a:rPr>
              <a:t> non sine </a:t>
            </a:r>
            <a:r>
              <a:rPr lang="fr-FR" sz="1800" dirty="0" err="1">
                <a:latin typeface="Times New Roman" panose="02020603050405020304" pitchFamily="18" charset="0"/>
                <a:cs typeface="Times New Roman" panose="02020603050405020304" pitchFamily="18" charset="0"/>
              </a:rPr>
              <a:t>dolore</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cordis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pervenit</a:t>
            </a:r>
            <a:r>
              <a:rPr lang="fr-FR" sz="1800" dirty="0">
                <a:latin typeface="Times New Roman" panose="02020603050405020304" pitchFamily="18" charset="0"/>
                <a:cs typeface="Times New Roman" panose="02020603050405020304" pitchFamily="18" charset="0"/>
              </a:rPr>
              <a:t> quod </a:t>
            </a:r>
            <a:r>
              <a:rPr lang="fr-FR" sz="1800" dirty="0" err="1">
                <a:latin typeface="Times New Roman" panose="02020603050405020304" pitchFamily="18" charset="0"/>
                <a:cs typeface="Times New Roman" panose="02020603050405020304" pitchFamily="18" charset="0"/>
              </a:rPr>
              <a:t>filii</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Belial</a:t>
            </a:r>
            <a:r>
              <a:rPr lang="fr-FR" sz="1800" dirty="0">
                <a:latin typeface="Times New Roman" panose="02020603050405020304" pitchFamily="18" charset="0"/>
                <a:cs typeface="Times New Roman" panose="02020603050405020304" pitchFamily="18" charset="0"/>
              </a:rPr>
              <a:t> Petrus </a:t>
            </a:r>
            <a:r>
              <a:rPr lang="fr-FR" sz="1800" dirty="0" err="1">
                <a:latin typeface="Times New Roman" panose="02020603050405020304" pitchFamily="18" charset="0"/>
                <a:cs typeface="Times New Roman" panose="02020603050405020304" pitchFamily="18" charset="0"/>
              </a:rPr>
              <a:t>Ademarii</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presbitero</a:t>
            </a:r>
            <a:r>
              <a:rPr lang="fr-FR" sz="1800" dirty="0">
                <a:latin typeface="Times New Roman" panose="02020603050405020304" pitchFamily="18" charset="0"/>
                <a:cs typeface="Times New Roman" panose="02020603050405020304" pitchFamily="18" charset="0"/>
              </a:rPr>
              <a:t>, et Petrus </a:t>
            </a:r>
            <a:r>
              <a:rPr lang="fr-FR" sz="1800" dirty="0" err="1">
                <a:latin typeface="Times New Roman" panose="02020603050405020304" pitchFamily="18" charset="0"/>
                <a:cs typeface="Times New Roman" panose="02020603050405020304" pitchFamily="18" charset="0"/>
              </a:rPr>
              <a:t>Ricardi</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Recordi</a:t>
            </a:r>
            <a:r>
              <a:rPr lang="fr-FR" sz="1800" dirty="0">
                <a:latin typeface="Times New Roman" panose="02020603050405020304" pitchFamily="18" charset="0"/>
                <a:cs typeface="Times New Roman" panose="02020603050405020304" pitchFamily="18" charset="0"/>
              </a:rPr>
              <a:t> éd.], </a:t>
            </a:r>
            <a:r>
              <a:rPr lang="fr-FR" sz="1800" dirty="0" err="1">
                <a:latin typeface="Times New Roman" panose="02020603050405020304" pitchFamily="18" charset="0"/>
                <a:cs typeface="Times New Roman" panose="02020603050405020304" pitchFamily="18" charset="0"/>
              </a:rPr>
              <a:t>ordinis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carmelitarum</a:t>
            </a:r>
            <a:r>
              <a:rPr lang="fr-FR" sz="1800" dirty="0">
                <a:latin typeface="Times New Roman" panose="02020603050405020304" pitchFamily="18" charset="0"/>
                <a:cs typeface="Times New Roman" panose="02020603050405020304" pitchFamily="18" charset="0"/>
              </a:rPr>
              <a:t>, et </a:t>
            </a:r>
            <a:r>
              <a:rPr lang="fr-FR" sz="1800" dirty="0" err="1">
                <a:latin typeface="Times New Roman" panose="02020603050405020304" pitchFamily="18" charset="0"/>
                <a:cs typeface="Times New Roman" panose="02020603050405020304" pitchFamily="18" charset="0"/>
              </a:rPr>
              <a:t>Galharda</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Enquede</a:t>
            </a:r>
            <a:r>
              <a:rPr lang="fr-FR" sz="1800" dirty="0">
                <a:latin typeface="Times New Roman" panose="02020603050405020304" pitchFamily="18" charset="0"/>
                <a:cs typeface="Times New Roman" panose="02020603050405020304" pitchFamily="18" charset="0"/>
              </a:rPr>
              <a:t>, de Monte </a:t>
            </a:r>
            <a:r>
              <a:rPr lang="fr-FR" sz="1800" dirty="0" err="1">
                <a:latin typeface="Times New Roman" panose="02020603050405020304" pitchFamily="18" charset="0"/>
                <a:cs typeface="Times New Roman" panose="02020603050405020304" pitchFamily="18" charset="0"/>
              </a:rPr>
              <a:t>Galhardo</a:t>
            </a:r>
            <a:r>
              <a:rPr lang="fr-FR" sz="1800" dirty="0">
                <a:latin typeface="Times New Roman" panose="02020603050405020304" pitchFamily="18" charset="0"/>
                <a:cs typeface="Times New Roman" panose="02020603050405020304" pitchFamily="18" charset="0"/>
              </a:rPr>
              <a:t>, mulier, per </a:t>
            </a:r>
            <a:r>
              <a:rPr lang="fr-FR" sz="1800" dirty="0" err="1">
                <a:latin typeface="Times New Roman" panose="02020603050405020304" pitchFamily="18" charset="0"/>
                <a:cs typeface="Times New Roman" panose="02020603050405020304" pitchFamily="18" charset="0"/>
              </a:rPr>
              <a:t>devia</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vitiorum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vagantes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factionibus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ymaginum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incantationibus</a:t>
            </a:r>
            <a:r>
              <a:rPr lang="fr-FR" sz="1800" dirty="0">
                <a:latin typeface="Times New Roman" panose="02020603050405020304" pitchFamily="18" charset="0"/>
                <a:cs typeface="Times New Roman" panose="02020603050405020304" pitchFamily="18" charset="0"/>
              </a:rPr>
              <a:t> et </a:t>
            </a:r>
            <a:r>
              <a:rPr lang="fr-FR" sz="1800" dirty="0" err="1">
                <a:latin typeface="Times New Roman" panose="02020603050405020304" pitchFamily="18" charset="0"/>
                <a:cs typeface="Times New Roman" panose="02020603050405020304" pitchFamily="18" charset="0"/>
              </a:rPr>
              <a:t>consultationibus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demonum</a:t>
            </a:r>
            <a:r>
              <a:rPr lang="fr-FR" sz="1800" dirty="0">
                <a:latin typeface="Times New Roman" panose="02020603050405020304" pitchFamily="18" charset="0"/>
                <a:cs typeface="Times New Roman" panose="02020603050405020304" pitchFamily="18" charset="0"/>
              </a:rPr>
              <a:t>, </a:t>
            </a:r>
            <a:r>
              <a:rPr lang="fr-FR" sz="1800" b="1" dirty="0" err="1">
                <a:latin typeface="Times New Roman" panose="02020603050405020304" pitchFamily="18" charset="0"/>
                <a:cs typeface="Times New Roman" panose="02020603050405020304" pitchFamily="18" charset="0"/>
              </a:rPr>
              <a:t>fascinationibus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maleficiis</a:t>
            </a:r>
            <a:r>
              <a:rPr lang="fr-FR" sz="1800" dirty="0">
                <a:latin typeface="Times New Roman" panose="02020603050405020304" pitchFamily="18" charset="0"/>
                <a:cs typeface="Times New Roman" panose="02020603050405020304" pitchFamily="18" charset="0"/>
              </a:rPr>
              <a:t> et </a:t>
            </a:r>
            <a:r>
              <a:rPr lang="fr-FR" sz="1800" dirty="0" err="1">
                <a:latin typeface="Times New Roman" panose="02020603050405020304" pitchFamily="18" charset="0"/>
                <a:cs typeface="Times New Roman" panose="02020603050405020304" pitchFamily="18" charset="0"/>
              </a:rPr>
              <a:t>aliis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diversis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adinventionibus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superstitiosis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intendunt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sique</a:t>
            </a:r>
            <a:r>
              <a:rPr lang="fr-FR" sz="1800" dirty="0">
                <a:latin typeface="Times New Roman" panose="02020603050405020304" pitchFamily="18" charset="0"/>
                <a:cs typeface="Times New Roman" panose="02020603050405020304" pitchFamily="18" charset="0"/>
              </a:rPr>
              <a:t> non </a:t>
            </a:r>
            <a:r>
              <a:rPr lang="fr-FR" sz="1800" dirty="0" err="1">
                <a:latin typeface="Times New Roman" panose="02020603050405020304" pitchFamily="18" charset="0"/>
                <a:cs typeface="Times New Roman" panose="02020603050405020304" pitchFamily="18" charset="0"/>
              </a:rPr>
              <a:t>solum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seipsos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precipitant</a:t>
            </a:r>
            <a:r>
              <a:rPr lang="fr-FR" sz="1800" dirty="0">
                <a:latin typeface="Times New Roman" panose="02020603050405020304" pitchFamily="18" charset="0"/>
                <a:cs typeface="Times New Roman" panose="02020603050405020304" pitchFamily="18" charset="0"/>
              </a:rPr>
              <a:t> in </a:t>
            </a:r>
            <a:r>
              <a:rPr lang="fr-FR" sz="1800" dirty="0" err="1">
                <a:latin typeface="Times New Roman" panose="02020603050405020304" pitchFamily="18" charset="0"/>
                <a:cs typeface="Times New Roman" panose="02020603050405020304" pitchFamily="18" charset="0"/>
              </a:rPr>
              <a:t>gehennam</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sed</a:t>
            </a:r>
            <a:r>
              <a:rPr lang="fr-FR" sz="1800" dirty="0">
                <a:latin typeface="Times New Roman" panose="02020603050405020304" pitchFamily="18" charset="0"/>
                <a:cs typeface="Times New Roman" panose="02020603050405020304" pitchFamily="18" charset="0"/>
              </a:rPr>
              <a:t> et </a:t>
            </a:r>
            <a:r>
              <a:rPr lang="fr-FR" sz="1800" dirty="0" err="1">
                <a:latin typeface="Times New Roman" panose="02020603050405020304" pitchFamily="18" charset="0"/>
                <a:cs typeface="Times New Roman" panose="02020603050405020304" pitchFamily="18" charset="0"/>
              </a:rPr>
              <a:t>multos</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trahunt</a:t>
            </a:r>
            <a:r>
              <a:rPr lang="fr-FR" sz="1800" dirty="0">
                <a:latin typeface="Times New Roman" panose="02020603050405020304" pitchFamily="18" charset="0"/>
                <a:cs typeface="Times New Roman" panose="02020603050405020304" pitchFamily="18" charset="0"/>
              </a:rPr>
              <a:t> </a:t>
            </a:r>
            <a:r>
              <a:rPr lang="fr-FR" sz="1800" dirty="0" err="1">
                <a:latin typeface="Times New Roman" panose="02020603050405020304" pitchFamily="18" charset="0"/>
                <a:cs typeface="Times New Roman" panose="02020603050405020304" pitchFamily="18" charset="0"/>
              </a:rPr>
              <a:t>verbis</a:t>
            </a:r>
            <a:r>
              <a:rPr lang="fr-FR" sz="1800" dirty="0">
                <a:latin typeface="Times New Roman" panose="02020603050405020304" pitchFamily="18" charset="0"/>
                <a:cs typeface="Times New Roman" panose="02020603050405020304" pitchFamily="18" charset="0"/>
              </a:rPr>
              <a:t>. </a:t>
            </a:r>
          </a:p>
          <a:p>
            <a:pPr marL="0" indent="0" algn="just">
              <a:buNone/>
            </a:pPr>
            <a:r>
              <a:rPr lang="fr-FR" sz="1800" dirty="0">
                <a:effectLst/>
                <a:latin typeface="Times New Roman" panose="02020603050405020304" pitchFamily="18" charset="0"/>
                <a:ea typeface="Calibri" panose="020F0502020204030204" pitchFamily="34" charset="0"/>
              </a:rPr>
              <a:t>Il est parvenu à notre connaissance, non sans affliction, que le fils de Bélial Pierre </a:t>
            </a:r>
            <a:r>
              <a:rPr lang="fr-FR" sz="1800" dirty="0" err="1">
                <a:effectLst/>
                <a:latin typeface="Times New Roman" panose="02020603050405020304" pitchFamily="18" charset="0"/>
                <a:ea typeface="Calibri" panose="020F0502020204030204" pitchFamily="34" charset="0"/>
              </a:rPr>
              <a:t>Adémard</a:t>
            </a:r>
            <a:r>
              <a:rPr lang="fr-FR" sz="1800" dirty="0">
                <a:effectLst/>
                <a:latin typeface="Times New Roman" panose="02020603050405020304" pitchFamily="18" charset="0"/>
                <a:ea typeface="Calibri" panose="020F0502020204030204" pitchFamily="34" charset="0"/>
              </a:rPr>
              <a:t>, prêtre, et Pierre Record, de l’ordre des Carmélites, et Gaillarde </a:t>
            </a:r>
            <a:r>
              <a:rPr lang="fr-FR" sz="1800" dirty="0" err="1">
                <a:effectLst/>
                <a:latin typeface="Times New Roman" panose="02020603050405020304" pitchFamily="18" charset="0"/>
                <a:ea typeface="Calibri" panose="020F0502020204030204" pitchFamily="34" charset="0"/>
              </a:rPr>
              <a:t>Enquede</a:t>
            </a:r>
            <a:r>
              <a:rPr lang="fr-FR" sz="1800" dirty="0">
                <a:effectLst/>
                <a:latin typeface="Times New Roman" panose="02020603050405020304" pitchFamily="18" charset="0"/>
                <a:ea typeface="Calibri" panose="020F0502020204030204" pitchFamily="34" charset="0"/>
              </a:rPr>
              <a:t>, femme de </a:t>
            </a:r>
            <a:r>
              <a:rPr lang="fr-FR" sz="1800" dirty="0" err="1">
                <a:effectLst/>
                <a:latin typeface="Times New Roman" panose="02020603050405020304" pitchFamily="18" charset="0"/>
                <a:ea typeface="Calibri" panose="020F0502020204030204" pitchFamily="34" charset="0"/>
              </a:rPr>
              <a:t>Montgailhard</a:t>
            </a:r>
            <a:r>
              <a:rPr lang="fr-FR" sz="1800" dirty="0">
                <a:effectLst/>
                <a:latin typeface="Times New Roman" panose="02020603050405020304" pitchFamily="18" charset="0"/>
                <a:ea typeface="Calibri" panose="020F0502020204030204" pitchFamily="34" charset="0"/>
              </a:rPr>
              <a:t>, empruntant la voie erronée des vices, opèrent volontairement par des images fabriquées, des incantations et des consultations de démons, des fascinations, des maléfices et diverses autres inventions superstitieuses, au point que non seulement ils se précipitent eux-mêmes en enfer, mais qu’ils y entraînent aussi beaucoup d’autres par leurs paroles</a:t>
            </a:r>
          </a:p>
          <a:p>
            <a:pPr marL="0" indent="0" algn="just">
              <a:buNone/>
            </a:pPr>
            <a:endParaRPr lang="fr-FR" sz="1800" dirty="0">
              <a:effectLst/>
              <a:latin typeface="Times New Roman" panose="02020603050405020304" pitchFamily="18" charset="0"/>
              <a:ea typeface="Calibri" panose="020F0502020204030204" pitchFamily="34" charset="0"/>
            </a:endParaRPr>
          </a:p>
          <a:p>
            <a:pPr marL="0" indent="0" algn="just">
              <a:buNone/>
            </a:pPr>
            <a:r>
              <a:rPr lang="fr-FR" sz="1800" dirty="0">
                <a:effectLst/>
                <a:latin typeface="Times New Roman" panose="02020603050405020304" pitchFamily="18" charset="0"/>
                <a:ea typeface="Calibri" panose="020F0502020204030204" pitchFamily="34" charset="0"/>
              </a:rPr>
              <a:t>Pontificat </a:t>
            </a:r>
            <a:r>
              <a:rPr lang="fr-FR" sz="1800" dirty="0">
                <a:latin typeface="Times New Roman" panose="02020603050405020304" pitchFamily="18" charset="0"/>
                <a:ea typeface="Calibri" panose="020F0502020204030204" pitchFamily="34" charset="0"/>
              </a:rPr>
              <a:t>de Benoît XII (1334-1342) : pas d’allusion à la </a:t>
            </a:r>
            <a:r>
              <a:rPr lang="fr-FR" sz="1800" i="1" dirty="0" err="1">
                <a:latin typeface="Times New Roman" panose="02020603050405020304" pitchFamily="18" charset="0"/>
                <a:ea typeface="Calibri" panose="020F0502020204030204" pitchFamily="34" charset="0"/>
              </a:rPr>
              <a:t>fascinatio</a:t>
            </a:r>
            <a:r>
              <a:rPr lang="fr-FR" sz="1800" dirty="0">
                <a:latin typeface="Times New Roman" panose="02020603050405020304" pitchFamily="18" charset="0"/>
                <a:ea typeface="Calibri" panose="020F0502020204030204" pitchFamily="34" charset="0"/>
              </a:rPr>
              <a:t> dans les bulles promulguées contre </a:t>
            </a:r>
            <a:r>
              <a:rPr lang="fr-FR" sz="1800" dirty="0">
                <a:effectLst/>
                <a:latin typeface="Times New Roman" panose="02020603050405020304" pitchFamily="18" charset="0"/>
                <a:ea typeface="Calibri" panose="020F0502020204030204" pitchFamily="34" charset="0"/>
              </a:rPr>
              <a:t>la magie</a:t>
            </a:r>
            <a:endParaRPr lang="fr-FR" dirty="0"/>
          </a:p>
        </p:txBody>
      </p:sp>
    </p:spTree>
    <p:extLst>
      <p:ext uri="{BB962C8B-B14F-4D97-AF65-F5344CB8AC3E}">
        <p14:creationId xmlns:p14="http://schemas.microsoft.com/office/powerpoint/2010/main" val="233336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031" y="584554"/>
            <a:ext cx="11058834" cy="523220"/>
          </a:xfrm>
          <a:prstGeom prst="rect">
            <a:avLst/>
          </a:prstGeom>
        </p:spPr>
        <p:txBody>
          <a:bodyPr wrap="square">
            <a:spAutoFit/>
          </a:bodyPr>
          <a:lstStyle/>
          <a:p>
            <a:pPr algn="just"/>
            <a:r>
              <a:rPr lang="fr-FR" sz="2800" b="1" dirty="0">
                <a:latin typeface="Times New Roman" panose="02020603050405020304" pitchFamily="18" charset="0"/>
                <a:ea typeface="Calibri" panose="020F0502020204030204" pitchFamily="34" charset="0"/>
                <a:cs typeface="Times New Roman" panose="02020603050405020304" pitchFamily="18" charset="0"/>
              </a:rPr>
              <a:t>III- Décrire du mauvais œil</a:t>
            </a:r>
            <a:endParaRPr lang="fr-FR" dirty="0">
              <a:ea typeface="Calibri" panose="020F0502020204030204" pitchFamily="34" charset="0"/>
            </a:endParaRPr>
          </a:p>
        </p:txBody>
      </p:sp>
      <p:sp>
        <p:nvSpPr>
          <p:cNvPr id="4" name="Espace réservé du contenu 2">
            <a:extLst>
              <a:ext uri="{FF2B5EF4-FFF2-40B4-BE49-F238E27FC236}">
                <a16:creationId xmlns:a16="http://schemas.microsoft.com/office/drawing/2014/main" id="{F3BE57B3-44A0-20EF-55C8-D7EB44FCABE6}"/>
              </a:ext>
            </a:extLst>
          </p:cNvPr>
          <p:cNvSpPr txBox="1">
            <a:spLocks/>
          </p:cNvSpPr>
          <p:nvPr/>
        </p:nvSpPr>
        <p:spPr bwMode="auto">
          <a:xfrm>
            <a:off x="733611" y="1999178"/>
            <a:ext cx="10776084" cy="1247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just">
              <a:buNone/>
            </a:pPr>
            <a:r>
              <a:rPr lang="fr-FR" sz="1800" dirty="0">
                <a:effectLst/>
                <a:latin typeface="Times New Roman" panose="02020603050405020304" pitchFamily="18" charset="0"/>
                <a:ea typeface="Calibri" panose="020F0502020204030204" pitchFamily="34" charset="0"/>
              </a:rPr>
              <a:t>Un exemple du XXe siècle : récit tiré de l’enquête </a:t>
            </a:r>
            <a:r>
              <a:rPr lang="fr-FR" sz="1800" dirty="0">
                <a:latin typeface="Times New Roman" panose="02020603050405020304" pitchFamily="18" charset="0"/>
                <a:ea typeface="Calibri" panose="020F0502020204030204" pitchFamily="34" charset="0"/>
              </a:rPr>
              <a:t>menée par </a:t>
            </a:r>
            <a:r>
              <a:rPr lang="fr-FR" sz="1800" dirty="0">
                <a:effectLst/>
                <a:latin typeface="Times New Roman" panose="02020603050405020304" pitchFamily="18" charset="0"/>
                <a:ea typeface="Calibri" panose="020F0502020204030204" pitchFamily="34" charset="0"/>
              </a:rPr>
              <a:t>Louis C. Jones </a:t>
            </a:r>
            <a:r>
              <a:rPr lang="fr-FR" sz="1800" dirty="0">
                <a:latin typeface="Times New Roman" panose="02020603050405020304" pitchFamily="18" charset="0"/>
                <a:ea typeface="Calibri" panose="020F0502020204030204" pitchFamily="34" charset="0"/>
              </a:rPr>
              <a:t>à New York de 1940 à 1946 sur les croyances et pratiques relatives au mauvais œil</a:t>
            </a:r>
            <a:endParaRPr lang="fr-FR" sz="1800" dirty="0">
              <a:effectLst/>
              <a:latin typeface="Times New Roman" panose="02020603050405020304" pitchFamily="18" charset="0"/>
              <a:ea typeface="Calibri" panose="020F0502020204030204" pitchFamily="34" charset="0"/>
            </a:endParaRPr>
          </a:p>
          <a:p>
            <a:pPr marL="0" indent="0" algn="just">
              <a:buFont typeface="Wingdings 2" pitchFamily="18" charset="2"/>
              <a:buNone/>
            </a:pPr>
            <a:r>
              <a:rPr lang="en-GB" sz="1800" dirty="0">
                <a:effectLst/>
                <a:latin typeface="Times New Roman" panose="02020603050405020304" pitchFamily="18" charset="0"/>
                <a:ea typeface="Calibri" panose="020F0502020204030204" pitchFamily="34" charset="0"/>
              </a:rPr>
              <a:t>Louis C. Jones, “The Evil Eye among European-Americans”, </a:t>
            </a:r>
            <a:r>
              <a:rPr lang="en-GB" sz="1800" i="1" dirty="0">
                <a:effectLst/>
                <a:latin typeface="Times New Roman" panose="02020603050405020304" pitchFamily="18" charset="0"/>
                <a:ea typeface="Calibri" panose="020F0502020204030204" pitchFamily="34" charset="0"/>
              </a:rPr>
              <a:t>Western Folklore</a:t>
            </a:r>
            <a:r>
              <a:rPr lang="en-GB" sz="1800" dirty="0">
                <a:effectLst/>
                <a:latin typeface="Times New Roman" panose="02020603050405020304" pitchFamily="18" charset="0"/>
                <a:ea typeface="Calibri" panose="020F0502020204030204" pitchFamily="34" charset="0"/>
              </a:rPr>
              <a:t> 10/1, 1951, p. 11-25.</a:t>
            </a:r>
          </a:p>
        </p:txBody>
      </p:sp>
    </p:spTree>
    <p:extLst>
      <p:ext uri="{BB962C8B-B14F-4D97-AF65-F5344CB8AC3E}">
        <p14:creationId xmlns:p14="http://schemas.microsoft.com/office/powerpoint/2010/main" val="28794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8D356-CFFB-5CBF-9E1B-3FC7ABC3B21A}"/>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AA3909A-DE4A-C49B-34FD-4D799E168683}"/>
              </a:ext>
            </a:extLst>
          </p:cNvPr>
          <p:cNvSpPr>
            <a:spLocks noGrp="1"/>
          </p:cNvSpPr>
          <p:nvPr>
            <p:ph idx="1"/>
          </p:nvPr>
        </p:nvSpPr>
        <p:spPr>
          <a:xfrm>
            <a:off x="583582" y="1298430"/>
            <a:ext cx="7121231" cy="578078"/>
          </a:xfrm>
        </p:spPr>
        <p:txBody>
          <a:bodyPr/>
          <a:lstStyle/>
          <a:p>
            <a:pPr marL="0" indent="0" algn="just">
              <a:buNone/>
            </a:pPr>
            <a:r>
              <a:rPr lang="fr-FR" sz="2400" b="1" dirty="0">
                <a:latin typeface="Times New Roman" panose="02020603050405020304" pitchFamily="18" charset="0"/>
                <a:ea typeface="Calibri" panose="020F0502020204030204" pitchFamily="34" charset="0"/>
                <a:cs typeface="Times New Roman" panose="02020603050405020304" pitchFamily="18" charset="0"/>
              </a:rPr>
              <a:t>Version 1 : la </a:t>
            </a:r>
            <a:r>
              <a:rPr lang="fr-FR" sz="2400" b="1" i="1" dirty="0" err="1">
                <a:latin typeface="Times New Roman" panose="02020603050405020304" pitchFamily="18" charset="0"/>
                <a:ea typeface="Calibri" panose="020F0502020204030204" pitchFamily="34" charset="0"/>
                <a:cs typeface="Times New Roman" panose="02020603050405020304" pitchFamily="18" charset="0"/>
              </a:rPr>
              <a:t>vetula</a:t>
            </a:r>
            <a:r>
              <a:rPr lang="fr-FR" sz="2400" b="1" dirty="0">
                <a:latin typeface="Times New Roman" panose="02020603050405020304" pitchFamily="18" charset="0"/>
                <a:ea typeface="Calibri" panose="020F0502020204030204" pitchFamily="34" charset="0"/>
                <a:cs typeface="Times New Roman" panose="02020603050405020304" pitchFamily="18" charset="0"/>
              </a:rPr>
              <a:t> de Guillaume de Conches</a:t>
            </a:r>
          </a:p>
          <a:p>
            <a:pPr marL="0" indent="0" algn="just">
              <a:buNone/>
            </a:pP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fr-FR" sz="2000" b="1" i="1" dirty="0">
              <a:effectLst/>
              <a:latin typeface="Times New Roman" panose="02020603050405020304" pitchFamily="18" charset="0"/>
              <a:ea typeface="Calibri" panose="020F0502020204030204" pitchFamily="34" charset="0"/>
            </a:endParaRPr>
          </a:p>
        </p:txBody>
      </p:sp>
      <p:sp>
        <p:nvSpPr>
          <p:cNvPr id="2" name="Rectangle 1">
            <a:extLst>
              <a:ext uri="{FF2B5EF4-FFF2-40B4-BE49-F238E27FC236}">
                <a16:creationId xmlns:a16="http://schemas.microsoft.com/office/drawing/2014/main" id="{D7D7D703-FBF5-BFEC-8C20-E7DFD50A85ED}"/>
              </a:ext>
            </a:extLst>
          </p:cNvPr>
          <p:cNvSpPr/>
          <p:nvPr/>
        </p:nvSpPr>
        <p:spPr>
          <a:xfrm>
            <a:off x="583582" y="366441"/>
            <a:ext cx="11058834" cy="523220"/>
          </a:xfrm>
          <a:prstGeom prst="rect">
            <a:avLst/>
          </a:prstGeom>
        </p:spPr>
        <p:txBody>
          <a:bodyPr wrap="square">
            <a:spAutoFit/>
          </a:bodyPr>
          <a:lstStyle/>
          <a:p>
            <a:pPr algn="just"/>
            <a:r>
              <a:rPr lang="fr-FR" sz="2800" b="1" dirty="0">
                <a:latin typeface="Times New Roman" panose="02020603050405020304" pitchFamily="18" charset="0"/>
                <a:ea typeface="Calibri" panose="020F0502020204030204" pitchFamily="34" charset="0"/>
                <a:cs typeface="Times New Roman" panose="02020603050405020304" pitchFamily="18" charset="0"/>
              </a:rPr>
              <a:t>Trois portraits de </a:t>
            </a:r>
            <a:r>
              <a:rPr lang="fr-FR" sz="2800" b="1" i="1" dirty="0" err="1">
                <a:latin typeface="Times New Roman" panose="02020603050405020304" pitchFamily="18" charset="0"/>
                <a:ea typeface="Calibri" panose="020F0502020204030204" pitchFamily="34" charset="0"/>
                <a:cs typeface="Times New Roman" panose="02020603050405020304" pitchFamily="18" charset="0"/>
              </a:rPr>
              <a:t>vetula</a:t>
            </a:r>
            <a:r>
              <a:rPr lang="fr-FR" sz="2800" b="1" i="1" dirty="0">
                <a:latin typeface="Times New Roman" panose="02020603050405020304" pitchFamily="18" charset="0"/>
                <a:ea typeface="Calibri" panose="020F0502020204030204" pitchFamily="34" charset="0"/>
                <a:cs typeface="Times New Roman" panose="02020603050405020304" pitchFamily="18" charset="0"/>
              </a:rPr>
              <a:t> </a:t>
            </a:r>
            <a:r>
              <a:rPr lang="fr-FR" sz="2800" b="1" i="1" dirty="0" err="1">
                <a:latin typeface="Times New Roman" panose="02020603050405020304" pitchFamily="18" charset="0"/>
                <a:ea typeface="Calibri" panose="020F0502020204030204" pitchFamily="34" charset="0"/>
                <a:cs typeface="Times New Roman" panose="02020603050405020304" pitchFamily="18" charset="0"/>
              </a:rPr>
              <a:t>fascinatrix</a:t>
            </a:r>
            <a:r>
              <a:rPr lang="fr-FR" sz="2800" b="1" dirty="0">
                <a:ea typeface="Calibri" panose="020F0502020204030204" pitchFamily="34" charset="0"/>
              </a:rPr>
              <a:t> </a:t>
            </a:r>
            <a:r>
              <a:rPr lang="fr-FR" dirty="0">
                <a:ea typeface="Calibri" panose="020F0502020204030204" pitchFamily="34" charset="0"/>
              </a:rPr>
              <a:t> </a:t>
            </a:r>
          </a:p>
        </p:txBody>
      </p:sp>
      <p:sp>
        <p:nvSpPr>
          <p:cNvPr id="4" name="Espace réservé du contenu 2">
            <a:extLst>
              <a:ext uri="{FF2B5EF4-FFF2-40B4-BE49-F238E27FC236}">
                <a16:creationId xmlns:a16="http://schemas.microsoft.com/office/drawing/2014/main" id="{5FB67820-335D-EC66-48F1-F54937FB4C49}"/>
              </a:ext>
            </a:extLst>
          </p:cNvPr>
          <p:cNvSpPr txBox="1">
            <a:spLocks/>
          </p:cNvSpPr>
          <p:nvPr/>
        </p:nvSpPr>
        <p:spPr bwMode="auto">
          <a:xfrm>
            <a:off x="583582" y="1945910"/>
            <a:ext cx="10983928" cy="36136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Wingdings 2" pitchFamily="18" charset="2"/>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Wingdings 2" pitchFamily="18" charset="2"/>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Wingdings 2" pitchFamily="18" charset="2"/>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Wingdings 2" pitchFamily="18" charset="2"/>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lgn="just">
              <a:buFont typeface="Wingdings 2" pitchFamily="18" charset="2"/>
              <a:buNone/>
            </a:pPr>
            <a:r>
              <a:rPr lang="fr-FR" sz="1800" b="1" dirty="0">
                <a:latin typeface="Times New Roman" panose="02020603050405020304" pitchFamily="18" charset="0"/>
                <a:ea typeface="Calibri" panose="020F0502020204030204" pitchFamily="34" charset="0"/>
                <a:cs typeface="Times New Roman" panose="02020603050405020304" pitchFamily="18" charset="0"/>
              </a:rPr>
              <a:t>Guillaume de Conches, </a:t>
            </a:r>
            <a:r>
              <a:rPr lang="fr-FR" sz="1800" b="1" i="1" dirty="0" err="1">
                <a:latin typeface="Times New Roman" panose="02020603050405020304" pitchFamily="18" charset="0"/>
                <a:ea typeface="Calibri" panose="020F0502020204030204" pitchFamily="34" charset="0"/>
                <a:cs typeface="Times New Roman" panose="02020603050405020304" pitchFamily="18" charset="0"/>
              </a:rPr>
              <a:t>Dragmaticon</a:t>
            </a:r>
            <a:r>
              <a:rPr lang="fr-FR" sz="1800" b="1" i="1" dirty="0">
                <a:latin typeface="Times New Roman" panose="02020603050405020304" pitchFamily="18" charset="0"/>
                <a:ea typeface="Calibri" panose="020F0502020204030204" pitchFamily="34" charset="0"/>
                <a:cs typeface="Times New Roman" panose="02020603050405020304" pitchFamily="18" charset="0"/>
              </a:rPr>
              <a:t> </a:t>
            </a:r>
            <a:r>
              <a:rPr lang="fr-FR" sz="1800" b="1" i="1" dirty="0" err="1">
                <a:latin typeface="Times New Roman" panose="02020603050405020304" pitchFamily="18" charset="0"/>
                <a:ea typeface="Calibri" panose="020F0502020204030204" pitchFamily="34" charset="0"/>
                <a:cs typeface="Times New Roman" panose="02020603050405020304" pitchFamily="18" charset="0"/>
              </a:rPr>
              <a:t>philosophiae</a:t>
            </a:r>
            <a:r>
              <a:rPr lang="fr-FR" sz="1800" b="1" dirty="0">
                <a:latin typeface="Times New Roman" panose="02020603050405020304" pitchFamily="18" charset="0"/>
                <a:ea typeface="Calibri" panose="020F0502020204030204" pitchFamily="34" charset="0"/>
                <a:cs typeface="Times New Roman" panose="02020603050405020304" pitchFamily="18" charset="0"/>
              </a:rPr>
              <a:t>, VI, 19 (</a:t>
            </a:r>
            <a:r>
              <a:rPr lang="fr-FR" sz="1800" b="1" i="1" dirty="0">
                <a:latin typeface="Times New Roman" panose="02020603050405020304" pitchFamily="18" charset="0"/>
                <a:ea typeface="Calibri" panose="020F0502020204030204" pitchFamily="34" charset="0"/>
                <a:cs typeface="Times New Roman" panose="02020603050405020304" pitchFamily="18" charset="0"/>
              </a:rPr>
              <a:t>De </a:t>
            </a:r>
            <a:r>
              <a:rPr lang="fr-FR" sz="1800" b="1" i="1" dirty="0" err="1">
                <a:latin typeface="Times New Roman" panose="02020603050405020304" pitchFamily="18" charset="0"/>
                <a:ea typeface="Calibri" panose="020F0502020204030204" pitchFamily="34" charset="0"/>
                <a:cs typeface="Times New Roman" panose="02020603050405020304" pitchFamily="18" charset="0"/>
              </a:rPr>
              <a:t>oculis</a:t>
            </a:r>
            <a:r>
              <a:rPr lang="fr-FR" sz="1800" b="1" i="1" dirty="0">
                <a:latin typeface="Times New Roman" panose="02020603050405020304" pitchFamily="18" charset="0"/>
                <a:ea typeface="Calibri" panose="020F0502020204030204" pitchFamily="34" charset="0"/>
                <a:cs typeface="Times New Roman" panose="02020603050405020304" pitchFamily="18" charset="0"/>
              </a:rPr>
              <a:t> et visu</a:t>
            </a:r>
            <a:r>
              <a:rPr lang="fr-FR" sz="1800" b="1" dirty="0">
                <a:latin typeface="Times New Roman" panose="02020603050405020304" pitchFamily="18" charset="0"/>
                <a:ea typeface="Calibri" panose="020F0502020204030204" pitchFamily="34" charset="0"/>
                <a:cs typeface="Times New Roman" panose="02020603050405020304" pitchFamily="18" charset="0"/>
              </a:rPr>
              <a:t>), §15 [en 1147-49]</a:t>
            </a:r>
            <a:endParaRPr lang="fr-FR"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spcAft>
                <a:spcPts val="600"/>
              </a:spcAft>
              <a:buFont typeface="Wingdings 2" pitchFamily="18" charset="2"/>
              <a:buNone/>
            </a:pPr>
            <a:r>
              <a:rPr lang="en-GB" sz="1400" dirty="0">
                <a:latin typeface="Times New Roman" panose="02020603050405020304" pitchFamily="18" charset="0"/>
                <a:ea typeface="Calibri" panose="020F0502020204030204" pitchFamily="34" charset="0"/>
              </a:rPr>
              <a:t>ed. I. </a:t>
            </a:r>
            <a:r>
              <a:rPr lang="en-GB" sz="1400" dirty="0" err="1">
                <a:latin typeface="Times New Roman" panose="02020603050405020304" pitchFamily="18" charset="0"/>
                <a:ea typeface="Calibri" panose="020F0502020204030204" pitchFamily="34" charset="0"/>
              </a:rPr>
              <a:t>Ronca</a:t>
            </a:r>
            <a:r>
              <a:rPr lang="en-GB" sz="1400" dirty="0">
                <a:latin typeface="Times New Roman" panose="02020603050405020304" pitchFamily="18" charset="0"/>
                <a:ea typeface="Calibri" panose="020F0502020204030204" pitchFamily="34" charset="0"/>
              </a:rPr>
              <a:t>, </a:t>
            </a:r>
            <a:r>
              <a:rPr lang="en-GB" sz="1400" dirty="0" err="1">
                <a:latin typeface="Times New Roman" panose="02020603050405020304" pitchFamily="18" charset="0"/>
                <a:ea typeface="Calibri" panose="020F0502020204030204" pitchFamily="34" charset="0"/>
              </a:rPr>
              <a:t>Brepols</a:t>
            </a:r>
            <a:r>
              <a:rPr lang="en-GB" sz="1400" dirty="0">
                <a:latin typeface="Times New Roman" panose="02020603050405020304" pitchFamily="18" charset="0"/>
                <a:ea typeface="Calibri" panose="020F0502020204030204" pitchFamily="34" charset="0"/>
              </a:rPr>
              <a:t>, Turnhout 1997 (CCM, 152), p. 250</a:t>
            </a:r>
            <a:endParaRPr lang="fr-FR" sz="1400" dirty="0">
              <a:latin typeface="Times New Roman" panose="02020603050405020304" pitchFamily="18" charset="0"/>
              <a:ea typeface="Calibri" panose="020F0502020204030204" pitchFamily="34" charset="0"/>
            </a:endParaRPr>
          </a:p>
          <a:p>
            <a:pPr marL="0" indent="0" algn="just">
              <a:buFont typeface="Wingdings 2" pitchFamily="18" charset="2"/>
              <a:buNone/>
            </a:pPr>
            <a:r>
              <a:rPr lang="en-GB" sz="1800" dirty="0" err="1">
                <a:latin typeface="Times New Roman" panose="02020603050405020304" pitchFamily="18" charset="0"/>
                <a:ea typeface="Calibri" panose="020F0502020204030204" pitchFamily="34" charset="0"/>
              </a:rPr>
              <a:t>Fascinum</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etiam</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eiusdem</a:t>
            </a:r>
            <a:r>
              <a:rPr lang="en-GB" sz="1800" dirty="0">
                <a:latin typeface="Times New Roman" panose="02020603050405020304" pitchFamily="18" charset="0"/>
                <a:ea typeface="Calibri" panose="020F0502020204030204" pitchFamily="34" charset="0"/>
              </a:rPr>
              <a:t> rei </a:t>
            </a:r>
            <a:r>
              <a:rPr lang="en-GB" sz="1800" dirty="0" err="1">
                <a:latin typeface="Times New Roman" panose="02020603050405020304" pitchFamily="18" charset="0"/>
                <a:ea typeface="Calibri" panose="020F0502020204030204" pitchFamily="34" charset="0"/>
              </a:rPr>
              <a:t>est</a:t>
            </a:r>
            <a:r>
              <a:rPr lang="en-GB" sz="1800" dirty="0">
                <a:latin typeface="Times New Roman" panose="02020603050405020304" pitchFamily="18" charset="0"/>
                <a:ea typeface="Calibri" panose="020F0502020204030204" pitchFamily="34" charset="0"/>
              </a:rPr>
              <a:t> argumentum, quod sic </a:t>
            </a:r>
            <a:r>
              <a:rPr lang="en-GB" sz="1800" dirty="0" err="1">
                <a:latin typeface="Times New Roman" panose="02020603050405020304" pitchFamily="18" charset="0"/>
                <a:ea typeface="Calibri" panose="020F0502020204030204" pitchFamily="34" charset="0"/>
              </a:rPr>
              <a:t>prouenit</a:t>
            </a:r>
            <a:r>
              <a:rPr lang="en-GB" sz="1800" dirty="0">
                <a:latin typeface="Times New Roman" panose="02020603050405020304" pitchFamily="18" charset="0"/>
                <a:ea typeface="Calibri" panose="020F0502020204030204" pitchFamily="34" charset="0"/>
              </a:rPr>
              <a:t> : </a:t>
            </a:r>
            <a:r>
              <a:rPr lang="en-GB" sz="1800" dirty="0" err="1">
                <a:latin typeface="Times New Roman" panose="02020603050405020304" pitchFamily="18" charset="0"/>
                <a:ea typeface="Calibri" panose="020F0502020204030204" pitchFamily="34" charset="0"/>
              </a:rPr>
              <a:t>omnis</a:t>
            </a:r>
            <a:r>
              <a:rPr lang="en-GB" sz="1800" dirty="0">
                <a:latin typeface="Times New Roman" panose="02020603050405020304" pitchFamily="18" charset="0"/>
                <a:ea typeface="Calibri" panose="020F0502020204030204" pitchFamily="34" charset="0"/>
              </a:rPr>
              <a:t> res </a:t>
            </a:r>
            <a:r>
              <a:rPr lang="en-GB" sz="1800" dirty="0" err="1">
                <a:latin typeface="Times New Roman" panose="02020603050405020304" pitchFamily="18" charset="0"/>
                <a:ea typeface="Calibri" panose="020F0502020204030204" pitchFamily="34" charset="0"/>
              </a:rPr>
              <a:t>suo</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simili</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nutritur</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contrario</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laeditur</a:t>
            </a:r>
            <a:r>
              <a:rPr lang="en-GB" sz="1800" dirty="0">
                <a:latin typeface="Times New Roman" panose="02020603050405020304" pitchFamily="18" charset="0"/>
                <a:ea typeface="Calibri" panose="020F0502020204030204" pitchFamily="34" charset="0"/>
              </a:rPr>
              <a:t>. Si </a:t>
            </a:r>
            <a:r>
              <a:rPr lang="en-GB" sz="1800" dirty="0" err="1">
                <a:latin typeface="Times New Roman" panose="02020603050405020304" pitchFamily="18" charset="0"/>
                <a:ea typeface="Calibri" panose="020F0502020204030204" pitchFamily="34" charset="0"/>
              </a:rPr>
              <a:t>igitur</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aliquis</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distemperatae</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complexionis</a:t>
            </a:r>
            <a:r>
              <a:rPr lang="en-GB" sz="1800" dirty="0">
                <a:latin typeface="Times New Roman" panose="02020603050405020304" pitchFamily="18" charset="0"/>
                <a:ea typeface="Calibri" panose="020F0502020204030204" pitchFamily="34" charset="0"/>
              </a:rPr>
              <a:t> in </a:t>
            </a:r>
            <a:r>
              <a:rPr lang="en-GB" sz="1800" dirty="0" err="1">
                <a:latin typeface="Times New Roman" panose="02020603050405020304" pitchFamily="18" charset="0"/>
                <a:ea typeface="Calibri" panose="020F0502020204030204" pitchFamily="34" charset="0"/>
              </a:rPr>
              <a:t>tenellam</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paruuli</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faciem</a:t>
            </a:r>
            <a:r>
              <a:rPr lang="en-GB" sz="1800" dirty="0">
                <a:latin typeface="Times New Roman" panose="02020603050405020304" pitchFamily="18" charset="0"/>
                <a:ea typeface="Calibri" panose="020F0502020204030204" pitchFamily="34" charset="0"/>
              </a:rPr>
              <a:t> radium </a:t>
            </a:r>
            <a:r>
              <a:rPr lang="en-GB" sz="1800" dirty="0" err="1">
                <a:latin typeface="Times New Roman" panose="02020603050405020304" pitchFamily="18" charset="0"/>
                <a:ea typeface="Calibri" panose="020F0502020204030204" pitchFamily="34" charset="0"/>
              </a:rPr>
              <a:t>emittat</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uisualem</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ille</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distemperatus</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utpote</a:t>
            </a:r>
            <a:r>
              <a:rPr lang="en-GB" sz="1800" dirty="0">
                <a:latin typeface="Times New Roman" panose="02020603050405020304" pitchFamily="18" charset="0"/>
                <a:ea typeface="Calibri" panose="020F0502020204030204" pitchFamily="34" charset="0"/>
              </a:rPr>
              <a:t> ex </a:t>
            </a:r>
            <a:r>
              <a:rPr lang="en-GB" sz="1800" dirty="0" err="1">
                <a:latin typeface="Times New Roman" panose="02020603050405020304" pitchFamily="18" charset="0"/>
                <a:ea typeface="Calibri" panose="020F0502020204030204" pitchFamily="34" charset="0"/>
              </a:rPr>
              <a:t>distemperato</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prodiens</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tangendo</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illam</a:t>
            </a:r>
            <a:r>
              <a:rPr lang="en-GB" sz="1800" dirty="0">
                <a:latin typeface="Times New Roman" panose="02020603050405020304" pitchFamily="18" charset="0"/>
                <a:ea typeface="Calibri" panose="020F0502020204030204" pitchFamily="34" charset="0"/>
              </a:rPr>
              <a:t> </a:t>
            </a:r>
            <a:r>
              <a:rPr lang="en-GB" sz="1800" dirty="0" err="1">
                <a:latin typeface="Times New Roman" panose="02020603050405020304" pitchFamily="18" charset="0"/>
                <a:ea typeface="Calibri" panose="020F0502020204030204" pitchFamily="34" charset="0"/>
              </a:rPr>
              <a:t>inficit</a:t>
            </a:r>
            <a:r>
              <a:rPr lang="en-GB" sz="1800" dirty="0">
                <a:latin typeface="Times New Roman" panose="02020603050405020304" pitchFamily="18" charset="0"/>
                <a:ea typeface="Calibri" panose="020F0502020204030204" pitchFamily="34" charset="0"/>
              </a:rPr>
              <a:t> et </a:t>
            </a:r>
            <a:r>
              <a:rPr lang="en-GB" sz="1800" dirty="0" err="1">
                <a:latin typeface="Times New Roman" panose="02020603050405020304" pitchFamily="18" charset="0"/>
                <a:ea typeface="Calibri" panose="020F0502020204030204" pitchFamily="34" charset="0"/>
              </a:rPr>
              <a:t>corrumpit</a:t>
            </a:r>
            <a:r>
              <a:rPr lang="en-GB" sz="1800" dirty="0">
                <a:latin typeface="Times New Roman" panose="02020603050405020304" pitchFamily="18" charset="0"/>
                <a:ea typeface="Calibri" panose="020F0502020204030204" pitchFamily="34" charset="0"/>
              </a:rPr>
              <a:t>. </a:t>
            </a:r>
            <a:r>
              <a:rPr lang="fr-FR" sz="1800" dirty="0">
                <a:latin typeface="Times New Roman" panose="02020603050405020304" pitchFamily="18" charset="0"/>
                <a:ea typeface="Calibri" panose="020F0502020204030204" pitchFamily="34" charset="0"/>
              </a:rPr>
              <a:t>Inde est quod </a:t>
            </a:r>
            <a:r>
              <a:rPr lang="fr-FR" sz="1800" dirty="0" err="1">
                <a:latin typeface="Times New Roman" panose="02020603050405020304" pitchFamily="18" charset="0"/>
                <a:ea typeface="Calibri" panose="020F0502020204030204" pitchFamily="34" charset="0"/>
              </a:rPr>
              <a:t>uetulae</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faciem</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lingentes</a:t>
            </a:r>
            <a:r>
              <a:rPr lang="fr-FR" sz="1800" dirty="0">
                <a:latin typeface="Times New Roman" panose="02020603050405020304" pitchFamily="18" charset="0"/>
                <a:ea typeface="Calibri" panose="020F0502020204030204" pitchFamily="34" charset="0"/>
              </a:rPr>
              <a:t> et </a:t>
            </a:r>
            <a:r>
              <a:rPr lang="fr-FR" sz="1800" dirty="0" err="1">
                <a:latin typeface="Times New Roman" panose="02020603050405020304" pitchFamily="18" charset="0"/>
                <a:ea typeface="Calibri" panose="020F0502020204030204" pitchFamily="34" charset="0"/>
              </a:rPr>
              <a:t>expuentes</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hanc</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infirmitatem</a:t>
            </a:r>
            <a:r>
              <a:rPr lang="fr-FR" sz="1800" dirty="0">
                <a:latin typeface="Times New Roman" panose="02020603050405020304" pitchFamily="18" charset="0"/>
                <a:ea typeface="Calibri" panose="020F0502020204030204" pitchFamily="34" charset="0"/>
              </a:rPr>
              <a:t> curant : quod </a:t>
            </a:r>
            <a:r>
              <a:rPr lang="fr-FR" sz="1800" dirty="0" err="1">
                <a:latin typeface="Times New Roman" panose="02020603050405020304" pitchFamily="18" charset="0"/>
                <a:ea typeface="Calibri" panose="020F0502020204030204" pitchFamily="34" charset="0"/>
              </a:rPr>
              <a:t>enim</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ibi</a:t>
            </a:r>
            <a:r>
              <a:rPr lang="fr-FR" sz="1800" dirty="0">
                <a:latin typeface="Times New Roman" panose="02020603050405020304" pitchFamily="18" charset="0"/>
                <a:ea typeface="Calibri" panose="020F0502020204030204" pitchFamily="34" charset="0"/>
              </a:rPr>
              <a:t> </a:t>
            </a:r>
            <a:r>
              <a:rPr lang="fr-FR" sz="1800" dirty="0" err="1">
                <a:latin typeface="Times New Roman" panose="02020603050405020304" pitchFamily="18" charset="0"/>
                <a:ea typeface="Calibri" panose="020F0502020204030204" pitchFamily="34" charset="0"/>
              </a:rPr>
              <a:t>nociuum</a:t>
            </a:r>
            <a:r>
              <a:rPr lang="fr-FR" sz="1800" dirty="0">
                <a:latin typeface="Times New Roman" panose="02020603050405020304" pitchFamily="18" charset="0"/>
                <a:ea typeface="Calibri" panose="020F0502020204030204" pitchFamily="34" charset="0"/>
              </a:rPr>
              <a:t> est </a:t>
            </a:r>
            <a:r>
              <a:rPr lang="fr-FR" sz="1800" dirty="0" err="1">
                <a:latin typeface="Times New Roman" panose="02020603050405020304" pitchFamily="18" charset="0"/>
                <a:ea typeface="Calibri" panose="020F0502020204030204" pitchFamily="34" charset="0"/>
              </a:rPr>
              <a:t>expuunt</a:t>
            </a:r>
            <a:r>
              <a:rPr lang="fr-FR" sz="1800" dirty="0">
                <a:latin typeface="Times New Roman" panose="02020603050405020304" pitchFamily="18" charset="0"/>
                <a:ea typeface="Calibri" panose="020F0502020204030204" pitchFamily="34" charset="0"/>
              </a:rPr>
              <a:t>.</a:t>
            </a:r>
          </a:p>
          <a:p>
            <a:pPr marL="0" indent="0" algn="just">
              <a:buFont typeface="Wingdings 2" pitchFamily="18" charset="2"/>
              <a:buNone/>
            </a:pPr>
            <a:endParaRPr lang="fr-FR" sz="1800" dirty="0">
              <a:latin typeface="Times New Roman" panose="02020603050405020304" pitchFamily="18" charset="0"/>
              <a:ea typeface="Calibri" panose="020F0502020204030204" pitchFamily="34" charset="0"/>
            </a:endParaRPr>
          </a:p>
          <a:p>
            <a:pPr marL="0" indent="0" algn="just">
              <a:spcBef>
                <a:spcPts val="600"/>
              </a:spcBef>
              <a:buFont typeface="Wingdings 2" pitchFamily="18" charset="2"/>
              <a:buNone/>
            </a:pPr>
            <a:r>
              <a:rPr lang="fr-FR" sz="1800" dirty="0">
                <a:latin typeface="Times New Roman" panose="02020603050405020304" pitchFamily="18" charset="0"/>
                <a:ea typeface="Calibri" panose="020F0502020204030204" pitchFamily="34" charset="0"/>
              </a:rPr>
              <a:t>La fascination est une autre preuve de la même chose, et se produit ainsi : toute chose est nourrie par ce qui lui est semblable, mais elle est blessée par ce qui lui est contraire. Par suite, si quelqu’un d’une complexion déséquilibrée envoie un rayon visuel dans le visage tendre d’un petit enfant, ce rayon déséquilibré, produit par une personne déséquilibrée, en touchant ce visage, le contamine et le corrompt. C’est pour cette raison que les petites vieilles soignent cette maladie en léchant le visage de l’enfant et en vomissant : ainsi, ce qui est nocif est évacué.</a:t>
            </a:r>
          </a:p>
        </p:txBody>
      </p:sp>
    </p:spTree>
    <p:extLst>
      <p:ext uri="{BB962C8B-B14F-4D97-AF65-F5344CB8AC3E}">
        <p14:creationId xmlns:p14="http://schemas.microsoft.com/office/powerpoint/2010/main" val="1817384301"/>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2688</TotalTime>
  <Words>2031</Words>
  <Application>Microsoft Office PowerPoint</Application>
  <PresentationFormat>Grand écran</PresentationFormat>
  <Paragraphs>99</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Calibri Light</vt:lpstr>
      <vt:lpstr>Times New Roman</vt:lpstr>
      <vt:lpstr>Wingdings 2</vt:lpstr>
      <vt:lpstr>HDOfficeLightV0</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Achille Delaurenti</dc:creator>
  <cp:lastModifiedBy>Béatrice Delaurenti</cp:lastModifiedBy>
  <cp:revision>278</cp:revision>
  <dcterms:created xsi:type="dcterms:W3CDTF">2018-02-23T18:13:41Z</dcterms:created>
  <dcterms:modified xsi:type="dcterms:W3CDTF">2024-02-28T09:33:18Z</dcterms:modified>
</cp:coreProperties>
</file>