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56" r:id="rId3"/>
    <p:sldId id="271" r:id="rId4"/>
    <p:sldId id="265" r:id="rId5"/>
    <p:sldId id="279" r:id="rId6"/>
    <p:sldId id="276" r:id="rId7"/>
    <p:sldId id="283" r:id="rId8"/>
    <p:sldId id="284" r:id="rId9"/>
    <p:sldId id="282" r:id="rId10"/>
    <p:sldId id="273" r:id="rId11"/>
    <p:sldId id="285" r:id="rId12"/>
    <p:sldId id="274" r:id="rId13"/>
    <p:sldId id="288" r:id="rId14"/>
    <p:sldId id="266" r:id="rId15"/>
    <p:sldId id="267" r:id="rId16"/>
    <p:sldId id="258" r:id="rId17"/>
    <p:sldId id="262" r:id="rId18"/>
    <p:sldId id="261" r:id="rId19"/>
    <p:sldId id="263" r:id="rId20"/>
    <p:sldId id="264" r:id="rId21"/>
    <p:sldId id="269" r:id="rId22"/>
    <p:sldId id="268" r:id="rId23"/>
    <p:sldId id="307" r:id="rId24"/>
    <p:sldId id="309" r:id="rId25"/>
    <p:sldId id="286" r:id="rId26"/>
    <p:sldId id="308" r:id="rId27"/>
    <p:sldId id="270" r:id="rId28"/>
    <p:sldId id="294" r:id="rId29"/>
    <p:sldId id="257" r:id="rId30"/>
    <p:sldId id="295" r:id="rId31"/>
    <p:sldId id="293" r:id="rId32"/>
    <p:sldId id="301" r:id="rId33"/>
    <p:sldId id="292" r:id="rId34"/>
    <p:sldId id="305" r:id="rId35"/>
    <p:sldId id="300" r:id="rId36"/>
    <p:sldId id="306" r:id="rId37"/>
    <p:sldId id="304" r:id="rId38"/>
    <p:sldId id="298" r:id="rId39"/>
    <p:sldId id="303" r:id="rId40"/>
    <p:sldId id="296" r:id="rId41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ateřina Charvátová" initials="KC" lastIdx="1" clrIdx="0">
    <p:extLst>
      <p:ext uri="{19B8F6BF-5375-455C-9EA6-DF929625EA0E}">
        <p15:presenceInfo xmlns:p15="http://schemas.microsoft.com/office/powerpoint/2012/main" userId="8998488f402910c7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6" autoAdjust="0"/>
    <p:restoredTop sz="94660"/>
  </p:normalViewPr>
  <p:slideViewPr>
    <p:cSldViewPr snapToGrid="0">
      <p:cViewPr varScale="1">
        <p:scale>
          <a:sx n="76" d="100"/>
          <a:sy n="76" d="100"/>
        </p:scale>
        <p:origin x="126" y="7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commentAuthors" Target="commentAuthor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presProps" Target="presProp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tableStyles" Target="tableStyles.xml"/><Relationship Id="rId20" Type="http://schemas.openxmlformats.org/officeDocument/2006/relationships/slide" Target="slides/slide18.xml"/><Relationship Id="rId41" Type="http://schemas.openxmlformats.org/officeDocument/2006/relationships/slide" Target="slides/slide3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FFFED86-235E-419E-B412-B9AD4059785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DE7FDDBD-52BB-47EB-A3E9-B89198586AF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0F744AA9-D7DF-467F-9326-C35E8A0CD8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8AD0C9-B710-4EF7-893E-09B1038CBFDB}" type="datetimeFigureOut">
              <a:rPr lang="cs-CZ" smtClean="0"/>
              <a:t>07.12.2020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36E15F3C-3318-41BF-ACE2-816E79A184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F4CD610C-5343-414D-98B3-275DCCB2A4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DDE5F7-1E87-47EF-90CF-FDF4F17E526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960162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B318EBA-9110-41EC-AA65-C71035CC71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8CE3523F-7117-449F-90B9-16A510D96DB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C91CD490-EABB-46C7-9961-AEBC966E0A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8AD0C9-B710-4EF7-893E-09B1038CBFDB}" type="datetimeFigureOut">
              <a:rPr lang="cs-CZ" smtClean="0"/>
              <a:t>07.12.2020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D63853ED-D97B-4647-BF4C-430B7DAFD8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4BE1026A-1822-4F42-BE57-FE9BD5C6AB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DDE5F7-1E87-47EF-90CF-FDF4F17E526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606965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1DB6888A-A3FA-45EF-A994-E282697CD70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AB89FE90-1868-43C5-96DC-5730BC55D9C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FE97D1B2-A329-4CB2-A7D0-93BA47786F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8AD0C9-B710-4EF7-893E-09B1038CBFDB}" type="datetimeFigureOut">
              <a:rPr lang="cs-CZ" smtClean="0"/>
              <a:t>07.12.2020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12ED63EB-6A17-4F8F-83E6-DBD2C9C155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FFAC3774-E1A3-4796-998C-88F3FBDD7C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DDE5F7-1E87-47EF-90CF-FDF4F17E526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0587145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Klepnutím lze upravit styl předlohy podnadpisů.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7D040-F532-477F-BD7C-A1DA31397394}" type="datetimeFigureOut">
              <a:rPr lang="cs-CZ" smtClean="0"/>
              <a:pPr/>
              <a:t>07.12.2020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0A89E0-BFD8-4CF0-B926-8F5986E4C603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4609604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7D040-F532-477F-BD7C-A1DA31397394}" type="datetimeFigureOut">
              <a:rPr lang="cs-CZ" smtClean="0"/>
              <a:pPr/>
              <a:t>07.12.2020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0A89E0-BFD8-4CF0-B926-8F5986E4C603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4795260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7D040-F532-477F-BD7C-A1DA31397394}" type="datetimeFigureOut">
              <a:rPr lang="cs-CZ" smtClean="0"/>
              <a:pPr/>
              <a:t>07.12.2020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0A89E0-BFD8-4CF0-B926-8F5986E4C603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5672769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7D040-F532-477F-BD7C-A1DA31397394}" type="datetimeFigureOut">
              <a:rPr lang="cs-CZ" smtClean="0"/>
              <a:pPr/>
              <a:t>07.12.2020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0A89E0-BFD8-4CF0-B926-8F5986E4C603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8928887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7D040-F532-477F-BD7C-A1DA31397394}" type="datetimeFigureOut">
              <a:rPr lang="cs-CZ" smtClean="0"/>
              <a:pPr/>
              <a:t>07.12.2020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0A89E0-BFD8-4CF0-B926-8F5986E4C603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5453710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7D040-F532-477F-BD7C-A1DA31397394}" type="datetimeFigureOut">
              <a:rPr lang="cs-CZ" smtClean="0"/>
              <a:pPr/>
              <a:t>07.12.2020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0A89E0-BFD8-4CF0-B926-8F5986E4C603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7560890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7D040-F532-477F-BD7C-A1DA31397394}" type="datetimeFigureOut">
              <a:rPr lang="cs-CZ" smtClean="0"/>
              <a:pPr/>
              <a:t>07.12.2020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0A89E0-BFD8-4CF0-B926-8F5986E4C603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5034162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7D040-F532-477F-BD7C-A1DA31397394}" type="datetimeFigureOut">
              <a:rPr lang="cs-CZ" smtClean="0"/>
              <a:pPr/>
              <a:t>07.12.2020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0A89E0-BFD8-4CF0-B926-8F5986E4C603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102581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2C8D7F0-F3DB-4D49-B3A5-58DB0561B7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17C752C-C7EC-47D4-A827-DAE090A491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C0B3A075-35B7-4B2B-857D-ED8DE409A5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8AD0C9-B710-4EF7-893E-09B1038CBFDB}" type="datetimeFigureOut">
              <a:rPr lang="cs-CZ" smtClean="0"/>
              <a:t>07.12.2020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834129EE-62C2-4BF7-BC9E-35DF4F11D6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35DE8DD5-3F64-42C9-A764-3F17DAF7CE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DDE5F7-1E87-47EF-90CF-FDF4F17E526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2043946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7D040-F532-477F-BD7C-A1DA31397394}" type="datetimeFigureOut">
              <a:rPr lang="cs-CZ" smtClean="0"/>
              <a:pPr/>
              <a:t>07.12.2020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0A89E0-BFD8-4CF0-B926-8F5986E4C603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0964861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7D040-F532-477F-BD7C-A1DA31397394}" type="datetimeFigureOut">
              <a:rPr lang="cs-CZ" smtClean="0"/>
              <a:pPr/>
              <a:t>07.12.2020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0A89E0-BFD8-4CF0-B926-8F5986E4C603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5929423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7D040-F532-477F-BD7C-A1DA31397394}" type="datetimeFigureOut">
              <a:rPr lang="cs-CZ" smtClean="0"/>
              <a:pPr/>
              <a:t>07.12.2020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0A89E0-BFD8-4CF0-B926-8F5986E4C603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642574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1F2DD12-A54F-43E0-B03B-650D217C01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78EB789C-EFA2-467E-B953-B66B56590A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2FA5958A-8CC2-4BBA-95FF-4186DF2C75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8AD0C9-B710-4EF7-893E-09B1038CBFDB}" type="datetimeFigureOut">
              <a:rPr lang="cs-CZ" smtClean="0"/>
              <a:t>07.12.2020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1D7E5546-2F32-4307-AD38-CBFFC871D9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8EDFC88A-5999-4581-A30D-F146A68941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DDE5F7-1E87-47EF-90CF-FDF4F17E526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615690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072A622-DAB2-4DE7-AC9F-5B445DF07F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E7CB970-23F1-4905-8D8C-AC57A8E5553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C5438CDA-4BDF-491A-9FC4-389E85936EE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7B41F49C-DE77-4927-B0F9-CA0FC8F91A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8AD0C9-B710-4EF7-893E-09B1038CBFDB}" type="datetimeFigureOut">
              <a:rPr lang="cs-CZ" smtClean="0"/>
              <a:t>07.12.2020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1F293BB9-13D8-4627-BF48-BE4DDFEA5A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2FD4B20A-9842-4771-83C5-5B5B6AAA96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DDE5F7-1E87-47EF-90CF-FDF4F17E526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761143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D72BA85-9543-4ADF-8CA9-D4029BE7D1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AE79F45F-AD4E-4A48-AD1D-2416252EC5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082510DC-8D04-475C-B5DD-4FAA71E4647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2341AAA9-109A-467D-9050-54857EB4A1A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F202264E-772D-4FB6-91BC-36E183C44FF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DE24BD2D-5E6A-472F-A6F5-693A18EED2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8AD0C9-B710-4EF7-893E-09B1038CBFDB}" type="datetimeFigureOut">
              <a:rPr lang="cs-CZ" smtClean="0"/>
              <a:t>07.12.2020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0716574E-04A5-4136-A886-B199B952C4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C72F515B-4382-439C-AC30-E33F25E848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DDE5F7-1E87-47EF-90CF-FDF4F17E526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159447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445A484-93E9-4F13-BB2D-A0E274796F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116AD1B2-9532-4F47-8E15-F3E7E918AF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8AD0C9-B710-4EF7-893E-09B1038CBFDB}" type="datetimeFigureOut">
              <a:rPr lang="cs-CZ" smtClean="0"/>
              <a:t>07.12.2020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D65A5AAB-1489-4E68-9EE8-E46206677A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3488B933-CEF8-4FDA-B17B-4BB268CB40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DDE5F7-1E87-47EF-90CF-FDF4F17E526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72288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BAA08958-2072-429B-AE82-9AC6287FBA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8AD0C9-B710-4EF7-893E-09B1038CBFDB}" type="datetimeFigureOut">
              <a:rPr lang="cs-CZ" smtClean="0"/>
              <a:t>07.12.2020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BB6978D7-BFEE-4DAD-93AE-5644D46594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C4E68222-988F-4948-9304-0248C6DF32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DDE5F7-1E87-47EF-90CF-FDF4F17E526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457012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E96E1D9-B6DC-4C2E-A3B0-A50B2149C4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1539025-B994-48B3-BEC9-563FBBE221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13458F07-22CD-4088-8FDC-E435031A273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874B3C96-5352-43EA-85BE-1035E9323E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8AD0C9-B710-4EF7-893E-09B1038CBFDB}" type="datetimeFigureOut">
              <a:rPr lang="cs-CZ" smtClean="0"/>
              <a:t>07.12.2020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6F8687A1-6C37-4B4A-9CB3-64669FDECC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694764EB-2869-4454-9977-B093C20E62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DDE5F7-1E87-47EF-90CF-FDF4F17E526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889453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08E2799-54FA-4A66-81C4-06A0715503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0F9EC284-4AD5-4DCA-8963-65752ACCE52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FC0FDA59-E296-4014-B1CD-E250521DB23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BDFDF149-E9DD-419A-8123-FEC2F82F88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8AD0C9-B710-4EF7-893E-09B1038CBFDB}" type="datetimeFigureOut">
              <a:rPr lang="cs-CZ" smtClean="0"/>
              <a:t>07.12.2020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1149DA2B-CDF0-42D8-B640-2D761B74AE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D04926C5-9AFD-43FB-AF5D-909502FF01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DDE5F7-1E87-47EF-90CF-FDF4F17E526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447172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108C203E-CC39-4EF9-A65D-49838E8561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856710BC-D74A-414C-AEF6-906D267D09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7D4DBFBD-1257-4737-85E4-A4ABBA0EA34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8AD0C9-B710-4EF7-893E-09B1038CBFDB}" type="datetimeFigureOut">
              <a:rPr lang="cs-CZ" smtClean="0"/>
              <a:t>07.12.2020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358E1DE4-C8F9-480E-9EFA-247D007821E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71E3A995-CDF1-418F-8A8F-B645658F1E9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DDE5F7-1E87-47EF-90CF-FDF4F17E526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22180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F7D040-F532-477F-BD7C-A1DA31397394}" type="datetimeFigureOut">
              <a:rPr lang="cs-CZ" smtClean="0"/>
              <a:pPr/>
              <a:t>07.12.2020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0A89E0-BFD8-4CF0-B926-8F5986E4C603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214720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hyperlink" Target="https://dobrainterpretace.cz/" TargetMode="External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D896F65-5259-4154-9B2C-036441B2E36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/>
              <a:t>Interpretace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8A60088B-0A27-446E-91F9-FA0224FD7B2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7574124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200" dirty="0"/>
              <a:t>Interpretace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sz="2800" dirty="0">
                <a:latin typeface="Arial" panose="020B0604020202020204" pitchFamily="34" charset="0"/>
                <a:cs typeface="Arial" panose="020B0604020202020204" pitchFamily="34" charset="0"/>
              </a:rPr>
              <a:t>Vzdělává návštěvníky nenásilným způsobem, provokuje jejich zájem, odkrývá jim souvislosti a hledá vztah mezi jejich světem a předmětem interpretace.</a:t>
            </a:r>
          </a:p>
          <a:p>
            <a:endParaRPr lang="cs-CZ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cs-CZ" sz="2800" b="1" dirty="0">
                <a:latin typeface="Arial" panose="020B0604020202020204" pitchFamily="34" charset="0"/>
                <a:cs typeface="Arial" panose="020B0604020202020204" pitchFamily="34" charset="0"/>
              </a:rPr>
              <a:t>Nezahlcuje fakty, nepoučuje, nenudí!</a:t>
            </a:r>
          </a:p>
          <a:p>
            <a:endParaRPr lang="cs-CZ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24CF0E8F-D331-4BD2-8BD4-C9CC9C9802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Metody interpretace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2792414F-2E85-4739-A46D-8B478E7844C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2921064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>
            <a:extLst>
              <a:ext uri="{FF2B5EF4-FFF2-40B4-BE49-F238E27FC236}">
                <a16:creationId xmlns:a16="http://schemas.microsoft.com/office/drawing/2014/main" id="{CC2E2EAD-5629-4138-81A1-C8DC90AFD6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cs-CZ" dirty="0"/>
              <a:t>Zdroje</a:t>
            </a:r>
          </a:p>
        </p:txBody>
      </p:sp>
      <p:sp>
        <p:nvSpPr>
          <p:cNvPr id="8" name="Zástupný obsah 7">
            <a:extLst>
              <a:ext uri="{FF2B5EF4-FFF2-40B4-BE49-F238E27FC236}">
                <a16:creationId xmlns:a16="http://schemas.microsoft.com/office/drawing/2014/main" id="{5259C7A2-7DC9-4900-A9AF-F75DF37C75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Dobrá interpretace: </a:t>
            </a: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https://dobrainterpretace.cz/</a:t>
            </a:r>
            <a:endParaRPr lang="cs-CZ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Rubrika - Zdroje informací</a:t>
            </a:r>
          </a:p>
          <a:p>
            <a:pPr marL="0" indent="0">
              <a:buNone/>
            </a:pP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Zejména část -Materiály k stažení</a:t>
            </a:r>
          </a:p>
          <a:p>
            <a:pPr marL="0" indent="0">
              <a:buNone/>
            </a:pP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Je zde k dohledání i mnoho knižních titulů a příkladů dobré praxe.</a:t>
            </a:r>
          </a:p>
          <a:p>
            <a:pPr marL="0" indent="0">
              <a:buNone/>
            </a:pPr>
            <a:endParaRPr lang="cs-CZ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Jak pře(d)</a:t>
            </a:r>
            <a:r>
              <a:rPr 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kládat</a:t>
            </a: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svět, (L. </a:t>
            </a:r>
            <a:r>
              <a:rPr 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Ptáček,T</a:t>
            </a: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. Růžička </a:t>
            </a:r>
            <a:r>
              <a:rPr 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edd</a:t>
            </a: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.), Nadace Partnerství 2012.</a:t>
            </a:r>
          </a:p>
          <a:p>
            <a:pPr marL="0" indent="0" algn="l">
              <a:buNone/>
            </a:pPr>
            <a:endParaRPr lang="cs-CZ" sz="24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l">
              <a:buNone/>
            </a:pPr>
            <a:r>
              <a:rPr lang="cs-CZ" sz="2400">
                <a:latin typeface="Arial" panose="020B0604020202020204" pitchFamily="34" charset="0"/>
                <a:cs typeface="Arial" panose="020B0604020202020204" pitchFamily="34" charset="0"/>
              </a:rPr>
              <a:t>Thorsten</a:t>
            </a: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Ludwig, Interpretační průvodce. Jak se o místní dědictví podělit s ostatními, </a:t>
            </a:r>
            <a:r>
              <a:rPr lang="cs-CZ" sz="24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Ústav pro interpretaci místního dědictví, 2019.- je staženo v lekci Tvorba a vyhodnocování interpretačních strategií.</a:t>
            </a:r>
            <a:endParaRPr lang="cs-CZ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cs-CZ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296736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B6A326C-EFCE-4046-BE6A-AA13D2178A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200" dirty="0">
                <a:latin typeface="Arial" panose="020B0604020202020204" pitchFamily="34" charset="0"/>
                <a:cs typeface="Arial" panose="020B0604020202020204" pitchFamily="34" charset="0"/>
              </a:rPr>
              <a:t>Struktura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DC7D7D9-262C-4F89-BCC8-D68611C3C0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Interpretace má svoji pevnou strukturu. </a:t>
            </a:r>
          </a:p>
          <a:p>
            <a:pPr marL="0" indent="0">
              <a:buNone/>
            </a:pP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Struktura je logická, člení interpretaci na dílčí kroky, které postupně vedou </a:t>
            </a:r>
            <a:r>
              <a:rPr kumimoji="0" lang="cs-CZ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od dílčích sdělení k hlavní myšlence, kterou by měli návštěvníci pochopit a v ideálním případě vzíti za svou.</a:t>
            </a:r>
          </a:p>
          <a:p>
            <a:pPr marL="0" indent="0">
              <a:buNone/>
            </a:pPr>
            <a:r>
              <a:rPr kumimoji="0" lang="cs-CZ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Zároveň je návodná, připomíná  různé metody, jak návštěvníky oslovit a zaujmout je. </a:t>
            </a:r>
          </a:p>
          <a:p>
            <a:pPr marL="0" indent="0">
              <a:buNone/>
            </a:pP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152029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E025B4B-5492-48B3-9FE0-E6FB307E18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200" dirty="0">
                <a:latin typeface="Arial" panose="020B0604020202020204" pitchFamily="34" charset="0"/>
                <a:cs typeface="Arial" panose="020B0604020202020204" pitchFamily="34" charset="0"/>
              </a:rPr>
              <a:t>Terminologie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510D768-1B8A-476B-9AE7-72985A4C028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cs-CZ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Interpretace pracuje se specifickou terminologií. Ta je přeložena z angličtiny a pro „české ucho“ není právě nejvhodnější, neboť pracuje se slovy, která mají v češtině jiný, nebo alespoň posunutý význam. Tím je do jisté míry matoucí a je nutno tento problém překonávat.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25500987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B54448B-298A-4D60-97B9-D6008ABCFB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cs-CZ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Sdělení 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309D92E-8F9B-456F-BFBA-B077E6F43B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cs-CZ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Hlavní myšlenka interpretace. Je vyjádřena větou. To je to nejdůležitější, co by si měl návštěvník z prohlídky apod. odnést.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cs-CZ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Měla by vést  k podstatě věci – často je to proto, že ve sdělení je  obsažena jakási „hlubší pravda“, něco univerzálního, obecně platného.</a:t>
            </a:r>
            <a:r>
              <a:rPr lang="cs-CZ" dirty="0">
                <a:solidFill>
                  <a:prstClr val="black"/>
                </a:solidFill>
                <a:latin typeface="Calibri" panose="020F0502020204030204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cs-CZ" dirty="0">
                <a:solidFill>
                  <a:prstClr val="black"/>
                </a:solidFill>
                <a:latin typeface="Calibri" panose="020F0502020204030204"/>
              </a:rPr>
              <a:t>S</a:t>
            </a:r>
            <a:r>
              <a:rPr lang="cs-CZ" sz="28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amotné sdělení nemusí během interpretace vůbec zaznít, ale návštěvník by k němu měl samostatně dospět.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cs-CZ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890898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1BC169E-02B5-4B06-963E-0296AE1DBE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228600" marR="0" lvl="0" indent="-228600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tabLst/>
              <a:defRPr/>
            </a:pPr>
            <a:r>
              <a:rPr kumimoji="0" lang="cs-CZ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Fenomén / jev </a:t>
            </a:r>
            <a:br>
              <a:rPr kumimoji="0" lang="cs-CZ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b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9A02672-E248-4818-8D4E-63FE6509081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sz="28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Něco, co můžeme na daném místě uchopit a pochopit pomocí smyslového vnímání. Je vždy důležité zdůraznit jednotlivost a jedinečnost fenoménu např. památkového objektu a odlišit ho od podobných jevů (např. </a:t>
            </a:r>
            <a:r>
              <a:rPr lang="cs-CZ" sz="2800" b="0" i="0" u="none" strike="noStrike" baseline="0" dirty="0" err="1">
                <a:solidFill>
                  <a:srgbClr val="000000"/>
                </a:solidFill>
                <a:latin typeface="Arial" panose="020B0604020202020204" pitchFamily="34" charset="0"/>
              </a:rPr>
              <a:t>Kašperk</a:t>
            </a:r>
            <a:r>
              <a:rPr lang="cs-CZ" sz="28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 a ne gotický hrad).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39902301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72B012C-E263-4344-8275-A2D43FC051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cs-CZ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Téma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A889817-D778-447B-97F3-EAF13F8FEDD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kumimoji="0" lang="cs-CZ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Blíže identifikuje interpretovaný fenomén/ jev. Neobsahuje žádnou popisnou větu. (gotický hrad)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10492389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363ACE1-7F3B-44D1-948A-5DD88AB7FF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228600" marR="0" lvl="0" indent="-228600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tabLst/>
              <a:defRPr/>
            </a:pPr>
            <a:r>
              <a:rPr kumimoji="0" lang="cs-CZ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Fakta </a:t>
            </a:r>
            <a:br>
              <a:rPr kumimoji="0" lang="cs-CZ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b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180645C-944E-4D6B-B240-5F22A2F6DC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68400"/>
            <a:ext cx="10515600" cy="5008563"/>
          </a:xfrm>
        </p:spPr>
        <p:txBody>
          <a:bodyPr/>
          <a:lstStyle/>
          <a:p>
            <a:pPr marL="0" indent="0" algn="l">
              <a:buNone/>
            </a:pPr>
            <a:r>
              <a:rPr lang="cs-CZ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Jednotlivá zastavení interpretace.</a:t>
            </a:r>
          </a:p>
          <a:p>
            <a:pPr marL="0" indent="0" algn="l">
              <a:buNone/>
            </a:pPr>
            <a:r>
              <a:rPr lang="cs-CZ" dirty="0">
                <a:solidFill>
                  <a:srgbClr val="000000"/>
                </a:solidFill>
                <a:latin typeface="Arial" panose="020B0604020202020204" pitchFamily="34" charset="0"/>
              </a:rPr>
              <a:t>Fakta musí podporovat sdělení, měla by k němu postupně vést.</a:t>
            </a:r>
            <a:endParaRPr lang="cs-CZ" b="0" i="0" u="none" strike="noStrike" baseline="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L="0" indent="0">
              <a:buNone/>
            </a:pPr>
            <a:r>
              <a:rPr lang="cs-CZ" sz="28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Osvětlit význam prezentovaného fenoménu, přisp</a:t>
            </a:r>
            <a:r>
              <a:rPr lang="cs-CZ" dirty="0">
                <a:solidFill>
                  <a:srgbClr val="000000"/>
                </a:solidFill>
                <a:latin typeface="Arial" panose="020B0604020202020204" pitchFamily="34" charset="0"/>
              </a:rPr>
              <a:t>ět k pochopení</a:t>
            </a:r>
            <a:r>
              <a:rPr lang="cs-CZ" sz="28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 příslušného sdělení.</a:t>
            </a:r>
          </a:p>
          <a:p>
            <a:pPr marL="0" indent="0">
              <a:buNone/>
            </a:pPr>
            <a:endParaRPr lang="cs-CZ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368727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2187E85-33EE-46AB-8F2A-89A9899235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cs-CZ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Význam (v reálu ale spíše pocit)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93AAB55-CD02-4126-96BE-F8F07105028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sz="28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Význam fenoménu má v účastnících vyvolat emocionální reakci – například úctu, bázeň, údiv, zvědavost, ohromení, smutek, zlost. (Význam fenoménu je zde nahlížen spíše v emocionálním než intelektuálním kontextu.) </a:t>
            </a:r>
          </a:p>
          <a:p>
            <a:pPr marL="0" indent="0">
              <a:buNone/>
            </a:pPr>
            <a:endParaRPr lang="cs-CZ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95035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556FF7F5-20FD-44B0-AEEB-145C06ED22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Opakování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2BBD8A0A-C0FD-4468-97E6-EA839217AEF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1709495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341B685-7D8F-48E4-9B99-A15900D8F2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cs-CZ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Univerzálie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3041CA8-8676-4FF5-9383-12B5E5CA73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07067"/>
            <a:ext cx="10515600" cy="4669896"/>
          </a:xfrm>
        </p:spPr>
        <p:txBody>
          <a:bodyPr/>
          <a:lstStyle/>
          <a:p>
            <a:pPr algn="l"/>
            <a:endParaRPr lang="cs-CZ" sz="3200" b="0" i="0" u="none" strike="noStrike" baseline="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L="0" indent="0">
              <a:buNone/>
            </a:pPr>
            <a:r>
              <a:rPr lang="cs-CZ" sz="28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Obecné pojmy spojené s hodnotami, které se dotýkají téměř každého – proto jsou tyto hodnoty i obavy z jejich ztráty pro většinu z nás společné. Patří sem pojmy jako rodina, přátelství, tragédie, bolest, změna, péče, svoboda a zajetí, láska a nenávist, život a smrt. </a:t>
            </a:r>
          </a:p>
          <a:p>
            <a:pPr marL="0" indent="0">
              <a:buNone/>
            </a:pPr>
            <a:endParaRPr lang="cs-CZ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48128917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38DAD72-3EB9-4448-9F5C-A193A1B640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marL="228600" marR="0" lvl="0" indent="-228600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tabLst/>
              <a:defRPr/>
            </a:pPr>
            <a:r>
              <a:rPr kumimoji="0" lang="cs-CZ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 </a:t>
            </a:r>
            <a:r>
              <a:rPr kumimoji="0" lang="cs-CZ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Stepping</a:t>
            </a:r>
            <a:r>
              <a:rPr kumimoji="0" lang="cs-CZ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cs-CZ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stones</a:t>
            </a:r>
            <a:r>
              <a:rPr kumimoji="0" lang="cs-CZ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, tzv. „nášlapné kameny“ / pomocné techniky a prostředky</a:t>
            </a:r>
            <a:br>
              <a:rPr kumimoji="0" lang="cs-CZ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br>
            <a:r>
              <a:rPr kumimoji="0" lang="cs-CZ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br>
              <a:rPr kumimoji="0" lang="cs-CZ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br>
            <a:r>
              <a:rPr kumimoji="0" lang="cs-CZ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 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9AD4916-09E4-4F6C-9E2C-5D4A19E1D9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28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Pomocné techniky a prostředky, které nás při přípravě interpretačních procházek nebo výstupů snadněji dovedou k cíli.</a:t>
            </a:r>
          </a:p>
          <a:p>
            <a:pPr marL="0" indent="0">
              <a:buNone/>
            </a:pPr>
            <a:endParaRPr lang="cs-CZ" sz="2800" b="1" i="0" u="none" strike="noStrike" baseline="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L="0" indent="0">
              <a:buNone/>
            </a:pPr>
            <a:r>
              <a:rPr lang="cs-CZ" sz="280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Metodické: </a:t>
            </a:r>
          </a:p>
          <a:p>
            <a:pPr marL="0" indent="0">
              <a:buNone/>
            </a:pPr>
            <a:r>
              <a:rPr lang="cs-CZ" sz="28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popis (pozorování), vysvětlení, vyprávění (dobrodružná historka, pohádka, legenda, vtip), vyjádření pomocí prostředků divadelního umění (poezie, rým, píseň, melodie), stimulace smyslového vnímání, povzbuzení představivosti (přirovnání), ilustrace – názorné zobrazení (fotografie, kresba, statistika) atd.</a:t>
            </a:r>
          </a:p>
          <a:p>
            <a:pPr marL="0" indent="0">
              <a:buNone/>
            </a:pPr>
            <a:endParaRPr lang="cs-CZ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997296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10A82F7-A3CB-41ED-8347-7E36F99316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400" dirty="0"/>
              <a:t>Výklad za pomoci fotografií</a:t>
            </a:r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E8C6D799-BEFF-4219-B74D-948EBA11CC8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9000" y="1458000"/>
            <a:ext cx="8099999" cy="5400000"/>
          </a:xfrm>
        </p:spPr>
      </p:pic>
    </p:spTree>
    <p:extLst>
      <p:ext uri="{BB962C8B-B14F-4D97-AF65-F5344CB8AC3E}">
        <p14:creationId xmlns:p14="http://schemas.microsoft.com/office/powerpoint/2010/main" val="26149754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DF5AE82-C68F-44D5-8263-88E978B4FE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400" dirty="0" err="1"/>
              <a:t>Interpretátorka</a:t>
            </a:r>
            <a:r>
              <a:rPr lang="cs-CZ" sz="2400" dirty="0"/>
              <a:t> vypráví příběh. Předvedení téměř divadelní.</a:t>
            </a:r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F49203E3-C5E4-4DD1-852E-4005B52CBF5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0297" y="1458000"/>
            <a:ext cx="8099999" cy="5400000"/>
          </a:xfrm>
        </p:spPr>
      </p:pic>
    </p:spTree>
    <p:extLst>
      <p:ext uri="{BB962C8B-B14F-4D97-AF65-F5344CB8AC3E}">
        <p14:creationId xmlns:p14="http://schemas.microsoft.com/office/powerpoint/2010/main" val="402766186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9F8D91C-0173-4464-AC16-02542FD7BB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400" dirty="0"/>
              <a:t>Herecká scénka interpretátorů</a:t>
            </a:r>
          </a:p>
        </p:txBody>
      </p:sp>
      <p:pic>
        <p:nvPicPr>
          <p:cNvPr id="10" name="Zástupný obsah 9">
            <a:extLst>
              <a:ext uri="{FF2B5EF4-FFF2-40B4-BE49-F238E27FC236}">
                <a16:creationId xmlns:a16="http://schemas.microsoft.com/office/drawing/2014/main" id="{3C03D041-E42F-480F-B48D-F7A8B3217FB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1996" y="1546225"/>
            <a:ext cx="6527007" cy="4351338"/>
          </a:xfrm>
        </p:spPr>
      </p:pic>
    </p:spTree>
    <p:extLst>
      <p:ext uri="{BB962C8B-B14F-4D97-AF65-F5344CB8AC3E}">
        <p14:creationId xmlns:p14="http://schemas.microsoft.com/office/powerpoint/2010/main" val="360990780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4979118-74FD-41E6-BC5B-78DC7261AB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cs-CZ" sz="2400" dirty="0">
                <a:latin typeface="+mn-lt"/>
              </a:rPr>
              <a:t>Stimulace smyslového vnímání. Píšťala napodobuje zvuk tekoucí vody</a:t>
            </a:r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B9C80919-4A66-47D9-9515-E3010BDE2AE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1173" y="1587500"/>
            <a:ext cx="3015853" cy="4525963"/>
          </a:xfrm>
        </p:spPr>
      </p:pic>
    </p:spTree>
    <p:extLst>
      <p:ext uri="{BB962C8B-B14F-4D97-AF65-F5344CB8AC3E}">
        <p14:creationId xmlns:p14="http://schemas.microsoft.com/office/powerpoint/2010/main" val="67285676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58EE8D7-05E8-490F-90E6-1E013E55DC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kumimoji="0" lang="cs-CZ" sz="2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+mj-cs"/>
              </a:rPr>
            </a:br>
            <a:r>
              <a:rPr kumimoji="0" lang="cs-CZ" sz="25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+mj-cs"/>
              </a:rPr>
              <a:t>Stepping</a:t>
            </a:r>
            <a:r>
              <a:rPr kumimoji="0" lang="cs-CZ" sz="2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+mj-cs"/>
              </a:rPr>
              <a:t> </a:t>
            </a:r>
            <a:r>
              <a:rPr kumimoji="0" lang="cs-CZ" sz="25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+mj-cs"/>
              </a:rPr>
              <a:t>stones</a:t>
            </a:r>
            <a:r>
              <a:rPr kumimoji="0" lang="cs-CZ" sz="2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+mj-cs"/>
              </a:rPr>
              <a:t>, tzv. „nášlapné kameny“ / pomocné techniky a prostředky 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01BE0FF-99F6-4650-A00F-31A672CDAC0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sz="240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Rétorické (mluvený projev): </a:t>
            </a:r>
          </a:p>
          <a:p>
            <a:pPr marL="0" indent="0">
              <a:buNone/>
            </a:pPr>
            <a:endParaRPr lang="cs-CZ" sz="1800" b="0" i="0" u="none" strike="noStrike" baseline="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r>
              <a:rPr lang="cs-CZ" sz="20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 srovnání 	Vrstev omítky bylo jako listů v knize.	</a:t>
            </a:r>
          </a:p>
          <a:p>
            <a:r>
              <a:rPr lang="pl-PL" sz="20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příklad 	Netopýři  by se tady cítili  jako doma. 	</a:t>
            </a:r>
          </a:p>
          <a:p>
            <a:r>
              <a:rPr lang="cs-CZ" sz="20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slova kreslí obrázek 	Tyto starověké vázy mají velké uši. 	</a:t>
            </a:r>
          </a:p>
          <a:p>
            <a:r>
              <a:rPr lang="pl-PL" sz="20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posun perspektivy 	Kdybychom my byli na místě majitele zámku	</a:t>
            </a:r>
          </a:p>
          <a:p>
            <a:r>
              <a:rPr lang="cs-CZ" sz="20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polidštění 	… a pak si vlak jedoucí krajinou pomyslí … 	</a:t>
            </a:r>
          </a:p>
          <a:p>
            <a:r>
              <a:rPr lang="cs-CZ" sz="20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protiklady 	Zatímco vesničané pracovali na poli, panstvo hodovalo. 	</a:t>
            </a:r>
          </a:p>
          <a:p>
            <a:r>
              <a:rPr lang="cs-CZ" sz="20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jasný rozpor 	Mrtvé dřevo žije! 	</a:t>
            </a:r>
          </a:p>
          <a:p>
            <a:r>
              <a:rPr lang="cs-CZ" sz="20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citát 	Jak řekl TGM: Nebát se a nekrást!. 	</a:t>
            </a:r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7695854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>
            <a:extLst>
              <a:ext uri="{FF2B5EF4-FFF2-40B4-BE49-F238E27FC236}">
                <a16:creationId xmlns:a16="http://schemas.microsoft.com/office/drawing/2014/main" id="{603419CE-AF34-4C94-9377-D21EB1C084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8" name="Zástupný obsah 7">
            <a:extLst>
              <a:ext uri="{FF2B5EF4-FFF2-40B4-BE49-F238E27FC236}">
                <a16:creationId xmlns:a16="http://schemas.microsoft.com/office/drawing/2014/main" id="{37DF555E-D5D4-41E4-90B6-F0BA89EC9B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dirty="0"/>
              <a:t>Interpretace může mít různě složitou strukturu, podle plánovaného rozsahu.</a:t>
            </a:r>
          </a:p>
          <a:p>
            <a:endParaRPr lang="cs-CZ" dirty="0"/>
          </a:p>
          <a:p>
            <a:pPr marL="0" indent="0" algn="just">
              <a:buNone/>
            </a:pPr>
            <a:r>
              <a:rPr lang="cs-CZ" dirty="0"/>
              <a:t>Jednoduchá se může být interpretací jen jednoho fenoménu (viz následující obrázek).</a:t>
            </a:r>
          </a:p>
        </p:txBody>
      </p:sp>
    </p:spTree>
    <p:extLst>
      <p:ext uri="{BB962C8B-B14F-4D97-AF65-F5344CB8AC3E}">
        <p14:creationId xmlns:p14="http://schemas.microsoft.com/office/powerpoint/2010/main" val="168765567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4C9C618A-DD0A-4597-A2D8-604FB6716D94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863600" y="101044"/>
            <a:ext cx="10163995" cy="6738955"/>
          </a:xfrm>
        </p:spPr>
      </p:pic>
    </p:spTree>
    <p:extLst>
      <p:ext uri="{BB962C8B-B14F-4D97-AF65-F5344CB8AC3E}">
        <p14:creationId xmlns:p14="http://schemas.microsoft.com/office/powerpoint/2010/main" val="296427547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543C355-A790-48A8-ABB7-6840994B48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FB5FDEF-DFC4-494C-BA8C-6907F5DDAA6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Složitá interpretace může obsahovat fenoménů více.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lang="cs-CZ" sz="3200" dirty="0">
                <a:solidFill>
                  <a:prstClr val="black"/>
                </a:solidFill>
                <a:latin typeface="Calibri"/>
              </a:rPr>
              <a:t>Např. interpretace celého zámku.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endParaRPr kumimoji="0" lang="cs-CZ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 tom případě by se měl obsah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jednotliv</a:t>
            </a:r>
            <a:r>
              <a:rPr lang="cs-CZ" sz="3200" dirty="0" err="1">
                <a:solidFill>
                  <a:prstClr val="black"/>
                </a:solidFill>
                <a:latin typeface="Calibri"/>
              </a:rPr>
              <a:t>ých</a:t>
            </a:r>
            <a:r>
              <a:rPr lang="cs-CZ" sz="3200" dirty="0">
                <a:solidFill>
                  <a:prstClr val="black"/>
                </a:solidFill>
                <a:latin typeface="Calibri"/>
              </a:rPr>
              <a:t> 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sdělení  projevit v hlavním, čili klíčovém sdělení, které </a:t>
            </a:r>
            <a:r>
              <a:rPr lang="cs-CZ" sz="3200" dirty="0">
                <a:solidFill>
                  <a:prstClr val="black"/>
                </a:solidFill>
                <a:latin typeface="Calibri"/>
              </a:rPr>
              <a:t>by mělo být jakousi esencí všech dílčích sdělení.</a:t>
            </a:r>
            <a:endParaRPr kumimoji="0" lang="cs-CZ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4864397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B34A824-8EFA-4724-AF3D-C9C5400C2C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cs-CZ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Interpretace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1C92FE5-E7A8-4367-9B54-09D853AF073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Více významů:</a:t>
            </a:r>
          </a:p>
          <a:p>
            <a:pPr marL="0" indent="0">
              <a:buNone/>
            </a:pP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překlad </a:t>
            </a:r>
          </a:p>
          <a:p>
            <a:pPr marL="0" indent="0">
              <a:buNone/>
            </a:pP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provedení (např. v hudbě)</a:t>
            </a:r>
          </a:p>
          <a:p>
            <a:pPr marL="0" indent="0">
              <a:buNone/>
            </a:pP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vysvětlení (interpretace nějaké události (bitva u Lipan) nebo jevu (pokles ceny akcií)</a:t>
            </a:r>
          </a:p>
          <a:p>
            <a:pPr marL="0" indent="0">
              <a:buNone/>
            </a:pP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představení (něčeho), přiblížení - čeština nemá vhodný termín, používá interpretace</a:t>
            </a:r>
          </a:p>
          <a:p>
            <a:pPr marL="0" indent="0">
              <a:buNone/>
            </a:pP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619781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136D7E0-71BF-4B5D-B822-1FD52C1750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Provázanost interpretace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3D5EA16-5E9C-4B5B-B291-35707A5321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cs-CZ" dirty="0"/>
              <a:t>Jednotlivé kroky by měly směřovat k cíli.</a:t>
            </a:r>
          </a:p>
          <a:p>
            <a:pPr marL="0" indent="0">
              <a:buNone/>
            </a:pPr>
            <a:r>
              <a:rPr lang="cs-CZ" dirty="0"/>
              <a:t>Jednotlivá fakta by měla podporovat sdělení.</a:t>
            </a:r>
          </a:p>
          <a:p>
            <a:pPr marL="0" indent="0">
              <a:buNone/>
            </a:pPr>
            <a:r>
              <a:rPr lang="cs-CZ" dirty="0"/>
              <a:t>Jednotlivé fenomény a jejich sdělení by měly  podporovat hlavní sdělení.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dirty="0"/>
              <a:t>Jinými slovy při přípravě každé části mít vždy na mysli  nejen dílčí úsek interpretace, ale zároveň i výsledný celek, kterým je hlavní sdělení.</a:t>
            </a:r>
          </a:p>
          <a:p>
            <a:pPr marL="0" indent="0">
              <a:buNone/>
            </a:pPr>
            <a:r>
              <a:rPr lang="cs-CZ" dirty="0"/>
              <a:t>Každá část interpretace y měla hlavní sdělení podporovat.</a:t>
            </a:r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33819574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5995194-B050-451E-A4CC-F57C0A9BC3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BE73BF4-8BC4-4B9F-A6C5-EA76F26AA13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Trénink v interpretaci může pomoci při psaní odborných textů, neboť obé směřuje k témuž, jak vystavět dobře strukturované sdělení.</a:t>
            </a:r>
          </a:p>
        </p:txBody>
      </p:sp>
    </p:spTree>
    <p:extLst>
      <p:ext uri="{BB962C8B-B14F-4D97-AF65-F5344CB8AC3E}">
        <p14:creationId xmlns:p14="http://schemas.microsoft.com/office/powerpoint/2010/main" val="60187243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888F63E-BBDA-4A16-BE70-40F444B610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Návrh interpretace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29CFC618-F9D1-43DF-A607-ED9A7346332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cs-CZ" sz="4800" dirty="0" err="1"/>
              <a:t>Byšičky</a:t>
            </a:r>
            <a:endParaRPr lang="cs-CZ" sz="4800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5DCB6495-4B4F-490C-8E95-A0971237FB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76681" y="889755"/>
            <a:ext cx="2792210" cy="1639966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822181F4-E63D-446D-A073-D34315622F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6808" y="390575"/>
            <a:ext cx="2633700" cy="1743607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BEDD54CF-28A9-48D8-A57E-24FC77B591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39799" y="3638851"/>
            <a:ext cx="2627604" cy="1743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488057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12C5441-0C7D-4DA7-A4AE-FFDB91364B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9" name="Zástupný obsah 8">
            <a:extLst>
              <a:ext uri="{FF2B5EF4-FFF2-40B4-BE49-F238E27FC236}">
                <a16:creationId xmlns:a16="http://schemas.microsoft.com/office/drawing/2014/main" id="{BCC46971-1DE0-4C9F-8E62-1D196505D15F}"/>
              </a:ext>
            </a:extLst>
          </p:cNvPr>
          <p:cNvPicPr preferRelativeResize="0"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4805" y="1027906"/>
            <a:ext cx="6762390" cy="4351338"/>
          </a:xfrm>
        </p:spPr>
      </p:pic>
    </p:spTree>
    <p:extLst>
      <p:ext uri="{BB962C8B-B14F-4D97-AF65-F5344CB8AC3E}">
        <p14:creationId xmlns:p14="http://schemas.microsoft.com/office/powerpoint/2010/main" val="270086108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>
            <a:extLst>
              <a:ext uri="{FF2B5EF4-FFF2-40B4-BE49-F238E27FC236}">
                <a16:creationId xmlns:a16="http://schemas.microsoft.com/office/drawing/2014/main" id="{208C92D3-520F-4E74-8C84-7C73BA056A16}"/>
              </a:ext>
            </a:extLst>
          </p:cNvPr>
          <p:cNvSpPr txBox="1"/>
          <p:nvPr/>
        </p:nvSpPr>
        <p:spPr>
          <a:xfrm>
            <a:off x="482600" y="300451"/>
            <a:ext cx="11709400" cy="54589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cs-CZ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Plán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cs-CZ" sz="24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cs-CZ" sz="240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cs-CZ" sz="280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Cílová skupina: </a:t>
            </a:r>
            <a:endParaRPr kumimoji="0" lang="cs-CZ" sz="280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cs-CZ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Návštěvníci  lázní Bělohrad, různé věkové kategorie, převažují senioři.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cs-CZ" sz="24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cs-CZ" sz="2400" i="1" dirty="0">
              <a:solidFill>
                <a:prstClr val="black"/>
              </a:solidFill>
              <a:latin typeface="Calibri" panose="020F0502020204030204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cs-CZ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Cíle: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cs-CZ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Kognitivní - středověký kostel, spojován s K. J. Erbenem a jeho básní Svatební košile.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cs-CZ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Afektivní - nadšení pro lokalitu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cs-CZ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Konativní- být nakloněn tomu, chránit podobné památky, přispívat na jejich obnovu.</a:t>
            </a:r>
          </a:p>
        </p:txBody>
      </p:sp>
    </p:spTree>
    <p:extLst>
      <p:ext uri="{BB962C8B-B14F-4D97-AF65-F5344CB8AC3E}">
        <p14:creationId xmlns:p14="http://schemas.microsoft.com/office/powerpoint/2010/main" val="22162706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A6304E8-7834-4171-BA85-299F152CEA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96821BB-E5A1-42D2-A335-FC22E55994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cs-CZ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Sdělení: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cs-CZ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Ke kostelu a hřbitovu v </a:t>
            </a:r>
            <a:r>
              <a:rPr kumimoji="0" lang="cs-CZ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Byšičkách</a:t>
            </a:r>
            <a:r>
              <a:rPr kumimoji="0" lang="cs-CZ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 je snad situována slavná  báseň K.J. Erbena o lásce, životě a smrti, Svatební košile</a:t>
            </a:r>
            <a:endParaRPr kumimoji="0" lang="cs-CZ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cs-CZ" sz="24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cs-CZ" sz="2400" i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cs-CZ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Prostředek interpretace: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cs-CZ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Procházka s průvodcem.</a:t>
            </a:r>
            <a:endParaRPr kumimoji="0" lang="cs-CZ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69794582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8AFA46E-6064-4733-A2CD-C81B6826B1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CBF2F78B-27EA-497F-93C5-F3CF9993BF5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411" y="1027906"/>
            <a:ext cx="9587693" cy="4351338"/>
          </a:xfrm>
        </p:spPr>
      </p:pic>
    </p:spTree>
    <p:extLst>
      <p:ext uri="{BB962C8B-B14F-4D97-AF65-F5344CB8AC3E}">
        <p14:creationId xmlns:p14="http://schemas.microsoft.com/office/powerpoint/2010/main" val="233404168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4CF17D31-2185-491A-9B72-2F0B35EE56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8968" y="579120"/>
            <a:ext cx="8894064" cy="5699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655234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42E3795-20E7-4B5B-BE91-04F6A2356E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4EF2BA4F-C6E1-4210-BE7F-4C22024B81EC}"/>
              </a:ext>
            </a:extLst>
          </p:cNvPr>
          <p:cNvPicPr preferRelativeResize="0"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2496" y="1027906"/>
            <a:ext cx="6527007" cy="4351338"/>
          </a:xfrm>
        </p:spPr>
      </p:pic>
    </p:spTree>
    <p:extLst>
      <p:ext uri="{BB962C8B-B14F-4D97-AF65-F5344CB8AC3E}">
        <p14:creationId xmlns:p14="http://schemas.microsoft.com/office/powerpoint/2010/main" val="322839015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2E6E71E-9BA7-4CDE-A725-2129CB3C39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65125"/>
            <a:ext cx="10744200" cy="1325563"/>
          </a:xfrm>
        </p:spPr>
        <p:txBody>
          <a:bodyPr>
            <a:normAutofit/>
          </a:bodyPr>
          <a:lstStyle/>
          <a:p>
            <a:r>
              <a:rPr lang="cs-CZ" sz="3200" dirty="0">
                <a:latin typeface="Arial" panose="020B0604020202020204" pitchFamily="34" charset="0"/>
                <a:cs typeface="Arial" panose="020B0604020202020204" pitchFamily="34" charset="0"/>
              </a:rPr>
              <a:t> Provázanost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521B5A2-1F49-4867-A863-400C13FE57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8500" y="1444625"/>
            <a:ext cx="10515600" cy="504825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2400" b="1" dirty="0">
                <a:latin typeface="Arial" panose="020B0604020202020204" pitchFamily="34" charset="0"/>
                <a:ea typeface="Calibri" panose="020F0502020204030204" pitchFamily="34" charset="0"/>
              </a:rPr>
              <a:t>Sdělení</a:t>
            </a:r>
            <a:r>
              <a:rPr lang="cs-CZ" sz="2400" dirty="0">
                <a:latin typeface="Arial" panose="020B0604020202020204" pitchFamily="34" charset="0"/>
                <a:ea typeface="Calibri" panose="020F0502020204030204" pitchFamily="34" charset="0"/>
              </a:rPr>
              <a:t>: </a:t>
            </a:r>
          </a:p>
          <a:p>
            <a:pPr marL="0" indent="0">
              <a:buNone/>
            </a:pPr>
            <a:r>
              <a:rPr lang="cs-CZ" sz="24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Ke kostelu a hřbitovu v </a:t>
            </a:r>
            <a:r>
              <a:rPr lang="cs-CZ" sz="2400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Byšičkách</a:t>
            </a:r>
            <a:r>
              <a:rPr lang="cs-CZ" sz="24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je snad situována slavná  báseň K.J. Erbena o lásce, životě a smrti, Svatební košile.</a:t>
            </a:r>
          </a:p>
          <a:p>
            <a:pPr marL="0" indent="0">
              <a:buNone/>
            </a:pPr>
            <a:endParaRPr lang="cs-CZ" sz="2400" dirty="0">
              <a:latin typeface="Arial" panose="020B0604020202020204" pitchFamily="34" charset="0"/>
              <a:ea typeface="Calibri" panose="020F0502020204030204" pitchFamily="34" charset="0"/>
            </a:endParaRPr>
          </a:p>
          <a:p>
            <a:pPr marL="0" indent="0">
              <a:buNone/>
            </a:pPr>
            <a:r>
              <a:rPr lang="cs-CZ" sz="2400" b="1" dirty="0">
                <a:latin typeface="Arial" panose="020B0604020202020204" pitchFamily="34" charset="0"/>
                <a:ea typeface="Calibri" panose="020F0502020204030204" pitchFamily="34" charset="0"/>
              </a:rPr>
              <a:t>Co víme o fenoménu</a:t>
            </a:r>
            <a:r>
              <a:rPr lang="cs-CZ" sz="2400" dirty="0">
                <a:latin typeface="Arial" panose="020B0604020202020204" pitchFamily="34" charset="0"/>
                <a:ea typeface="Calibri" panose="020F0502020204030204" pitchFamily="34" charset="0"/>
              </a:rPr>
              <a:t>:</a:t>
            </a:r>
            <a:endParaRPr lang="cs-CZ" sz="2400" dirty="0">
              <a:effectLst/>
              <a:latin typeface="Arial" panose="020B0604020202020204" pitchFamily="34" charset="0"/>
              <a:ea typeface="Calibri" panose="020F0502020204030204" pitchFamily="34" charset="0"/>
            </a:endParaRPr>
          </a:p>
          <a:p>
            <a:pPr marL="0" indent="0">
              <a:buNone/>
            </a:pPr>
            <a:r>
              <a:rPr lang="cs-CZ" sz="2400" dirty="0">
                <a:latin typeface="Arial" panose="020B0604020202020204" pitchFamily="34" charset="0"/>
                <a:ea typeface="Calibri" panose="020F0502020204030204" pitchFamily="34" charset="0"/>
              </a:rPr>
              <a:t>1. Kostel má mimořádnou polohu, která zaujme každého návštěvníka.</a:t>
            </a:r>
          </a:p>
          <a:p>
            <a:pPr marL="0" indent="0">
              <a:buNone/>
            </a:pPr>
            <a:r>
              <a:rPr lang="cs-CZ" sz="24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2</a:t>
            </a:r>
            <a:r>
              <a:rPr lang="cs-CZ" sz="2400" dirty="0">
                <a:latin typeface="Arial" panose="020B0604020202020204" pitchFamily="34" charset="0"/>
                <a:ea typeface="Calibri" panose="020F0502020204030204" pitchFamily="34" charset="0"/>
              </a:rPr>
              <a:t>. Starobylý kostel v nápadné poloze mohl vést ke vzniku pověsti o </a:t>
            </a:r>
            <a:r>
              <a:rPr lang="cs-CZ" sz="2400" dirty="0" err="1">
                <a:latin typeface="Arial" panose="020B0604020202020204" pitchFamily="34" charset="0"/>
                <a:ea typeface="Calibri" panose="020F0502020204030204" pitchFamily="34" charset="0"/>
              </a:rPr>
              <a:t>revenantovi</a:t>
            </a:r>
            <a:r>
              <a:rPr lang="cs-CZ" sz="2400" dirty="0">
                <a:latin typeface="Arial" panose="020B0604020202020204" pitchFamily="34" charset="0"/>
                <a:ea typeface="Calibri" panose="020F0502020204030204" pitchFamily="34" charset="0"/>
              </a:rPr>
              <a:t> a jeho nevěstě, která se zde vyprávěla.</a:t>
            </a:r>
          </a:p>
          <a:p>
            <a:pPr marL="0" indent="0">
              <a:buNone/>
            </a:pPr>
            <a:r>
              <a:rPr lang="cs-CZ" sz="2400" dirty="0">
                <a:latin typeface="Arial" panose="020B0604020202020204" pitchFamily="34" charset="0"/>
                <a:ea typeface="Calibri" panose="020F0502020204030204" pitchFamily="34" charset="0"/>
              </a:rPr>
              <a:t>3. Erben, </a:t>
            </a:r>
            <a:r>
              <a:rPr kumimoji="0" lang="cs-CZ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jako sběratel lidových pověstí,</a:t>
            </a:r>
            <a:r>
              <a:rPr lang="cs-CZ" sz="2400" dirty="0">
                <a:latin typeface="Arial" panose="020B0604020202020204" pitchFamily="34" charset="0"/>
                <a:ea typeface="Calibri" panose="020F0502020204030204" pitchFamily="34" charset="0"/>
              </a:rPr>
              <a:t> znal podobných příběhů více, a to nejen z českého prostředí. Vzhledem k tomu, že byl zdejším rodákem (jeho rodiště je </a:t>
            </a:r>
            <a:r>
              <a:rPr kumimoji="0" lang="cs-CZ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vzdáleno 7 km),</a:t>
            </a:r>
            <a:r>
              <a:rPr lang="cs-CZ" sz="2400" dirty="0">
                <a:latin typeface="Arial" panose="020B0604020202020204" pitchFamily="34" charset="0"/>
                <a:ea typeface="Calibri" panose="020F0502020204030204" pitchFamily="34" charset="0"/>
              </a:rPr>
              <a:t> můžeme si myslet, že hlavní inspirací k napsání básně Svatební košile, mohly být </a:t>
            </a:r>
            <a:r>
              <a:rPr lang="cs-CZ" sz="2400" dirty="0" err="1">
                <a:latin typeface="Arial" panose="020B0604020202020204" pitchFamily="34" charset="0"/>
                <a:ea typeface="Calibri" panose="020F0502020204030204" pitchFamily="34" charset="0"/>
              </a:rPr>
              <a:t>Byšičky</a:t>
            </a:r>
            <a:r>
              <a:rPr lang="cs-CZ" sz="2400" dirty="0">
                <a:latin typeface="Arial" panose="020B0604020202020204" pitchFamily="34" charset="0"/>
                <a:ea typeface="Calibri" panose="020F0502020204030204" pitchFamily="34" charset="0"/>
              </a:rPr>
              <a:t>, které patřily k jeho dětství. </a:t>
            </a:r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34697020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200" dirty="0" err="1">
                <a:latin typeface="Arial" panose="020B0604020202020204" pitchFamily="34" charset="0"/>
                <a:cs typeface="Arial" panose="020B0604020202020204" pitchFamily="34" charset="0"/>
              </a:rPr>
              <a:t>Freeman</a:t>
            </a:r>
            <a:r>
              <a:rPr lang="cs-CZ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3200" dirty="0" err="1">
                <a:latin typeface="Arial" panose="020B0604020202020204" pitchFamily="34" charset="0"/>
                <a:cs typeface="Arial" panose="020B0604020202020204" pitchFamily="34" charset="0"/>
              </a:rPr>
              <a:t>Tilden</a:t>
            </a:r>
            <a:r>
              <a:rPr lang="cs-CZ" sz="3200" dirty="0">
                <a:latin typeface="Arial" panose="020B0604020202020204" pitchFamily="34" charset="0"/>
                <a:cs typeface="Arial" panose="020B0604020202020204" pitchFamily="34" charset="0"/>
              </a:rPr>
              <a:t> (1883-1980)</a:t>
            </a: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 l="30567" t="14274" r="30207" b="9949"/>
          <a:stretch>
            <a:fillRect/>
          </a:stretch>
        </p:blipFill>
        <p:spPr bwMode="auto">
          <a:xfrm>
            <a:off x="1178744" y="1417638"/>
            <a:ext cx="3261176" cy="50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Zástupný symbol pro obsah 4"/>
          <p:cNvSpPr>
            <a:spLocks noGrp="1"/>
          </p:cNvSpPr>
          <p:nvPr>
            <p:ph sz="half" idx="2"/>
          </p:nvPr>
        </p:nvSpPr>
        <p:spPr>
          <a:xfrm>
            <a:off x="5303912" y="1600201"/>
            <a:ext cx="4906888" cy="4525963"/>
          </a:xfrm>
        </p:spPr>
        <p:txBody>
          <a:bodyPr>
            <a:normAutofit/>
          </a:bodyPr>
          <a:lstStyle/>
          <a:p>
            <a:endParaRPr lang="cs-CZ" sz="2000" dirty="0"/>
          </a:p>
          <a:p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Američan, pracovník </a:t>
            </a:r>
            <a:r>
              <a:rPr 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National</a:t>
            </a: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Park </a:t>
            </a:r>
            <a:r>
              <a:rPr 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Service</a:t>
            </a:r>
            <a:endParaRPr lang="cs-CZ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Autor myšlenky interpretace místního dědictví (</a:t>
            </a:r>
            <a:r>
              <a:rPr 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Heritage</a:t>
            </a: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Interpretation</a:t>
            </a: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r>
              <a:rPr lang="cs-CZ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Interpreting</a:t>
            </a:r>
            <a:r>
              <a:rPr lang="cs-CZ" sz="2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our</a:t>
            </a:r>
            <a:r>
              <a:rPr lang="cs-CZ" sz="2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Heritage</a:t>
            </a:r>
            <a:r>
              <a:rPr lang="cs-CZ" sz="2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(1957)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92FC8E4-F2FA-4B45-9DD9-B38B42A82A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200" dirty="0">
                <a:latin typeface="Arial" panose="020B0604020202020204" pitchFamily="34" charset="0"/>
                <a:cs typeface="Arial" panose="020B0604020202020204" pitchFamily="34" charset="0"/>
              </a:rPr>
              <a:t>Interpretace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000DFDC-4537-40A9-A374-BF80726BF0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486275"/>
          </a:xfrm>
        </p:spPr>
        <p:txBody>
          <a:bodyPr/>
          <a:lstStyle/>
          <a:p>
            <a:pPr marL="0" indent="0">
              <a:buNone/>
            </a:pPr>
            <a:r>
              <a:rPr lang="cs-CZ" sz="2800" b="0" i="0" u="none" strike="noStrike" baseline="0" dirty="0">
                <a:latin typeface="Tw Cen MT" panose="020B0602020104020603" pitchFamily="34" charset="-18"/>
              </a:rPr>
              <a:t>…</a:t>
            </a:r>
            <a:r>
              <a:rPr lang="cs-CZ" sz="2800" b="0" i="1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vzdělávací aktivita, která odkrývá hlubší smysl a vztahy za pomoci původních objektů, přímé zkušenosti a ilustrativních prostředků….činnost odhalující návštěvníkům , kteří po této službě touží, něco z krásy a kouzla, inspirace a duchovního obsahu, jež leží za tím, co mohou sami vnímat svými sm</a:t>
            </a:r>
            <a:r>
              <a:rPr lang="cs-CZ" sz="28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ysly. (</a:t>
            </a:r>
            <a:r>
              <a:rPr lang="cs-CZ" sz="2800" b="0" i="0" u="none" strike="noStrike" baseline="0" dirty="0" err="1">
                <a:latin typeface="Arial" panose="020B0604020202020204" pitchFamily="34" charset="0"/>
                <a:cs typeface="Arial" panose="020B0604020202020204" pitchFamily="34" charset="0"/>
              </a:rPr>
              <a:t>Tilden</a:t>
            </a:r>
            <a:r>
              <a:rPr lang="cs-CZ" sz="28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, 1957)</a:t>
            </a:r>
          </a:p>
          <a:p>
            <a:pPr marL="0" indent="0">
              <a:buNone/>
            </a:pPr>
            <a:endParaRPr lang="cs-CZ" sz="2800" b="0" i="0" u="none" strike="noStrike" baseline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lang="cs-CZ" sz="28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  <a:r>
              <a:rPr lang="cs-CZ" sz="2800" b="0" i="1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umění vysvětlit význam místa návštěvníkům s cílem podpořit myšlenku jeho ochrany   </a:t>
            </a:r>
            <a:r>
              <a:rPr kumimoji="0" lang="cs-CZ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Don Aldridge 1979) </a:t>
            </a:r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7563979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>
              <a:buNone/>
            </a:pPr>
            <a:r>
              <a:rPr lang="cs-CZ" sz="2800" dirty="0">
                <a:latin typeface="Arial" panose="020B0604020202020204" pitchFamily="34" charset="0"/>
                <a:cs typeface="Arial" panose="020B0604020202020204" pitchFamily="34" charset="0"/>
              </a:rPr>
              <a:t>Co obě definice zdůrazňují?                   </a:t>
            </a:r>
          </a:p>
          <a:p>
            <a:pPr>
              <a:buNone/>
            </a:pPr>
            <a:endParaRPr lang="cs-CZ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None/>
            </a:pPr>
            <a:r>
              <a:rPr lang="cs-CZ" sz="2800" dirty="0"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                              </a:t>
            </a:r>
          </a:p>
          <a:p>
            <a:pPr>
              <a:buNone/>
            </a:pPr>
            <a:r>
              <a:rPr lang="cs-CZ" sz="2800" dirty="0"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                                  Ne </a:t>
            </a:r>
            <a:r>
              <a:rPr lang="cs-CZ" sz="2800" dirty="0" err="1">
                <a:latin typeface="Arial" panose="020B0604020202020204" pitchFamily="34" charset="0"/>
                <a:cs typeface="Arial" panose="020B0604020202020204" pitchFamily="34" charset="0"/>
              </a:rPr>
              <a:t>inforfmace</a:t>
            </a:r>
            <a:r>
              <a:rPr lang="cs-CZ" sz="2800" dirty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</a:p>
          <a:p>
            <a:pPr>
              <a:buNone/>
            </a:pPr>
            <a:endParaRPr lang="cs-CZ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None/>
            </a:pPr>
            <a:r>
              <a:rPr lang="cs-CZ" sz="2800" dirty="0">
                <a:latin typeface="Arial" panose="020B0604020202020204" pitchFamily="34" charset="0"/>
                <a:cs typeface="Arial" panose="020B0604020202020204" pitchFamily="34" charset="0"/>
              </a:rPr>
              <a:t>ale </a:t>
            </a:r>
            <a:r>
              <a:rPr lang="cs-CZ" sz="2800" b="1" dirty="0">
                <a:latin typeface="Arial" panose="020B0604020202020204" pitchFamily="34" charset="0"/>
                <a:cs typeface="Arial" panose="020B0604020202020204" pitchFamily="34" charset="0"/>
              </a:rPr>
              <a:t>hlubší smysl, duchovní obsah, kouzlo, krása, inspirace,</a:t>
            </a:r>
          </a:p>
          <a:p>
            <a:pPr>
              <a:buNone/>
            </a:pPr>
            <a:r>
              <a:rPr lang="cs-CZ" sz="2800" b="1" dirty="0">
                <a:latin typeface="Arial" panose="020B0604020202020204" pitchFamily="34" charset="0"/>
                <a:cs typeface="Arial" panose="020B0604020202020204" pitchFamily="34" charset="0"/>
              </a:rPr>
              <a:t>umění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DCDAAE4-33D7-410C-98BD-D760A7D0B7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200" dirty="0">
                <a:latin typeface="Arial" panose="020B0604020202020204" pitchFamily="34" charset="0"/>
                <a:cs typeface="Arial" panose="020B0604020202020204" pitchFamily="34" charset="0"/>
              </a:rPr>
              <a:t>Vzdělávací cíle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5F6571F-C0CF-4BE0-BBA8-74CEB61DFA7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  <a:p>
            <a:r>
              <a:rPr lang="cs-CZ" sz="2800" dirty="0">
                <a:latin typeface="Arial" panose="020B0604020202020204" pitchFamily="34" charset="0"/>
                <a:cs typeface="Arial" panose="020B0604020202020204" pitchFamily="34" charset="0"/>
              </a:rPr>
              <a:t>Kognitivní (poznávací)</a:t>
            </a:r>
          </a:p>
          <a:p>
            <a:r>
              <a:rPr lang="cs-CZ" sz="2800" dirty="0">
                <a:latin typeface="Arial" panose="020B0604020202020204" pitchFamily="34" charset="0"/>
                <a:cs typeface="Arial" panose="020B0604020202020204" pitchFamily="34" charset="0"/>
              </a:rPr>
              <a:t>Afektivní (citové)</a:t>
            </a:r>
          </a:p>
          <a:p>
            <a:r>
              <a:rPr lang="cs-CZ" sz="2800" dirty="0">
                <a:latin typeface="Arial" panose="020B0604020202020204" pitchFamily="34" charset="0"/>
                <a:cs typeface="Arial" panose="020B0604020202020204" pitchFamily="34" charset="0"/>
              </a:rPr>
              <a:t>Konativní (tendence k jednání)</a:t>
            </a:r>
          </a:p>
        </p:txBody>
      </p:sp>
    </p:spTree>
    <p:extLst>
      <p:ext uri="{BB962C8B-B14F-4D97-AF65-F5344CB8AC3E}">
        <p14:creationId xmlns:p14="http://schemas.microsoft.com/office/powerpoint/2010/main" val="26465313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200" dirty="0"/>
              <a:t>Interpretace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Interpretace pracuje s informacemi, není však jejich pouhým předáváním.</a:t>
            </a:r>
          </a:p>
          <a:p>
            <a:pPr>
              <a:buNone/>
            </a:pP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Je to </a:t>
            </a:r>
            <a:r>
              <a:rPr lang="cs-CZ" sz="2400" b="1" dirty="0">
                <a:latin typeface="Arial" panose="020B0604020202020204" pitchFamily="34" charset="0"/>
                <a:cs typeface="Arial" panose="020B0604020202020204" pitchFamily="34" charset="0"/>
              </a:rPr>
              <a:t>odhalení</a:t>
            </a: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, založené na informaci.</a:t>
            </a:r>
          </a:p>
          <a:p>
            <a:pPr>
              <a:buNone/>
            </a:pPr>
            <a:endParaRPr lang="cs-CZ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None/>
            </a:pP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Jejím cílem je </a:t>
            </a:r>
            <a:r>
              <a:rPr lang="cs-CZ" sz="2400" b="1" dirty="0">
                <a:latin typeface="Arial" panose="020B0604020202020204" pitchFamily="34" charset="0"/>
                <a:cs typeface="Arial" panose="020B0604020202020204" pitchFamily="34" charset="0"/>
              </a:rPr>
              <a:t>vzbudit v  návštěvníkovi zájem </a:t>
            </a: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o určité místo, objekt, předmět.</a:t>
            </a:r>
          </a:p>
          <a:p>
            <a:pPr>
              <a:buNone/>
            </a:pP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Přesvědčit ho, aby se zajímal o další informace, a v posledku o osud daného </a:t>
            </a:r>
          </a:p>
          <a:p>
            <a:pPr>
              <a:buNone/>
            </a:pP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místa, daného objektu či věci. </a:t>
            </a:r>
          </a:p>
          <a:p>
            <a:pPr>
              <a:buNone/>
            </a:pPr>
            <a:endParaRPr lang="cs-CZ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None/>
            </a:pP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Sdělit něco podstatného o našem přírodním či kulturní dědictví tak, aby to </a:t>
            </a:r>
          </a:p>
          <a:p>
            <a:pPr>
              <a:buNone/>
            </a:pP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návštěvník, čtenář či posluchač </a:t>
            </a:r>
            <a:r>
              <a:rPr lang="cs-CZ" sz="2400" b="1" dirty="0">
                <a:latin typeface="Arial" panose="020B0604020202020204" pitchFamily="34" charset="0"/>
                <a:cs typeface="Arial" panose="020B0604020202020204" pitchFamily="34" charset="0"/>
              </a:rPr>
              <a:t>přijal, přemýšlel o tom </a:t>
            </a: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a začal podle toho </a:t>
            </a:r>
          </a:p>
          <a:p>
            <a:pPr>
              <a:buNone/>
            </a:pPr>
            <a:r>
              <a:rPr lang="cs-CZ" sz="2400" b="1" dirty="0">
                <a:latin typeface="Arial" panose="020B0604020202020204" pitchFamily="34" charset="0"/>
                <a:cs typeface="Arial" panose="020B0604020202020204" pitchFamily="34" charset="0"/>
              </a:rPr>
              <a:t>jednat.</a:t>
            </a:r>
          </a:p>
          <a:p>
            <a:pPr>
              <a:buNone/>
            </a:pPr>
            <a:endParaRPr lang="cs-CZ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None/>
            </a:pPr>
            <a:endParaRPr lang="cs-CZ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None/>
            </a:pPr>
            <a:endParaRPr lang="cs-CZ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None/>
            </a:pPr>
            <a:endParaRPr lang="cs-CZ" sz="200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6FE9BDD-32B5-4C9C-B3B5-621796F793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200" dirty="0">
                <a:latin typeface="Arial" panose="020B0604020202020204" pitchFamily="34" charset="0"/>
                <a:cs typeface="Arial" panose="020B0604020202020204" pitchFamily="34" charset="0"/>
              </a:rPr>
              <a:t>Principy  interpretace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EFD6B94-FA49-4D98-8ADE-75D65D9FCE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b="1" dirty="0">
                <a:latin typeface="Arial" panose="020B0604020202020204" pitchFamily="34" charset="0"/>
                <a:cs typeface="Arial" panose="020B0604020202020204" pitchFamily="34" charset="0"/>
              </a:rPr>
              <a:t>Provokovat -  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probouzet emoce, vzbudit zájem, nenechat návštěvníka chladným</a:t>
            </a:r>
          </a:p>
          <a:p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cs-CZ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b="1" dirty="0">
                <a:latin typeface="Arial" panose="020B0604020202020204" pitchFamily="34" charset="0"/>
                <a:cs typeface="Arial" panose="020B0604020202020204" pitchFamily="34" charset="0"/>
              </a:rPr>
              <a:t>Propojovat- 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přiblížit předmět interpretace návštěvníkovi, vytvořit most k jeho vnímání</a:t>
            </a:r>
          </a:p>
          <a:p>
            <a:pPr marL="0" indent="0">
              <a:buNone/>
            </a:pP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0" indent="0">
              <a:buNone/>
            </a:pP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b="1" dirty="0">
                <a:latin typeface="Arial" panose="020B0604020202020204" pitchFamily="34" charset="0"/>
                <a:cs typeface="Arial" panose="020B0604020202020204" pitchFamily="34" charset="0"/>
              </a:rPr>
              <a:t>Odhalovat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– nové pohledy, skrytý význam</a:t>
            </a:r>
          </a:p>
        </p:txBody>
      </p:sp>
    </p:spTree>
    <p:extLst>
      <p:ext uri="{BB962C8B-B14F-4D97-AF65-F5344CB8AC3E}">
        <p14:creationId xmlns:p14="http://schemas.microsoft.com/office/powerpoint/2010/main" val="2526281730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1091</TotalTime>
  <Words>1390</Words>
  <Application>Microsoft Office PowerPoint</Application>
  <PresentationFormat>Širokoúhlá obrazovka</PresentationFormat>
  <Paragraphs>157</Paragraphs>
  <Slides>39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2</vt:i4>
      </vt:variant>
      <vt:variant>
        <vt:lpstr>Nadpisy snímků</vt:lpstr>
      </vt:variant>
      <vt:variant>
        <vt:i4>39</vt:i4>
      </vt:variant>
    </vt:vector>
  </HeadingPairs>
  <TitlesOfParts>
    <vt:vector size="45" baseType="lpstr">
      <vt:lpstr>Arial</vt:lpstr>
      <vt:lpstr>Calibri</vt:lpstr>
      <vt:lpstr>Calibri Light</vt:lpstr>
      <vt:lpstr>Tw Cen MT</vt:lpstr>
      <vt:lpstr>Motiv Office</vt:lpstr>
      <vt:lpstr>Motiv sady Office</vt:lpstr>
      <vt:lpstr>Interpretace</vt:lpstr>
      <vt:lpstr>Opakování</vt:lpstr>
      <vt:lpstr>Interpretace</vt:lpstr>
      <vt:lpstr>Freeman Tilden (1883-1980)</vt:lpstr>
      <vt:lpstr>Interpretace</vt:lpstr>
      <vt:lpstr>Prezentace aplikace PowerPoint</vt:lpstr>
      <vt:lpstr>Vzdělávací cíle</vt:lpstr>
      <vt:lpstr>Interpretace</vt:lpstr>
      <vt:lpstr>Principy  interpretace</vt:lpstr>
      <vt:lpstr>Interpretace</vt:lpstr>
      <vt:lpstr>Metody interpretace</vt:lpstr>
      <vt:lpstr>Zdroje</vt:lpstr>
      <vt:lpstr>Struktura</vt:lpstr>
      <vt:lpstr>Terminologie</vt:lpstr>
      <vt:lpstr>Sdělení </vt:lpstr>
      <vt:lpstr>Fenomén / jev  </vt:lpstr>
      <vt:lpstr>Téma</vt:lpstr>
      <vt:lpstr>Fakta  </vt:lpstr>
      <vt:lpstr>Význam (v reálu ale spíše pocit)</vt:lpstr>
      <vt:lpstr>Univerzálie</vt:lpstr>
      <vt:lpstr>  Stepping stones, tzv. „nášlapné kameny“ / pomocné techniky a prostředky     </vt:lpstr>
      <vt:lpstr>Výklad za pomoci fotografií</vt:lpstr>
      <vt:lpstr>Interpretátorka vypráví příběh. Předvedení téměř divadelní.</vt:lpstr>
      <vt:lpstr>Herecká scénka interpretátorů</vt:lpstr>
      <vt:lpstr>Stimulace smyslového vnímání. Píšťala napodobuje zvuk tekoucí vody</vt:lpstr>
      <vt:lpstr> Stepping stones, tzv. „nášlapné kameny“ / pomocné techniky a prostředky </vt:lpstr>
      <vt:lpstr>Prezentace aplikace PowerPoint</vt:lpstr>
      <vt:lpstr>Prezentace aplikace PowerPoint</vt:lpstr>
      <vt:lpstr>Prezentace aplikace PowerPoint</vt:lpstr>
      <vt:lpstr>Provázanost interpretace</vt:lpstr>
      <vt:lpstr>Prezentace aplikace PowerPoint</vt:lpstr>
      <vt:lpstr>Návrh interpretace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 Provázanost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Interpretace</dc:title>
  <dc:creator>Kateřina Charvátová</dc:creator>
  <cp:lastModifiedBy>Kateřina Charvátová</cp:lastModifiedBy>
  <cp:revision>49</cp:revision>
  <dcterms:created xsi:type="dcterms:W3CDTF">2020-12-05T10:26:38Z</dcterms:created>
  <dcterms:modified xsi:type="dcterms:W3CDTF">2020-12-07T16:33:42Z</dcterms:modified>
</cp:coreProperties>
</file>