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9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7E986-BDE4-45F5-A891-50C5C4067C9E}" type="datetimeFigureOut">
              <a:rPr lang="cs-CZ" smtClean="0"/>
              <a:t>21.04.2020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719A1-A1EC-469B-BC9E-08FB6D08FE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9035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7E986-BDE4-45F5-A891-50C5C4067C9E}" type="datetimeFigureOut">
              <a:rPr lang="cs-CZ" smtClean="0"/>
              <a:t>21.04.2020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719A1-A1EC-469B-BC9E-08FB6D08FE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7690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7E986-BDE4-45F5-A891-50C5C4067C9E}" type="datetimeFigureOut">
              <a:rPr lang="cs-CZ" smtClean="0"/>
              <a:t>21.04.2020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719A1-A1EC-469B-BC9E-08FB6D08FE6F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945008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7E986-BDE4-45F5-A891-50C5C4067C9E}" type="datetimeFigureOut">
              <a:rPr lang="cs-CZ" smtClean="0"/>
              <a:t>21.04.2020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719A1-A1EC-469B-BC9E-08FB6D08FE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61991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7E986-BDE4-45F5-A891-50C5C4067C9E}" type="datetimeFigureOut">
              <a:rPr lang="cs-CZ" smtClean="0"/>
              <a:t>21.04.2020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719A1-A1EC-469B-BC9E-08FB6D08FE6F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8658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7E986-BDE4-45F5-A891-50C5C4067C9E}" type="datetimeFigureOut">
              <a:rPr lang="cs-CZ" smtClean="0"/>
              <a:t>21.04.2020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719A1-A1EC-469B-BC9E-08FB6D08FE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41528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7E986-BDE4-45F5-A891-50C5C4067C9E}" type="datetimeFigureOut">
              <a:rPr lang="cs-CZ" smtClean="0"/>
              <a:t>21.04.2020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719A1-A1EC-469B-BC9E-08FB6D08FE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99116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7E986-BDE4-45F5-A891-50C5C4067C9E}" type="datetimeFigureOut">
              <a:rPr lang="cs-CZ" smtClean="0"/>
              <a:t>21.04.2020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719A1-A1EC-469B-BC9E-08FB6D08FE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4595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7E986-BDE4-45F5-A891-50C5C4067C9E}" type="datetimeFigureOut">
              <a:rPr lang="cs-CZ" smtClean="0"/>
              <a:t>21.04.2020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719A1-A1EC-469B-BC9E-08FB6D08FE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1582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7E986-BDE4-45F5-A891-50C5C4067C9E}" type="datetimeFigureOut">
              <a:rPr lang="cs-CZ" smtClean="0"/>
              <a:t>21.04.2020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719A1-A1EC-469B-BC9E-08FB6D08FE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449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7E986-BDE4-45F5-A891-50C5C4067C9E}" type="datetimeFigureOut">
              <a:rPr lang="cs-CZ" smtClean="0"/>
              <a:t>21.04.2020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719A1-A1EC-469B-BC9E-08FB6D08FE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1364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7E986-BDE4-45F5-A891-50C5C4067C9E}" type="datetimeFigureOut">
              <a:rPr lang="cs-CZ" smtClean="0"/>
              <a:t>21.04.2020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719A1-A1EC-469B-BC9E-08FB6D08FE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8352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7E986-BDE4-45F5-A891-50C5C4067C9E}" type="datetimeFigureOut">
              <a:rPr lang="cs-CZ" smtClean="0"/>
              <a:t>21.04.2020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719A1-A1EC-469B-BC9E-08FB6D08FE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5369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7E986-BDE4-45F5-A891-50C5C4067C9E}" type="datetimeFigureOut">
              <a:rPr lang="cs-CZ" smtClean="0"/>
              <a:t>21.04.2020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719A1-A1EC-469B-BC9E-08FB6D08FE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4477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7E986-BDE4-45F5-A891-50C5C4067C9E}" type="datetimeFigureOut">
              <a:rPr lang="cs-CZ" smtClean="0"/>
              <a:t>21.04.2020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719A1-A1EC-469B-BC9E-08FB6D08FE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7506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719A1-A1EC-469B-BC9E-08FB6D08FE6F}" type="slidenum">
              <a:rPr lang="cs-CZ" smtClean="0"/>
              <a:t>‹#›</a:t>
            </a:fld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7E986-BDE4-45F5-A891-50C5C4067C9E}" type="datetimeFigureOut">
              <a:rPr lang="cs-CZ" smtClean="0"/>
              <a:t>21.04.2020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3999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07E986-BDE4-45F5-A891-50C5C4067C9E}" type="datetimeFigureOut">
              <a:rPr lang="cs-CZ" smtClean="0"/>
              <a:t>21.04.2020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DE719A1-A1EC-469B-BC9E-08FB6D08FE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0089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orriere.it/cronache/20_marzo_31/coronavirus-quale-sara-prima-cosa-che-farete-volta-usciti-casa-raccontateci-tutto-51050a2e-7317-11ea-bc49-338bb9c7b205.shtml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Gramatický seminář 9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Stále konjunktivy a časová souslednost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8973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Lezione</a:t>
            </a:r>
            <a:r>
              <a:rPr lang="cs-CZ" dirty="0" smtClean="0"/>
              <a:t> 33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Se </a:t>
            </a:r>
            <a:r>
              <a:rPr lang="cs-CZ" dirty="0" err="1" smtClean="0"/>
              <a:t>avete</a:t>
            </a:r>
            <a:r>
              <a:rPr lang="cs-CZ" dirty="0" smtClean="0"/>
              <a:t> dei </a:t>
            </a:r>
            <a:r>
              <a:rPr lang="cs-CZ" dirty="0" err="1" smtClean="0"/>
              <a:t>dubbi</a:t>
            </a:r>
            <a:r>
              <a:rPr lang="it-IT" dirty="0" smtClean="0"/>
              <a:t> sulle forme e sull’uso dei congiuntivi e sulla concordanza dei tempi</a:t>
            </a:r>
            <a:r>
              <a:rPr lang="cs-CZ" dirty="0" smtClean="0"/>
              <a:t>, </a:t>
            </a:r>
            <a:r>
              <a:rPr lang="cs-CZ" dirty="0" err="1" smtClean="0"/>
              <a:t>scrivetemi</a:t>
            </a:r>
            <a:r>
              <a:rPr lang="cs-CZ" dirty="0" smtClean="0"/>
              <a:t> o ne </a:t>
            </a:r>
            <a:r>
              <a:rPr lang="cs-CZ" dirty="0" err="1" smtClean="0"/>
              <a:t>parliamo</a:t>
            </a:r>
            <a:r>
              <a:rPr lang="cs-CZ" dirty="0" smtClean="0"/>
              <a:t> </a:t>
            </a:r>
            <a:r>
              <a:rPr lang="cs-CZ" dirty="0" err="1" smtClean="0"/>
              <a:t>durante</a:t>
            </a:r>
            <a:r>
              <a:rPr lang="cs-CZ" dirty="0" smtClean="0"/>
              <a:t> la </a:t>
            </a:r>
            <a:r>
              <a:rPr lang="cs-CZ" dirty="0" err="1" smtClean="0"/>
              <a:t>lezione</a:t>
            </a:r>
            <a:r>
              <a:rPr lang="cs-CZ" dirty="0" smtClean="0"/>
              <a:t> on-line la </a:t>
            </a:r>
            <a:r>
              <a:rPr lang="cs-CZ" dirty="0" err="1" smtClean="0"/>
              <a:t>settimana</a:t>
            </a:r>
            <a:r>
              <a:rPr lang="cs-CZ" dirty="0" smtClean="0"/>
              <a:t> </a:t>
            </a:r>
            <a:r>
              <a:rPr lang="cs-CZ" dirty="0" err="1" smtClean="0"/>
              <a:t>prossima</a:t>
            </a:r>
            <a:r>
              <a:rPr lang="it-IT" dirty="0" smtClean="0"/>
              <a:t>.</a:t>
            </a:r>
          </a:p>
          <a:p>
            <a:endParaRPr lang="cs-CZ" dirty="0" smtClean="0"/>
          </a:p>
          <a:p>
            <a:r>
              <a:rPr lang="cs-CZ" dirty="0" err="1" smtClean="0"/>
              <a:t>Anche</a:t>
            </a:r>
            <a:r>
              <a:rPr lang="cs-CZ" dirty="0" smtClean="0"/>
              <a:t> se </a:t>
            </a:r>
            <a:r>
              <a:rPr lang="cs-CZ" dirty="0" err="1" smtClean="0"/>
              <a:t>probabilmente</a:t>
            </a:r>
            <a:r>
              <a:rPr lang="cs-CZ" dirty="0" smtClean="0"/>
              <a:t> l</a:t>
            </a:r>
            <a:r>
              <a:rPr lang="it-IT" dirty="0" smtClean="0"/>
              <a:t>’abbiate già fatto, leggete attentamente le informazioni circa l’uso del congiuntivo nella lezione 33 a p. 519-524. Per semplificare un po’ le cose ho preparato per voi, sulle pagine seguenti, un breve riassunto della problematica (e lo allego anche in Word, per chi lo voglia scaricare).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54256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POUŽITÍ KONJUNKTIVU VE VEDLEJŠÍCH VĚTÁCH: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1) Konjunktiv x indikativ se řídí </a:t>
            </a:r>
            <a:r>
              <a:rPr lang="cs-CZ" b="1" dirty="0" smtClean="0"/>
              <a:t>slovesem (srov.:</a:t>
            </a:r>
            <a:endParaRPr lang="cs-CZ" dirty="0"/>
          </a:p>
          <a:p>
            <a:r>
              <a:rPr lang="cs-CZ" i="1" dirty="0"/>
              <a:t>a) </a:t>
            </a:r>
            <a:r>
              <a:rPr lang="cs-CZ" i="1" u="sng" dirty="0"/>
              <a:t>So che è partito</a:t>
            </a:r>
            <a:r>
              <a:rPr lang="cs-CZ" i="1" dirty="0"/>
              <a:t>. X  </a:t>
            </a:r>
            <a:r>
              <a:rPr lang="cs-CZ" i="1" u="sng" dirty="0" err="1"/>
              <a:t>Temo</a:t>
            </a:r>
            <a:r>
              <a:rPr lang="cs-CZ" i="1" u="sng" dirty="0"/>
              <a:t> che </a:t>
            </a:r>
            <a:r>
              <a:rPr lang="cs-CZ" i="1" dirty="0" err="1"/>
              <a:t>sia</a:t>
            </a:r>
            <a:r>
              <a:rPr lang="cs-CZ" i="1" dirty="0"/>
              <a:t> partito.</a:t>
            </a:r>
            <a:endParaRPr lang="cs-CZ" dirty="0"/>
          </a:p>
          <a:p>
            <a:r>
              <a:rPr lang="cs-CZ" dirty="0"/>
              <a:t>V některých případech (zejm. nejistota) lze místo konjunktivu i použít i indikativ (</a:t>
            </a:r>
            <a:r>
              <a:rPr lang="cs-CZ" i="1" dirty="0" err="1"/>
              <a:t>Temo</a:t>
            </a:r>
            <a:r>
              <a:rPr lang="cs-CZ" i="1" dirty="0"/>
              <a:t> che è partito</a:t>
            </a:r>
            <a:r>
              <a:rPr lang="cs-CZ" dirty="0"/>
              <a:t>). Indikativ je příznakem nižšího (hovorového) stylu.</a:t>
            </a:r>
          </a:p>
          <a:p>
            <a:r>
              <a:rPr lang="cs-CZ" dirty="0"/>
              <a:t>- jinde konjunktiv povinný (zejm. slovesa vůle):</a:t>
            </a:r>
            <a:r>
              <a:rPr lang="cs-CZ" i="1" dirty="0"/>
              <a:t>  </a:t>
            </a:r>
            <a:r>
              <a:rPr lang="cs-CZ" i="1" u="sng" dirty="0" err="1"/>
              <a:t>Voglio</a:t>
            </a:r>
            <a:r>
              <a:rPr lang="cs-CZ" i="1" u="sng" dirty="0"/>
              <a:t> che tu parta</a:t>
            </a:r>
            <a:r>
              <a:rPr lang="cs-CZ" i="1" dirty="0"/>
              <a:t>.</a:t>
            </a:r>
            <a:endParaRPr lang="cs-CZ" dirty="0"/>
          </a:p>
          <a:p>
            <a:r>
              <a:rPr lang="cs-CZ" dirty="0"/>
              <a:t>- někde významový rozdíl:</a:t>
            </a:r>
          </a:p>
          <a:p>
            <a:r>
              <a:rPr lang="cs-CZ" i="1" dirty="0" err="1"/>
              <a:t>Dicono</a:t>
            </a:r>
            <a:r>
              <a:rPr lang="cs-CZ" i="1" dirty="0"/>
              <a:t> che Matteo </a:t>
            </a:r>
            <a:r>
              <a:rPr lang="it-IT" i="1" u="sng" dirty="0"/>
              <a:t>è scappato</a:t>
            </a:r>
            <a:r>
              <a:rPr lang="it-IT" i="1" dirty="0"/>
              <a:t> di casa. X Dicono che Matteo </a:t>
            </a:r>
            <a:r>
              <a:rPr lang="it-IT" i="1" u="sng" dirty="0"/>
              <a:t>sia scappato</a:t>
            </a:r>
            <a:r>
              <a:rPr lang="it-IT" i="1" dirty="0"/>
              <a:t> di casa.</a:t>
            </a:r>
            <a:endParaRPr lang="cs-CZ" dirty="0"/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2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0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POUŽITÍ KONJUNKTIVU VE VEDLEJŠÍCH VĚTÁCH: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2) Konjunktiv vyžadován neosobní vazbou:</a:t>
            </a:r>
            <a:endParaRPr lang="cs-CZ" dirty="0"/>
          </a:p>
          <a:p>
            <a:r>
              <a:rPr lang="cs-CZ" dirty="0"/>
              <a:t>- </a:t>
            </a:r>
            <a:r>
              <a:rPr lang="cs-CZ" u="sng" dirty="0" err="1"/>
              <a:t>Bisogna</a:t>
            </a:r>
            <a:r>
              <a:rPr lang="cs-CZ" u="sng" dirty="0"/>
              <a:t> (</a:t>
            </a:r>
            <a:r>
              <a:rPr lang="it-IT" u="sng" dirty="0"/>
              <a:t>è necessario) </a:t>
            </a:r>
            <a:r>
              <a:rPr lang="cs-CZ" u="sng" dirty="0"/>
              <a:t>che tu parta</a:t>
            </a:r>
            <a:r>
              <a:rPr lang="cs-CZ" dirty="0"/>
              <a:t>. – Zde většinou povinné.</a:t>
            </a:r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43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POUŽITÍ KONJUNKTIVU VE VEDLEJŠÍCH VĚTÁCH: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3) Konjunktiv x indikativ se řídí spojkou:</a:t>
            </a:r>
            <a:endParaRPr lang="cs-CZ" dirty="0"/>
          </a:p>
          <a:p>
            <a:r>
              <a:rPr lang="cs-CZ" i="1" u="sng" dirty="0" err="1"/>
              <a:t>Sebbene</a:t>
            </a:r>
            <a:r>
              <a:rPr lang="cs-CZ" i="1" u="sng" dirty="0"/>
              <a:t> </a:t>
            </a:r>
            <a:r>
              <a:rPr lang="cs-CZ" i="1" u="sng" dirty="0" err="1"/>
              <a:t>nevichi</a:t>
            </a:r>
            <a:r>
              <a:rPr lang="cs-CZ" i="1" dirty="0"/>
              <a:t>, </a:t>
            </a:r>
            <a:r>
              <a:rPr lang="cs-CZ" i="1" dirty="0" err="1"/>
              <a:t>siamo</a:t>
            </a:r>
            <a:r>
              <a:rPr lang="cs-CZ" i="1" dirty="0"/>
              <a:t> </a:t>
            </a:r>
            <a:r>
              <a:rPr lang="cs-CZ" i="1" dirty="0" err="1"/>
              <a:t>partiti</a:t>
            </a:r>
            <a:r>
              <a:rPr lang="cs-CZ" i="1" dirty="0"/>
              <a:t>.</a:t>
            </a:r>
            <a:endParaRPr lang="cs-CZ" dirty="0"/>
          </a:p>
          <a:p>
            <a:r>
              <a:rPr lang="cs-CZ" i="1" u="sng" dirty="0" err="1"/>
              <a:t>Anche</a:t>
            </a:r>
            <a:r>
              <a:rPr lang="cs-CZ" i="1" u="sng" dirty="0"/>
              <a:t> se </a:t>
            </a:r>
            <a:r>
              <a:rPr lang="cs-CZ" i="1" u="sng" dirty="0" err="1"/>
              <a:t>nevica</a:t>
            </a:r>
            <a:r>
              <a:rPr lang="cs-CZ" i="1" dirty="0"/>
              <a:t>, </a:t>
            </a:r>
            <a:r>
              <a:rPr lang="cs-CZ" i="1" dirty="0" err="1"/>
              <a:t>siamo</a:t>
            </a:r>
            <a:r>
              <a:rPr lang="cs-CZ" i="1" dirty="0"/>
              <a:t> </a:t>
            </a:r>
            <a:r>
              <a:rPr lang="cs-CZ" i="1" dirty="0" err="1"/>
              <a:t>partiti</a:t>
            </a:r>
            <a:r>
              <a:rPr lang="cs-CZ" i="1" dirty="0"/>
              <a:t>.</a:t>
            </a:r>
            <a:endParaRPr lang="cs-CZ" dirty="0"/>
          </a:p>
          <a:p>
            <a:r>
              <a:rPr lang="cs-CZ" dirty="0"/>
              <a:t>- Pozor na významový rozdíl:</a:t>
            </a:r>
          </a:p>
          <a:p>
            <a:r>
              <a:rPr lang="cs-CZ" i="1" dirty="0" err="1"/>
              <a:t>Il</a:t>
            </a:r>
            <a:r>
              <a:rPr lang="cs-CZ" i="1" dirty="0"/>
              <a:t> </a:t>
            </a:r>
            <a:r>
              <a:rPr lang="cs-CZ" i="1" dirty="0" err="1"/>
              <a:t>treno</a:t>
            </a:r>
            <a:r>
              <a:rPr lang="cs-CZ" i="1" dirty="0"/>
              <a:t> è in </a:t>
            </a:r>
            <a:r>
              <a:rPr lang="cs-CZ" i="1" dirty="0" err="1"/>
              <a:t>ritardo</a:t>
            </a:r>
            <a:r>
              <a:rPr lang="cs-CZ" i="1" dirty="0"/>
              <a:t> </a:t>
            </a:r>
            <a:r>
              <a:rPr lang="cs-CZ" i="1" u="sng" dirty="0" err="1"/>
              <a:t>perché</a:t>
            </a:r>
            <a:r>
              <a:rPr lang="cs-CZ" i="1" u="sng" dirty="0"/>
              <a:t> è </a:t>
            </a:r>
            <a:r>
              <a:rPr lang="cs-CZ" i="1" u="sng" dirty="0" err="1"/>
              <a:t>nevicato</a:t>
            </a:r>
            <a:r>
              <a:rPr lang="cs-CZ" i="1" u="sng" dirty="0"/>
              <a:t>.</a:t>
            </a:r>
            <a:endParaRPr lang="cs-CZ" dirty="0"/>
          </a:p>
          <a:p>
            <a:r>
              <a:rPr lang="cs-CZ" i="1" dirty="0"/>
              <a:t>Ti ho </a:t>
            </a:r>
            <a:r>
              <a:rPr lang="cs-CZ" i="1" dirty="0" err="1"/>
              <a:t>dato</a:t>
            </a:r>
            <a:r>
              <a:rPr lang="cs-CZ" i="1" dirty="0"/>
              <a:t> </a:t>
            </a:r>
            <a:r>
              <a:rPr lang="cs-CZ" i="1" dirty="0" err="1"/>
              <a:t>quel</a:t>
            </a:r>
            <a:r>
              <a:rPr lang="cs-CZ" i="1" dirty="0"/>
              <a:t> libro </a:t>
            </a:r>
            <a:r>
              <a:rPr lang="cs-CZ" i="1" u="sng" dirty="0" err="1"/>
              <a:t>perché</a:t>
            </a:r>
            <a:r>
              <a:rPr lang="cs-CZ" i="1" u="sng" dirty="0"/>
              <a:t> tu </a:t>
            </a:r>
            <a:r>
              <a:rPr lang="cs-CZ" i="1" u="sng" dirty="0" err="1"/>
              <a:t>lo</a:t>
            </a:r>
            <a:r>
              <a:rPr lang="cs-CZ" i="1" u="sng" dirty="0"/>
              <a:t> </a:t>
            </a:r>
            <a:r>
              <a:rPr lang="cs-CZ" i="1" u="sng" dirty="0" err="1"/>
              <a:t>possa</a:t>
            </a:r>
            <a:r>
              <a:rPr lang="cs-CZ" i="1" u="sng" dirty="0"/>
              <a:t> </a:t>
            </a:r>
            <a:r>
              <a:rPr lang="cs-CZ" i="1" u="sng" dirty="0" err="1"/>
              <a:t>leggere</a:t>
            </a:r>
            <a:r>
              <a:rPr lang="cs-CZ" i="1" dirty="0"/>
              <a:t>.</a:t>
            </a:r>
            <a:endParaRPr lang="cs-CZ" dirty="0"/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32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6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POUŽITÍ KONJUNKTIVU VE VEDLEJŠÍCH VĚTÁCH: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4) Konjunktiv ve vztažných větách:</a:t>
            </a:r>
            <a:endParaRPr lang="cs-CZ" dirty="0"/>
          </a:p>
          <a:p>
            <a:r>
              <a:rPr lang="cs-CZ" i="1" dirty="0" err="1"/>
              <a:t>Cerco</a:t>
            </a:r>
            <a:r>
              <a:rPr lang="cs-CZ" i="1" dirty="0"/>
              <a:t> </a:t>
            </a:r>
            <a:r>
              <a:rPr lang="cs-CZ" i="1" dirty="0" err="1"/>
              <a:t>un</a:t>
            </a:r>
            <a:r>
              <a:rPr lang="cs-CZ" i="1" dirty="0"/>
              <a:t> </a:t>
            </a:r>
            <a:r>
              <a:rPr lang="cs-CZ" i="1" dirty="0" err="1"/>
              <a:t>ragazzo</a:t>
            </a:r>
            <a:r>
              <a:rPr lang="cs-CZ" i="1" dirty="0"/>
              <a:t> che </a:t>
            </a:r>
            <a:r>
              <a:rPr lang="cs-CZ" i="1" u="sng" dirty="0" err="1"/>
              <a:t>parla</a:t>
            </a:r>
            <a:r>
              <a:rPr lang="cs-CZ" i="1" u="sng" dirty="0"/>
              <a:t> </a:t>
            </a:r>
            <a:r>
              <a:rPr lang="cs-CZ" i="1" dirty="0" err="1"/>
              <a:t>l’inglese</a:t>
            </a:r>
            <a:r>
              <a:rPr lang="cs-CZ" i="1" dirty="0"/>
              <a:t>.</a:t>
            </a:r>
            <a:endParaRPr lang="cs-CZ" dirty="0"/>
          </a:p>
          <a:p>
            <a:r>
              <a:rPr lang="cs-CZ" i="1" dirty="0" err="1"/>
              <a:t>Cerco</a:t>
            </a:r>
            <a:r>
              <a:rPr lang="cs-CZ" i="1" dirty="0"/>
              <a:t> </a:t>
            </a:r>
            <a:r>
              <a:rPr lang="cs-CZ" i="1" dirty="0" err="1"/>
              <a:t>un</a:t>
            </a:r>
            <a:r>
              <a:rPr lang="cs-CZ" i="1" dirty="0"/>
              <a:t> </a:t>
            </a:r>
            <a:r>
              <a:rPr lang="cs-CZ" i="1" dirty="0" err="1"/>
              <a:t>ragazzo</a:t>
            </a:r>
            <a:r>
              <a:rPr lang="cs-CZ" i="1" dirty="0"/>
              <a:t> che </a:t>
            </a:r>
            <a:r>
              <a:rPr lang="cs-CZ" i="1" u="sng" dirty="0" err="1"/>
              <a:t>parli</a:t>
            </a:r>
            <a:r>
              <a:rPr lang="cs-CZ" i="1" u="sng" dirty="0"/>
              <a:t> </a:t>
            </a:r>
            <a:r>
              <a:rPr lang="cs-CZ" i="1" dirty="0" err="1"/>
              <a:t>l‘inglese</a:t>
            </a:r>
            <a:r>
              <a:rPr lang="cs-CZ" i="1" dirty="0"/>
              <a:t>.</a:t>
            </a:r>
            <a:endParaRPr lang="cs-CZ" dirty="0"/>
          </a:p>
          <a:p>
            <a:endParaRPr lang="cs-CZ" dirty="0" smtClean="0"/>
          </a:p>
          <a:p>
            <a:r>
              <a:rPr lang="cs-CZ" b="1" dirty="0" smtClean="0"/>
              <a:t>5) </a:t>
            </a:r>
            <a:r>
              <a:rPr lang="cs-CZ" b="1" dirty="0"/>
              <a:t>Další užití viz učebnice </a:t>
            </a:r>
            <a:r>
              <a:rPr lang="cs-CZ" dirty="0" smtClean="0"/>
              <a:t>31. + 33. lekce, </a:t>
            </a:r>
            <a:r>
              <a:rPr lang="cs-CZ" dirty="0"/>
              <a:t>Hamplová s. 208.</a:t>
            </a:r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3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Esercizi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Fate</a:t>
            </a:r>
            <a:r>
              <a:rPr lang="cs-CZ" dirty="0" smtClean="0"/>
              <a:t> </a:t>
            </a:r>
            <a:r>
              <a:rPr lang="cs-CZ" dirty="0" err="1" smtClean="0"/>
              <a:t>gli</a:t>
            </a:r>
            <a:r>
              <a:rPr lang="cs-CZ" dirty="0" smtClean="0"/>
              <a:t> </a:t>
            </a:r>
            <a:r>
              <a:rPr lang="cs-CZ" dirty="0" err="1" smtClean="0"/>
              <a:t>esercizi</a:t>
            </a:r>
            <a:r>
              <a:rPr lang="cs-CZ" dirty="0" smtClean="0"/>
              <a:t> e </a:t>
            </a:r>
            <a:r>
              <a:rPr lang="cs-CZ" dirty="0" err="1" smtClean="0"/>
              <a:t>controllate</a:t>
            </a:r>
            <a:r>
              <a:rPr lang="cs-CZ" dirty="0" smtClean="0"/>
              <a:t> </a:t>
            </a:r>
            <a:r>
              <a:rPr lang="cs-CZ" dirty="0" err="1" smtClean="0"/>
              <a:t>nelle</a:t>
            </a:r>
            <a:r>
              <a:rPr lang="cs-CZ" dirty="0" smtClean="0"/>
              <a:t> </a:t>
            </a:r>
            <a:r>
              <a:rPr lang="cs-CZ" dirty="0" err="1" smtClean="0"/>
              <a:t>soluzioni</a:t>
            </a:r>
            <a:r>
              <a:rPr lang="cs-CZ" dirty="0" smtClean="0"/>
              <a:t>:</a:t>
            </a:r>
          </a:p>
          <a:p>
            <a:r>
              <a:rPr lang="cs-CZ" dirty="0" smtClean="0"/>
              <a:t>524/1 </a:t>
            </a:r>
            <a:r>
              <a:rPr lang="cs-CZ" dirty="0" err="1" smtClean="0"/>
              <a:t>a+b</a:t>
            </a:r>
            <a:endParaRPr lang="cs-CZ" dirty="0" smtClean="0"/>
          </a:p>
          <a:p>
            <a:r>
              <a:rPr lang="cs-CZ" dirty="0" smtClean="0"/>
              <a:t>524/2</a:t>
            </a:r>
          </a:p>
          <a:p>
            <a:r>
              <a:rPr lang="cs-CZ" dirty="0" smtClean="0"/>
              <a:t>526/7</a:t>
            </a:r>
          </a:p>
          <a:p>
            <a:r>
              <a:rPr lang="cs-CZ" dirty="0" smtClean="0"/>
              <a:t>526/8 </a:t>
            </a:r>
            <a:r>
              <a:rPr lang="cs-CZ" dirty="0" err="1" smtClean="0"/>
              <a:t>a,b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336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Compiti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 smtClean="0"/>
              <a:t>1) </a:t>
            </a:r>
            <a:r>
              <a:rPr lang="cs-CZ" dirty="0" err="1" smtClean="0"/>
              <a:t>Compilate</a:t>
            </a:r>
            <a:r>
              <a:rPr lang="cs-CZ" dirty="0" smtClean="0"/>
              <a:t> </a:t>
            </a:r>
            <a:r>
              <a:rPr lang="it-IT" dirty="0" smtClean="0"/>
              <a:t>gli esercizi allegati (</a:t>
            </a:r>
            <a:r>
              <a:rPr lang="it-IT" dirty="0" err="1" smtClean="0"/>
              <a:t>scan</a:t>
            </a:r>
            <a:r>
              <a:rPr lang="it-IT" dirty="0" smtClean="0"/>
              <a:t>). Li controlleremo durante la lezione on-line la prossima settimana (e guarderemo più in dettaglio anche gli esercizi della settimana scorsa).</a:t>
            </a:r>
          </a:p>
          <a:p>
            <a:r>
              <a:rPr lang="it-IT" dirty="0" smtClean="0"/>
              <a:t>Quelli che parteciperanno alla lezione on-line non devono mandarmeli, invece prego gli altri, che non possono partecipare, di compilare e mandarmi l’esercizio n. 3 – in allegato come compito.</a:t>
            </a:r>
          </a:p>
          <a:p>
            <a:endParaRPr lang="it-IT" dirty="0"/>
          </a:p>
          <a:p>
            <a:pPr marL="0" indent="0">
              <a:buNone/>
            </a:pPr>
            <a:r>
              <a:rPr lang="it-IT" dirty="0" smtClean="0"/>
              <a:t>2) Date un’occhiata ai risultati dell’inchiesta fatta da</a:t>
            </a:r>
            <a:r>
              <a:rPr lang="cs-CZ" dirty="0" smtClean="0"/>
              <a:t>l </a:t>
            </a:r>
            <a:r>
              <a:rPr lang="cs-CZ" dirty="0" err="1" smtClean="0"/>
              <a:t>giornale</a:t>
            </a:r>
            <a:r>
              <a:rPr lang="it-IT" dirty="0" smtClean="0"/>
              <a:t> La Repubblica: </a:t>
            </a:r>
            <a:r>
              <a:rPr lang="it-IT" dirty="0" smtClean="0">
                <a:hlinkClick r:id="rId2"/>
              </a:rPr>
              <a:t>https://www.corriere.it/cronache/20_marzo_31/coronavirus-quale-sara-prima-cosa-che-farete-volta-usciti-casa-raccontateci-tutto-51050a2e-7317-11ea-bc49-338bb9c7b205.shtml</a:t>
            </a:r>
            <a:endParaRPr lang="it-IT" dirty="0"/>
          </a:p>
          <a:p>
            <a:pPr marL="0" indent="0">
              <a:buNone/>
            </a:pPr>
            <a:r>
              <a:rPr lang="it-IT" dirty="0"/>
              <a:t>e</a:t>
            </a:r>
            <a:r>
              <a:rPr lang="it-IT" dirty="0" smtClean="0"/>
              <a:t> scrivetemi anche voi, in un paio di frasi, dei vostri progetti (polo</a:t>
            </a:r>
            <a:r>
              <a:rPr lang="cs-CZ" dirty="0" smtClean="0"/>
              <a:t>ž</a:t>
            </a:r>
            <a:r>
              <a:rPr lang="it-IT" dirty="0" smtClean="0"/>
              <a:t>ka </a:t>
            </a:r>
            <a:r>
              <a:rPr lang="cs-CZ" dirty="0" err="1"/>
              <a:t>Ú</a:t>
            </a:r>
            <a:r>
              <a:rPr lang="it-IT" dirty="0" err="1" smtClean="0"/>
              <a:t>kol</a:t>
            </a:r>
            <a:r>
              <a:rPr lang="it-IT" dirty="0" smtClean="0"/>
              <a:t>)</a:t>
            </a:r>
            <a:r>
              <a:rPr lang="cs-CZ" dirty="0" smtClean="0"/>
              <a:t>.</a:t>
            </a:r>
            <a:endParaRPr lang="it-IT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844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Allego</a:t>
            </a:r>
            <a:r>
              <a:rPr lang="cs-CZ" dirty="0" smtClean="0"/>
              <a:t> in </a:t>
            </a:r>
            <a:r>
              <a:rPr lang="cs-CZ" dirty="0" err="1" smtClean="0"/>
              <a:t>Moodle</a:t>
            </a:r>
            <a:r>
              <a:rPr lang="cs-CZ" dirty="0" smtClean="0"/>
              <a:t> </a:t>
            </a:r>
            <a:r>
              <a:rPr lang="cs-CZ" dirty="0" err="1" smtClean="0"/>
              <a:t>un</a:t>
            </a:r>
            <a:r>
              <a:rPr lang="cs-CZ" dirty="0" smtClean="0"/>
              <a:t> </a:t>
            </a:r>
            <a:r>
              <a:rPr lang="cs-CZ" dirty="0" err="1" smtClean="0"/>
              <a:t>file</a:t>
            </a:r>
            <a:r>
              <a:rPr lang="cs-CZ" dirty="0" smtClean="0"/>
              <a:t> con i </a:t>
            </a:r>
            <a:r>
              <a:rPr lang="cs-CZ" dirty="0" err="1" smtClean="0"/>
              <a:t>vostri</a:t>
            </a:r>
            <a:r>
              <a:rPr lang="cs-CZ" dirty="0" smtClean="0"/>
              <a:t> </a:t>
            </a:r>
            <a:r>
              <a:rPr lang="cs-CZ" dirty="0" err="1" smtClean="0"/>
              <a:t>messaggi</a:t>
            </a:r>
            <a:r>
              <a:rPr lang="cs-CZ" dirty="0" smtClean="0"/>
              <a:t> „</a:t>
            </a:r>
            <a:r>
              <a:rPr lang="cs-CZ" dirty="0" err="1" smtClean="0"/>
              <a:t>nei</a:t>
            </a:r>
            <a:r>
              <a:rPr lang="cs-CZ" dirty="0" smtClean="0"/>
              <a:t> </a:t>
            </a:r>
            <a:r>
              <a:rPr lang="cs-CZ" dirty="0" err="1" smtClean="0"/>
              <a:t>tempi</a:t>
            </a:r>
            <a:r>
              <a:rPr lang="cs-CZ" dirty="0" smtClean="0"/>
              <a:t> di </a:t>
            </a:r>
            <a:r>
              <a:rPr lang="cs-CZ" dirty="0" err="1" smtClean="0"/>
              <a:t>coronavirus</a:t>
            </a:r>
            <a:r>
              <a:rPr lang="cs-CZ" dirty="0" smtClean="0"/>
              <a:t>“ (e </a:t>
            </a:r>
            <a:r>
              <a:rPr lang="cs-CZ" dirty="0" err="1" smtClean="0"/>
              <a:t>ringrazio</a:t>
            </a:r>
            <a:r>
              <a:rPr lang="cs-CZ" dirty="0" smtClean="0"/>
              <a:t> </a:t>
            </a:r>
            <a:r>
              <a:rPr lang="cs-CZ" dirty="0" err="1" smtClean="0"/>
              <a:t>soprattutto</a:t>
            </a:r>
            <a:r>
              <a:rPr lang="cs-CZ" dirty="0" smtClean="0"/>
              <a:t> Vanessa per </a:t>
            </a:r>
            <a:r>
              <a:rPr lang="cs-CZ" dirty="0" err="1" smtClean="0"/>
              <a:t>il</a:t>
            </a:r>
            <a:r>
              <a:rPr lang="cs-CZ" dirty="0" smtClean="0"/>
              <a:t> </a:t>
            </a:r>
            <a:r>
              <a:rPr lang="cs-CZ" dirty="0" err="1" smtClean="0"/>
              <a:t>contributo</a:t>
            </a:r>
            <a:r>
              <a:rPr lang="cs-CZ" dirty="0" smtClean="0"/>
              <a:t> </a:t>
            </a:r>
            <a:r>
              <a:rPr lang="cs-CZ" dirty="0" err="1" smtClean="0"/>
              <a:t>molto</a:t>
            </a:r>
            <a:r>
              <a:rPr lang="cs-CZ" dirty="0" smtClean="0"/>
              <a:t> </a:t>
            </a:r>
            <a:r>
              <a:rPr lang="cs-CZ" dirty="0" err="1" smtClean="0"/>
              <a:t>bello</a:t>
            </a:r>
            <a:r>
              <a:rPr lang="cs-CZ" dirty="0" smtClean="0"/>
              <a:t>, </a:t>
            </a:r>
            <a:r>
              <a:rPr lang="cs-CZ" dirty="0" err="1" smtClean="0"/>
              <a:t>pieno</a:t>
            </a:r>
            <a:r>
              <a:rPr lang="cs-CZ" dirty="0" smtClean="0"/>
              <a:t> di </a:t>
            </a:r>
            <a:r>
              <a:rPr lang="cs-CZ" dirty="0" err="1" smtClean="0"/>
              <a:t>speranza</a:t>
            </a:r>
            <a:r>
              <a:rPr lang="cs-CZ" dirty="0" smtClean="0"/>
              <a:t>).</a:t>
            </a:r>
            <a:r>
              <a:rPr lang="it-IT" dirty="0" smtClean="0"/>
              <a:t> I contributi sono in versione originale, senza le mie correzioni.</a:t>
            </a:r>
            <a:endParaRPr lang="cs-CZ" dirty="0" smtClean="0"/>
          </a:p>
          <a:p>
            <a:r>
              <a:rPr lang="cs-CZ" dirty="0" err="1" smtClean="0"/>
              <a:t>Allego</a:t>
            </a:r>
            <a:r>
              <a:rPr lang="cs-CZ" dirty="0" smtClean="0"/>
              <a:t> </a:t>
            </a:r>
            <a:r>
              <a:rPr lang="cs-CZ" dirty="0" err="1" smtClean="0"/>
              <a:t>anche</a:t>
            </a:r>
            <a:r>
              <a:rPr lang="cs-CZ" dirty="0" smtClean="0"/>
              <a:t> la </a:t>
            </a:r>
            <a:r>
              <a:rPr lang="cs-CZ" dirty="0" err="1" smtClean="0"/>
              <a:t>presentazione</a:t>
            </a:r>
            <a:r>
              <a:rPr lang="cs-CZ" dirty="0" smtClean="0"/>
              <a:t> di Vanessa </a:t>
            </a:r>
            <a:r>
              <a:rPr lang="cs-CZ" dirty="0" err="1" smtClean="0"/>
              <a:t>sul</a:t>
            </a:r>
            <a:r>
              <a:rPr lang="cs-CZ" dirty="0" smtClean="0"/>
              <a:t> </a:t>
            </a:r>
            <a:r>
              <a:rPr lang="cs-CZ" dirty="0" err="1" smtClean="0"/>
              <a:t>tema</a:t>
            </a:r>
            <a:r>
              <a:rPr lang="cs-CZ" dirty="0" smtClean="0"/>
              <a:t> </a:t>
            </a:r>
            <a:r>
              <a:rPr lang="cs-CZ" dirty="0" err="1" smtClean="0"/>
              <a:t>dell‘emigrazione</a:t>
            </a:r>
            <a:r>
              <a:rPr lang="cs-CZ" dirty="0" smtClean="0"/>
              <a:t> </a:t>
            </a:r>
            <a:r>
              <a:rPr lang="cs-CZ" dirty="0" err="1" smtClean="0"/>
              <a:t>italiana</a:t>
            </a:r>
            <a:r>
              <a:rPr lang="cs-CZ" dirty="0" smtClean="0"/>
              <a:t>. </a:t>
            </a:r>
            <a:r>
              <a:rPr lang="it-IT" dirty="0" smtClean="0"/>
              <a:t>È molto interessante e ci troverete nuovi vocaboli da imparare.</a:t>
            </a:r>
            <a:endParaRPr lang="cs-CZ" dirty="0" smtClean="0"/>
          </a:p>
          <a:p>
            <a:endParaRPr lang="cs-CZ" dirty="0"/>
          </a:p>
          <a:p>
            <a:r>
              <a:rPr lang="cs-CZ" dirty="0" err="1" smtClean="0"/>
              <a:t>Ci</a:t>
            </a:r>
            <a:r>
              <a:rPr lang="cs-CZ" dirty="0" smtClean="0"/>
              <a:t> </a:t>
            </a:r>
            <a:r>
              <a:rPr lang="cs-CZ" dirty="0" err="1" smtClean="0"/>
              <a:t>sentiremo</a:t>
            </a:r>
            <a:r>
              <a:rPr lang="cs-CZ" dirty="0" smtClean="0"/>
              <a:t> </a:t>
            </a:r>
            <a:r>
              <a:rPr lang="cs-CZ" dirty="0" err="1" smtClean="0"/>
              <a:t>martedi</a:t>
            </a:r>
            <a:r>
              <a:rPr lang="cs-CZ" dirty="0" smtClean="0"/>
              <a:t> </a:t>
            </a:r>
            <a:r>
              <a:rPr lang="cs-CZ" dirty="0" err="1" smtClean="0"/>
              <a:t>prossimo</a:t>
            </a:r>
            <a:r>
              <a:rPr lang="cs-CZ" dirty="0" smtClean="0"/>
              <a:t> </a:t>
            </a:r>
            <a:r>
              <a:rPr lang="cs-CZ" dirty="0" err="1" smtClean="0"/>
              <a:t>alle</a:t>
            </a:r>
            <a:r>
              <a:rPr lang="cs-CZ" dirty="0" smtClean="0"/>
              <a:t> 12,30 </a:t>
            </a:r>
            <a:r>
              <a:rPr lang="cs-CZ" dirty="0" err="1" smtClean="0"/>
              <a:t>su</a:t>
            </a:r>
            <a:r>
              <a:rPr lang="cs-CZ" dirty="0" smtClean="0"/>
              <a:t> Zoom.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0603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127</TotalTime>
  <Words>448</Words>
  <Application>Microsoft Office PowerPoint</Application>
  <PresentationFormat>Širokoúhlá obrazovka</PresentationFormat>
  <Paragraphs>45</Paragraphs>
  <Slides>9</Slides>
  <Notes>0</Notes>
  <HiddenSlides>0</HiddenSlides>
  <MMClips>4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3" baseType="lpstr">
      <vt:lpstr>Arial</vt:lpstr>
      <vt:lpstr>Trebuchet MS</vt:lpstr>
      <vt:lpstr>Wingdings 3</vt:lpstr>
      <vt:lpstr>Fazeta</vt:lpstr>
      <vt:lpstr>Gramatický seminář 9</vt:lpstr>
      <vt:lpstr>Lezione 33</vt:lpstr>
      <vt:lpstr>POUŽITÍ KONJUNKTIVU VE VEDLEJŠÍCH VĚTÁCH: </vt:lpstr>
      <vt:lpstr>POUŽITÍ KONJUNKTIVU VE VEDLEJŠÍCH VĚTÁCH:</vt:lpstr>
      <vt:lpstr>POUŽITÍ KONJUNKTIVU VE VEDLEJŠÍCH VĚTÁCH:</vt:lpstr>
      <vt:lpstr>POUŽITÍ KONJUNKTIVU VE VEDLEJŠÍCH VĚTÁCH:</vt:lpstr>
      <vt:lpstr>Esercizi</vt:lpstr>
      <vt:lpstr>Compiti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Gramatický seminář LS8</dc:title>
  <dc:creator>FFUK</dc:creator>
  <cp:lastModifiedBy>FFUK</cp:lastModifiedBy>
  <cp:revision>9</cp:revision>
  <dcterms:created xsi:type="dcterms:W3CDTF">2020-04-21T12:49:12Z</dcterms:created>
  <dcterms:modified xsi:type="dcterms:W3CDTF">2020-04-21T18:22:34Z</dcterms:modified>
</cp:coreProperties>
</file>