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05" autoAdjust="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1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5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8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37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53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79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24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19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04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02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93FBB-8E27-4E3D-B4D2-3CA6982657F5}" type="datetimeFigureOut">
              <a:rPr lang="cs-CZ" smtClean="0"/>
              <a:t>23.09.2020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774A-588D-4897-9BA7-107D3A7F0FA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59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908720"/>
            <a:ext cx="6768752" cy="4608512"/>
          </a:xfrm>
          <a:prstGeom prst="rect">
            <a:avLst/>
          </a:prstGeom>
          <a:noFill/>
          <a:ln w="50800" cap="rnd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000" b="1" dirty="0" smtClean="0">
                <a:solidFill>
                  <a:srgbClr val="002060"/>
                </a:solidFill>
              </a:rPr>
              <a:t>DEGENERATIVNÍ,</a:t>
            </a:r>
          </a:p>
          <a:p>
            <a:pPr algn="ctr"/>
            <a:r>
              <a:rPr lang="cs-CZ" sz="7000" b="1" dirty="0" smtClean="0">
                <a:solidFill>
                  <a:srgbClr val="002060"/>
                </a:solidFill>
              </a:rPr>
              <a:t>DEMYELINIZAČNÍ</a:t>
            </a:r>
          </a:p>
          <a:p>
            <a:pPr algn="ctr"/>
            <a:r>
              <a:rPr lang="cs-CZ" sz="7000" b="1" dirty="0" smtClean="0">
                <a:solidFill>
                  <a:srgbClr val="002060"/>
                </a:solidFill>
              </a:rPr>
              <a:t>ONEMOCNĚNÍ</a:t>
            </a:r>
            <a:endParaRPr lang="cs-CZ" sz="7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04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"/>
                            </p:stCondLst>
                            <p:childTnLst>
                              <p:par>
                                <p:cTn id="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50"/>
                            </p:stCondLst>
                            <p:childTnLst>
                              <p:par>
                                <p:cTn id="2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50"/>
                            </p:stCondLst>
                            <p:childTnLst>
                              <p:par>
                                <p:cTn id="3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5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50"/>
                            </p:stCondLst>
                            <p:childTnLst>
                              <p:par>
                                <p:cTn id="4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50"/>
                            </p:stCondLst>
                            <p:childTnLst>
                              <p:par>
                                <p:cTn id="4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80331"/>
            <a:ext cx="784887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</a:rPr>
              <a:t>PARKINSONOVA NEMOC</a:t>
            </a:r>
          </a:p>
          <a:p>
            <a:endParaRPr lang="cs-CZ" sz="2500" b="1" dirty="0">
              <a:solidFill>
                <a:srgbClr val="002060"/>
              </a:solidFill>
            </a:endParaRPr>
          </a:p>
          <a:p>
            <a:r>
              <a:rPr lang="cs-CZ" dirty="0" smtClean="0"/>
              <a:t>progresivní degenerativní onemocnění</a:t>
            </a:r>
          </a:p>
          <a:p>
            <a:r>
              <a:rPr lang="cs-CZ" dirty="0" smtClean="0"/>
              <a:t>zánik buněk produkujících dopamin v substantia nigra</a:t>
            </a:r>
          </a:p>
          <a:p>
            <a:endParaRPr lang="cs-CZ" dirty="0" smtClean="0"/>
          </a:p>
          <a:p>
            <a:r>
              <a:rPr lang="cs-CZ" dirty="0" smtClean="0"/>
              <a:t>časté onemocnění</a:t>
            </a:r>
          </a:p>
          <a:p>
            <a:r>
              <a:rPr lang="cs-CZ" dirty="0" smtClean="0"/>
              <a:t>u lidí nad 60 let 1 %</a:t>
            </a:r>
          </a:p>
          <a:p>
            <a:endParaRPr lang="cs-CZ" dirty="0" smtClean="0"/>
          </a:p>
          <a:p>
            <a:r>
              <a:rPr lang="cs-CZ" u="sng" dirty="0" smtClean="0"/>
              <a:t>příčiny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není přesně známa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HYPOKINÉZA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TREMOR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RIGIDITA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50801" y="635224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začátek - únava, neobratnost, asymetričnost projevů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HYPOKINÉZA - chůze pomalá, ztížený začátek, kratší kroky, bez souhybů, flekční držení těla, pulze, hypomimie, chudší gestikulace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TREMOR - pomalý klidový třes (mizí při volním pohybu a spánku)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RIGIDITA - zvýšení svalového tonu, současně agonistů i antagonistů, při pasivním pohybu odpor při flexi i extenzi (fenomén ozubeného kola)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vegetativní příznaky - zvýšené slinění, pocení, mastný obličej, obstipace, ortostatická hypotenze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psychické potíže (deprese, úbytek mentálních funkcí)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diagnostika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opírá se o klinické vyšetření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dopaminergní léky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anticholinergní léky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chirurgická léčba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84887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 smtClean="0">
                <a:solidFill>
                  <a:srgbClr val="002060"/>
                </a:solidFill>
              </a:rPr>
              <a:t>DEGENERATIVNÍ, DEMYELINIZAČNÍ ONEMOCNĚNÍ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dirty="0" smtClean="0"/>
              <a:t>= heterogenní skupina onemocnění s pozvolným zánikem určitých skupin neuronů a axonů</a:t>
            </a:r>
          </a:p>
          <a:p>
            <a:endParaRPr lang="cs-CZ" dirty="0" smtClean="0"/>
          </a:p>
          <a:p>
            <a:r>
              <a:rPr lang="cs-CZ" b="1" dirty="0" smtClean="0"/>
              <a:t>degenerativní</a:t>
            </a:r>
            <a:r>
              <a:rPr lang="cs-CZ" dirty="0" smtClean="0"/>
              <a:t> - postihuje spíše šedou hmotu</a:t>
            </a:r>
          </a:p>
          <a:p>
            <a:r>
              <a:rPr lang="cs-CZ" b="1" dirty="0" smtClean="0"/>
              <a:t>demyelinizační </a:t>
            </a:r>
            <a:r>
              <a:rPr lang="cs-CZ" dirty="0" smtClean="0"/>
              <a:t>- postihuje spíše bílou hmotu (axony, obaly) </a:t>
            </a:r>
          </a:p>
          <a:p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příčiny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různá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neznámá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autoimunní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metabolické poruchy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pomalé viry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genetické faktory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infekce, hormonální vlivy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16632"/>
            <a:ext cx="7848872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</a:rPr>
              <a:t>ROZTROUŠENÁ</a:t>
            </a:r>
            <a:r>
              <a:rPr lang="cs-CZ" sz="25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smtClean="0">
                <a:solidFill>
                  <a:srgbClr val="002060"/>
                </a:solidFill>
              </a:rPr>
              <a:t>SKLERÓZA MOZKOMÍŠNÍ</a:t>
            </a:r>
          </a:p>
          <a:p>
            <a:endParaRPr lang="cs-CZ" sz="2500" b="1" dirty="0">
              <a:solidFill>
                <a:srgbClr val="002060"/>
              </a:solidFill>
            </a:endParaRPr>
          </a:p>
          <a:p>
            <a:r>
              <a:rPr lang="cs-CZ" dirty="0" smtClean="0"/>
              <a:t>demyelinizační zánětlivé imunitní onemocnění CNS</a:t>
            </a:r>
          </a:p>
          <a:p>
            <a:r>
              <a:rPr lang="cs-CZ" dirty="0" smtClean="0"/>
              <a:t>demyelinizace postihuje myelin pouze v CNS (mozek, mícha)</a:t>
            </a:r>
          </a:p>
          <a:p>
            <a:r>
              <a:rPr lang="cs-CZ" dirty="0" smtClean="0"/>
              <a:t>chronické dlouhodobé onemocnění</a:t>
            </a:r>
          </a:p>
          <a:p>
            <a:endParaRPr lang="cs-CZ" dirty="0"/>
          </a:p>
          <a:p>
            <a:r>
              <a:rPr lang="cs-CZ" u="sng" dirty="0" smtClean="0"/>
              <a:t>četnost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60 - 100/100 000 obyv.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častěji u žen 2:1</a:t>
            </a:r>
          </a:p>
          <a:p>
            <a:endParaRPr lang="cs-CZ" dirty="0"/>
          </a:p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začátek 20 - 30 rokem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různý průběh: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forma relaps remitentní - ataky a remise (po 1. atace i kompletní úprava a remise až 10 let), nejčastější forma - 85 %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forma sekundárně progresivní (po 6 - 15 letech) - méně časté ataky -</a:t>
            </a:r>
            <a:r>
              <a:rPr lang="en-US" dirty="0" smtClean="0"/>
              <a:t>&gt;</a:t>
            </a:r>
            <a:r>
              <a:rPr lang="cs-CZ" dirty="0" smtClean="0"/>
              <a:t> chronicko progresivní -</a:t>
            </a:r>
            <a:r>
              <a:rPr lang="en-US" dirty="0" smtClean="0"/>
              <a:t>&gt;</a:t>
            </a:r>
            <a:r>
              <a:rPr lang="cs-CZ" dirty="0" smtClean="0"/>
              <a:t> postupná ivalidizace až imobilizace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forma primárně progresivní - vzácná - 10 % (bez 1. ataky, postupně progreduje)</a:t>
            </a:r>
          </a:p>
          <a:p>
            <a:pPr marL="742950" lvl="1" indent="-285750">
              <a:buFont typeface="Courier New" pitchFamily="49" charset="0"/>
              <a:buChar char="o"/>
            </a:pPr>
            <a:endParaRPr lang="cs-CZ" dirty="0"/>
          </a:p>
          <a:p>
            <a:pPr marL="742950" lvl="1" indent="-285750"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b="1" dirty="0" smtClean="0"/>
              <a:t>ataka</a:t>
            </a:r>
            <a:r>
              <a:rPr lang="cs-CZ" dirty="0" smtClean="0"/>
              <a:t> = nově vzniklý příznak(y) trvající konstantně déle než 24 hodin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188640"/>
            <a:ext cx="7848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zánět zrakového nervu (optická retrobulbární neuritida</a:t>
            </a:r>
            <a:r>
              <a:rPr lang="en-US" dirty="0" smtClean="0"/>
              <a:t>,</a:t>
            </a:r>
            <a:r>
              <a:rPr lang="cs-CZ" dirty="0" smtClean="0"/>
              <a:t> jednostranná porucha vizu - mlha, za několik dní úprava)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poruchy citlivosti</a:t>
            </a:r>
            <a:r>
              <a:rPr lang="cs-CZ" dirty="0" smtClean="0"/>
              <a:t> (sensitivní projevy - parestézie, dysestézie, brnění, dřevěnění)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</a:t>
            </a:r>
            <a:r>
              <a:rPr lang="cs-CZ" dirty="0"/>
              <a:t>hybnosti (únavnost, nejistota při chůzi, později parézy a </a:t>
            </a:r>
            <a:r>
              <a:rPr lang="cs-CZ" dirty="0" smtClean="0"/>
              <a:t>spasticita)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</a:t>
            </a:r>
            <a:r>
              <a:rPr lang="cs-CZ" dirty="0"/>
              <a:t>rovnováhy (vestibulární a mozečkové poruchy - závratě, ataxie, třes, nejistota při chůzi, nystagmus</a:t>
            </a:r>
            <a:r>
              <a:rPr lang="cs-CZ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hlavových nervů (neuralgie trigeminu, paréza n. facialis)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sfinkterů (imperativní mikce, inkontinence, sexuální poruchy)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u="sng" dirty="0" smtClean="0"/>
              <a:t>diagnostika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MR (demyelinizační plaky)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lumbální punkce</a:t>
            </a:r>
            <a:r>
              <a:rPr lang="cs-CZ" dirty="0"/>
              <a:t> </a:t>
            </a:r>
            <a:r>
              <a:rPr lang="cs-CZ" dirty="0" smtClean="0"/>
              <a:t>(pleyocitóza, zvýšení gamaglobulinů, IgG)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kortikosteroidy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imunomodulační, imunosupresivní léčba (interferon)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symptomatická léčba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režim + životospráva</a:t>
            </a:r>
          </a:p>
          <a:p>
            <a:endParaRPr lang="cs-CZ" dirty="0" smtClean="0"/>
          </a:p>
          <a:p>
            <a:r>
              <a:rPr lang="cs-CZ" dirty="0" smtClean="0"/>
              <a:t>POZOR - gravidita může provokovat ataku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92560"/>
            <a:ext cx="784887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</a:rPr>
              <a:t>ALZHEIMEROVA NEMOC</a:t>
            </a:r>
          </a:p>
          <a:p>
            <a:endParaRPr lang="cs-CZ" sz="2500" b="1" dirty="0">
              <a:solidFill>
                <a:srgbClr val="002060"/>
              </a:solidFill>
            </a:endParaRPr>
          </a:p>
          <a:p>
            <a:r>
              <a:rPr lang="cs-CZ" dirty="0" smtClean="0"/>
              <a:t>primárně degenerativní onemocnění</a:t>
            </a:r>
          </a:p>
          <a:p>
            <a:r>
              <a:rPr lang="cs-CZ" dirty="0" smtClean="0"/>
              <a:t>progredující zánik neuronů (buněk i axonů)</a:t>
            </a:r>
          </a:p>
          <a:p>
            <a:r>
              <a:rPr lang="cs-CZ" dirty="0" smtClean="0"/>
              <a:t>může postihovat kůru, bazální ganglia, mozkový kmen, mozeček, míchu i periferní nervy</a:t>
            </a:r>
          </a:p>
          <a:p>
            <a:r>
              <a:rPr lang="cs-CZ" dirty="0" smtClean="0"/>
              <a:t>50 - 60 % všech demencí </a:t>
            </a:r>
            <a:endParaRPr lang="cs-CZ" dirty="0"/>
          </a:p>
          <a:p>
            <a:r>
              <a:rPr lang="cs-CZ" dirty="0" smtClean="0"/>
              <a:t>dříve senilní a presenilní demence</a:t>
            </a:r>
          </a:p>
          <a:p>
            <a:endParaRPr lang="cs-CZ" dirty="0" smtClean="0"/>
          </a:p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začátek kolem 60 let i dříve - pomalá progrese až 10 let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paměti (špatné vybavování jmen, názvů, činností, čerstvých událostí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poruchy abstraktního myšlení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špatná orientace v prostoru</a:t>
            </a:r>
            <a:r>
              <a:rPr lang="cs-CZ" dirty="0"/>
              <a:t> </a:t>
            </a:r>
            <a:r>
              <a:rPr lang="cs-CZ" dirty="0" smtClean="0"/>
              <a:t>(ztratí se, neumí se vrátit domů)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porucha řeči a psaní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zpočátku si vše uvědomuje - později už 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neadekvátní chování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nepoznává okolí, rodinné příslušníky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apatie, ztráta soběstačnosti, neschopnost mluvit, pohybovat se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37984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diagnostika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CT + MR (korová atrofie)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extracelulárně depozita amyloidu, intraneurálně změna neurofibril</a:t>
            </a:r>
            <a:r>
              <a:rPr lang="cs-CZ" dirty="0"/>
              <a:t> </a:t>
            </a:r>
            <a:r>
              <a:rPr lang="cs-CZ" dirty="0" smtClean="0"/>
              <a:t>(ale biopsie se neprovádí)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možnosti omezené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inhibitory cholinesterázy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diferenciální diagnostika proti sekundární demenci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vaskulární demence po ictu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posttraumatické demence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tumory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záněty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metabolické a toxické demence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onemocnění představuje velký společenský a rodinný problém - Alzheimerovská společnost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80331"/>
            <a:ext cx="784887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</a:rPr>
              <a:t>VASKULÁRNÍ DEMENCE</a:t>
            </a:r>
          </a:p>
          <a:p>
            <a:endParaRPr lang="cs-CZ" sz="2500" dirty="0" smtClean="0">
              <a:solidFill>
                <a:srgbClr val="002060"/>
              </a:solidFill>
            </a:endParaRPr>
          </a:p>
          <a:p>
            <a:r>
              <a:rPr lang="cs-CZ" dirty="0" smtClean="0"/>
              <a:t>15 - 20 % všech demencí</a:t>
            </a:r>
          </a:p>
          <a:p>
            <a:endParaRPr lang="cs-CZ" dirty="0" smtClean="0"/>
          </a:p>
          <a:p>
            <a:r>
              <a:rPr lang="cs-CZ" u="sng" dirty="0" smtClean="0"/>
              <a:t>příčiny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atheroskleróza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mnohočetné ischemické léze (převážně v bílé hmotě)</a:t>
            </a:r>
          </a:p>
          <a:p>
            <a:endParaRPr lang="cs-CZ" dirty="0" smtClean="0"/>
          </a:p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většinou náhlý začátek (ictus)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choroba se zhoršuje v atakách (ictech)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kromě poruch paměti i jiná centrální ložisková symptomatologie</a:t>
            </a:r>
          </a:p>
          <a:p>
            <a:endParaRPr lang="cs-CZ" dirty="0"/>
          </a:p>
          <a:p>
            <a:r>
              <a:rPr lang="cs-CZ" u="sng" dirty="0" smtClean="0"/>
              <a:t>diagnostika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CT + MR</a:t>
            </a:r>
            <a:r>
              <a:rPr lang="cs-CZ" dirty="0"/>
              <a:t> </a:t>
            </a:r>
            <a:r>
              <a:rPr lang="cs-CZ" dirty="0" smtClean="0"/>
              <a:t>(mnohočetné mozkové infarkty)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jako CMP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trochu lepší prognóza při zaléčení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260648"/>
            <a:ext cx="784887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solidFill>
                  <a:srgbClr val="002060"/>
                </a:solidFill>
              </a:rPr>
              <a:t>AMYOTROFICKÁ LATERÁLNÍ SKLERÓZA (ALS)</a:t>
            </a:r>
          </a:p>
          <a:p>
            <a:r>
              <a:rPr lang="cs-CZ" sz="3000" b="1" dirty="0" smtClean="0">
                <a:solidFill>
                  <a:srgbClr val="002060"/>
                </a:solidFill>
              </a:rPr>
              <a:t>CHARKOTOVA NEMOC</a:t>
            </a:r>
          </a:p>
          <a:p>
            <a:endParaRPr lang="cs-CZ" sz="2500" b="1" dirty="0">
              <a:solidFill>
                <a:srgbClr val="002060"/>
              </a:solidFill>
            </a:endParaRPr>
          </a:p>
          <a:p>
            <a:r>
              <a:rPr lang="cs-CZ" dirty="0" smtClean="0"/>
              <a:t>degenerativní onemocnění nejasné etiologie</a:t>
            </a:r>
          </a:p>
          <a:p>
            <a:r>
              <a:rPr lang="cs-CZ" dirty="0" smtClean="0"/>
              <a:t>progresivní zánik: </a:t>
            </a:r>
          </a:p>
          <a:p>
            <a:pPr lvl="4"/>
            <a:r>
              <a:rPr lang="cs-CZ" dirty="0" smtClean="0"/>
              <a:t>motoneuronů předních rohů míšních</a:t>
            </a:r>
            <a:endParaRPr lang="cs-CZ" dirty="0"/>
          </a:p>
          <a:p>
            <a:pPr lvl="4"/>
            <a:r>
              <a:rPr lang="cs-CZ" dirty="0" smtClean="0"/>
              <a:t>motorické kůry mozkové</a:t>
            </a:r>
          </a:p>
          <a:p>
            <a:pPr lvl="4"/>
            <a:r>
              <a:rPr lang="cs-CZ" dirty="0" smtClean="0"/>
              <a:t>jader motorických hlavových nervů</a:t>
            </a:r>
            <a:r>
              <a:rPr lang="cs-CZ" dirty="0"/>
              <a:t> </a:t>
            </a:r>
            <a:r>
              <a:rPr lang="cs-CZ" dirty="0" smtClean="0"/>
              <a:t>v kmeni</a:t>
            </a:r>
          </a:p>
          <a:p>
            <a:pPr lvl="4"/>
            <a:r>
              <a:rPr lang="cs-CZ" dirty="0" smtClean="0"/>
              <a:t>kortikospinální dráhy</a:t>
            </a:r>
          </a:p>
          <a:p>
            <a:endParaRPr lang="cs-CZ" dirty="0"/>
          </a:p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začátek kolem 50. roku - atrofie drobných svalů ruky s fascikulací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obraz smíšené parézy z léze centrálního i periferního motoneuronu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slabost, neobratnost ruky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potíže při chůzi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rozvoj bulbárního syndromu (dysartrie, dysfagie, poruchy mimiky, patrových svalů, atrofie jazyka) -</a:t>
            </a:r>
            <a:r>
              <a:rPr lang="en-US" dirty="0" smtClean="0"/>
              <a:t>&gt;</a:t>
            </a:r>
            <a:r>
              <a:rPr lang="cs-CZ" dirty="0" smtClean="0"/>
              <a:t> neschopnost mluvit, polykat, jíst -</a:t>
            </a:r>
            <a:r>
              <a:rPr lang="en-US" dirty="0" smtClean="0"/>
              <a:t>&gt;</a:t>
            </a:r>
            <a:r>
              <a:rPr lang="cs-CZ" dirty="0" smtClean="0"/>
              <a:t> nebezpečí aspirace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oslabení dýchacích svalů</a:t>
            </a:r>
            <a:r>
              <a:rPr lang="cs-CZ" dirty="0"/>
              <a:t> </a:t>
            </a:r>
            <a:r>
              <a:rPr lang="cs-CZ" dirty="0" smtClean="0"/>
              <a:t>přes centrum dýchání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vše si uvědomuje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smrt do 1 - 3 let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51967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diagnostika</a:t>
            </a:r>
            <a:r>
              <a:rPr lang="cs-CZ" dirty="0" smtClean="0"/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EMG vyšetření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neexistuje účinná léčba</a:t>
            </a:r>
          </a:p>
        </p:txBody>
      </p:sp>
    </p:spTree>
    <p:extLst>
      <p:ext uri="{BB962C8B-B14F-4D97-AF65-F5344CB8AC3E}">
        <p14:creationId xmlns:p14="http://schemas.microsoft.com/office/powerpoint/2010/main" val="26566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792</Words>
  <Application>Microsoft Office PowerPoint</Application>
  <PresentationFormat>Předvádění na obrazovce 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16</cp:revision>
  <dcterms:created xsi:type="dcterms:W3CDTF">2012-10-13T16:35:28Z</dcterms:created>
  <dcterms:modified xsi:type="dcterms:W3CDTF">2020-09-23T14:14:38Z</dcterms:modified>
</cp:coreProperties>
</file>