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69" r:id="rId4"/>
    <p:sldId id="299" r:id="rId5"/>
    <p:sldId id="262" r:id="rId6"/>
    <p:sldId id="259" r:id="rId7"/>
    <p:sldId id="258" r:id="rId8"/>
    <p:sldId id="274" r:id="rId9"/>
    <p:sldId id="275" r:id="rId10"/>
    <p:sldId id="267" r:id="rId11"/>
    <p:sldId id="268" r:id="rId12"/>
    <p:sldId id="265" r:id="rId13"/>
    <p:sldId id="287" r:id="rId14"/>
    <p:sldId id="263" r:id="rId15"/>
    <p:sldId id="297" r:id="rId16"/>
    <p:sldId id="264" r:id="rId17"/>
    <p:sldId id="295" r:id="rId18"/>
    <p:sldId id="288" r:id="rId19"/>
    <p:sldId id="290" r:id="rId20"/>
    <p:sldId id="292" r:id="rId21"/>
    <p:sldId id="293" r:id="rId22"/>
    <p:sldId id="260" r:id="rId23"/>
    <p:sldId id="272" r:id="rId24"/>
    <p:sldId id="271" r:id="rId25"/>
    <p:sldId id="278" r:id="rId26"/>
    <p:sldId id="279" r:id="rId27"/>
    <p:sldId id="280" r:id="rId28"/>
    <p:sldId id="281" r:id="rId29"/>
    <p:sldId id="286" r:id="rId30"/>
    <p:sldId id="294" r:id="rId31"/>
    <p:sldId id="29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D63C1-5359-49FC-A63A-A7FA4F9EB04E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A2D3-3702-493E-9E60-44A55512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6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Čím se liší předmět morfematiky a morfologie?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029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podrobnější</a:t>
            </a:r>
            <a:r>
              <a:rPr lang="cs-CZ" baseline="0" dirty="0"/>
              <a:t> studium je potřeba nastudovat odbornou literaturu – toho je jen osnova či kostra.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04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Opět: najít si podrobnosti a příklady  v odborné literatuře.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44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Které to jsou? (Příklady. Dále podrobněji.)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082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dalším</a:t>
            </a:r>
            <a:r>
              <a:rPr lang="cs-CZ" baseline="0" dirty="0"/>
              <a:t> </a:t>
            </a:r>
            <a:r>
              <a:rPr lang="cs-CZ" baseline="0" dirty="0" err="1"/>
              <a:t>slidu</a:t>
            </a:r>
            <a:r>
              <a:rPr lang="cs-CZ" baseline="0" dirty="0"/>
              <a:t> je řešení.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20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Lze doplnit i vzory (u ohebných výrazů) a druh.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87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Blíže o tom postupně v rámci jiných předmětů</a:t>
            </a:r>
            <a:r>
              <a:rPr lang="cs-CZ" baseline="0" dirty="0"/>
              <a:t> – ale je nutno znát obecnou teorii v aplikaci na nějaký mluvený jazyk (češtinu)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37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Lze si najít na </a:t>
            </a:r>
            <a:r>
              <a:rPr lang="cs-CZ" dirty="0" err="1"/>
              <a:t>Repozitáři</a:t>
            </a:r>
            <a:r>
              <a:rPr lang="cs-CZ" dirty="0"/>
              <a:t> závěrečných prací UK (nebo na</a:t>
            </a:r>
            <a:r>
              <a:rPr lang="cs-CZ" baseline="0" dirty="0"/>
              <a:t> webu ÚJKN).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3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to je gramatický význam? Významy gramatické vs. lexikální, resp. „věcné“ – srov. význam</a:t>
            </a:r>
            <a:r>
              <a:rPr lang="cs-CZ" baseline="0" dirty="0"/>
              <a:t> lexému „kočka“ X význam koncovky –</a:t>
            </a:r>
            <a:r>
              <a:rPr lang="cs-CZ" baseline="0" dirty="0" err="1"/>
              <a:t>ům</a:t>
            </a:r>
            <a:r>
              <a:rPr lang="cs-CZ" baseline="0" dirty="0"/>
              <a:t> (plurál 3. pádu)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69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Srov. základní způsoby tvorby nových slov – derivace, kompozice, abreviace (Čedok, karma, DAMU, ODS)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98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Slovní druhy se učíme už od základní školy – teď by to mělo být komplexněji,</a:t>
            </a:r>
            <a:r>
              <a:rPr lang="cs-CZ" baseline="0" dirty="0"/>
              <a:t> v teoretické perspektivě.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09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Dobré</a:t>
            </a:r>
            <a:r>
              <a:rPr lang="cs-CZ" baseline="0" dirty="0"/>
              <a:t> </a:t>
            </a:r>
            <a:r>
              <a:rPr lang="cs-CZ" dirty="0"/>
              <a:t>je naučit se latinské termíny pro druhy slov.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48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</a:t>
            </a:r>
            <a:r>
              <a:rPr lang="cs-CZ" baseline="0" dirty="0"/>
              <a:t> vypadá TYPICKÉ substantivum, adjektivum … atd.? (Příklady.) A příklady těch netypických? (Srov. i dále.)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0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baseline="0" dirty="0"/>
              <a:t> jakému slovnímu druhu bychom přiřadili výraz „lila“ (šaty v barvě lila)? A na základě jakého kritéria? Co výraz „nějaký“? A co výraz  „čtvrtý“?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91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Které</a:t>
            </a:r>
            <a:r>
              <a:rPr lang="cs-CZ" baseline="0" dirty="0"/>
              <a:t> kritérium / která kritéria se postupně uplatňují v tomto </a:t>
            </a:r>
            <a:r>
              <a:rPr lang="cs-CZ" baseline="0" dirty="0" err="1"/>
              <a:t>alogoritmu</a:t>
            </a:r>
            <a:r>
              <a:rPr lang="cs-CZ" baseline="0" dirty="0"/>
              <a:t> určování slovních druhů?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48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třeba si spojit s látkou z doporučené</a:t>
            </a:r>
            <a:r>
              <a:rPr lang="cs-CZ" baseline="0" dirty="0"/>
              <a:t> literatury, rozumět věcem, znát teoreticky i s konkrétními příklady (při studiu si je samostatně doplňovat)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A2D3-3702-493E-9E60-44A555124ED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78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do.is.cuni.cz/handle/20.500.11956/11076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C40DC-9411-430E-8867-8D4FC1C00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867" y="2159000"/>
            <a:ext cx="9262533" cy="2032000"/>
          </a:xfrm>
        </p:spPr>
        <p:txBody>
          <a:bodyPr>
            <a:normAutofit/>
          </a:bodyPr>
          <a:lstStyle/>
          <a:p>
            <a:r>
              <a:rPr lang="cs-CZ" b="1" dirty="0"/>
              <a:t>Morfologie </a:t>
            </a:r>
            <a:r>
              <a:rPr lang="cs-CZ" dirty="0"/>
              <a:t/>
            </a:r>
            <a:br>
              <a:rPr lang="cs-CZ" dirty="0"/>
            </a:br>
            <a:r>
              <a:rPr lang="cs-CZ" sz="4000" b="1" dirty="0"/>
              <a:t>Slovní druhy. Morfologické kategorie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CBE7E3-0B8D-4A9B-8A3B-F54D2ECD1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067" y="4800600"/>
            <a:ext cx="9108545" cy="1251108"/>
          </a:xfrm>
        </p:spPr>
        <p:txBody>
          <a:bodyPr>
            <a:normAutofit/>
          </a:bodyPr>
          <a:lstStyle/>
          <a:p>
            <a:r>
              <a:rPr lang="cs-CZ" sz="2400" b="1" dirty="0"/>
              <a:t>Úvod do studia jazyka 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0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30DF91-A02A-4FB8-B589-176CDC1B7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7350" y="371203"/>
            <a:ext cx="10144880" cy="59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F120BD-5BBC-4CC8-B0EB-85E5F7048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247" y="167951"/>
            <a:ext cx="8429896" cy="65910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674977-0725-43E5-85DF-457E867C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6" y="6098380"/>
            <a:ext cx="7169021" cy="6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8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98377" y="270588"/>
            <a:ext cx="10814178" cy="1212979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 Miloš Dokulil, Miroslav Komárek –</a:t>
            </a:r>
            <a:br>
              <a:rPr lang="cs-CZ" sz="2400" b="1" dirty="0">
                <a:latin typeface="+mn-lt"/>
              </a:rPr>
            </a:br>
            <a:r>
              <a:rPr lang="cs-CZ" sz="2400" b="1" dirty="0">
                <a:latin typeface="+mn-lt"/>
              </a:rPr>
              <a:t>čtyři nejobecnější pojmové kategorie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→ čtyři základní slovní druhy pojmenovávající realitu (sémantické hledisko):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62473" y="1427583"/>
            <a:ext cx="11290041" cy="5262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Základní slovní druhy</a:t>
            </a:r>
          </a:p>
          <a:p>
            <a:r>
              <a:rPr lang="cs-CZ" sz="2800" dirty="0">
                <a:solidFill>
                  <a:srgbClr val="FF0000"/>
                </a:solidFill>
              </a:rPr>
              <a:t>Substance</a:t>
            </a:r>
          </a:p>
          <a:p>
            <a:r>
              <a:rPr lang="cs-CZ" sz="2800" dirty="0">
                <a:solidFill>
                  <a:srgbClr val="FF0000"/>
                </a:solidFill>
              </a:rPr>
              <a:t>Vlastnost</a:t>
            </a:r>
            <a:r>
              <a:rPr lang="cs-CZ" sz="2800" dirty="0"/>
              <a:t>, vztah (statický příznak) </a:t>
            </a:r>
          </a:p>
          <a:p>
            <a:r>
              <a:rPr lang="cs-CZ" sz="2800" dirty="0">
                <a:solidFill>
                  <a:srgbClr val="FF0000"/>
                </a:solidFill>
              </a:rPr>
              <a:t>Děj</a:t>
            </a:r>
            <a:r>
              <a:rPr lang="cs-CZ" sz="2800" dirty="0"/>
              <a:t> (dynamický příznak)</a:t>
            </a:r>
          </a:p>
          <a:p>
            <a:r>
              <a:rPr lang="cs-CZ" sz="2800" dirty="0">
                <a:solidFill>
                  <a:srgbClr val="FF0000"/>
                </a:solidFill>
              </a:rPr>
              <a:t>Okolnost</a:t>
            </a:r>
          </a:p>
          <a:p>
            <a:pPr marL="0" indent="0">
              <a:buNone/>
            </a:pPr>
            <a:r>
              <a:rPr lang="cs-CZ" sz="2400" b="1" dirty="0"/>
              <a:t>Nezákladní slovní druhy</a:t>
            </a:r>
          </a:p>
          <a:p>
            <a:pPr>
              <a:buFontTx/>
              <a:buChar char="-"/>
            </a:pPr>
            <a:r>
              <a:rPr lang="cs-CZ" sz="2400" dirty="0"/>
              <a:t>     nástavbové: deiktické – zájmena, zájmenná adverbia</a:t>
            </a:r>
          </a:p>
          <a:p>
            <a:pPr marL="0" indent="0">
              <a:buNone/>
            </a:pPr>
            <a:r>
              <a:rPr lang="cs-CZ" sz="2400" dirty="0"/>
              <a:t>                                 číslovky</a:t>
            </a:r>
          </a:p>
          <a:p>
            <a:pPr marL="0" indent="0">
              <a:buNone/>
            </a:pPr>
            <a:r>
              <a:rPr lang="cs-CZ" sz="2400" dirty="0"/>
              <a:t>         nesamostatné: předložky, spojky, částice</a:t>
            </a:r>
          </a:p>
          <a:p>
            <a:pPr marL="0" indent="0">
              <a:buNone/>
            </a:pPr>
            <a:r>
              <a:rPr lang="cs-CZ" sz="2400" dirty="0"/>
              <a:t>         specifický slovní druh: citoslovce</a:t>
            </a:r>
          </a:p>
          <a:p>
            <a:pPr marL="0" indent="0">
              <a:buNone/>
            </a:pPr>
            <a:endParaRPr lang="cs-CZ" sz="4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7968343" y="1828800"/>
            <a:ext cx="3881535" cy="226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dirty="0"/>
              <a:t>substantivum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dirty="0"/>
              <a:t>adjektivum 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dirty="0"/>
              <a:t>sloveso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dirty="0"/>
              <a:t>adverbium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8702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667" y="93306"/>
            <a:ext cx="10385283" cy="690466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cs-CZ" b="1" dirty="0"/>
              <a:t>Morfologické kategorie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5234" y="625152"/>
            <a:ext cx="6895322" cy="60742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mají </a:t>
            </a:r>
            <a:r>
              <a:rPr lang="cs-CZ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znakový charakter:</a:t>
            </a:r>
          </a:p>
          <a:p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(velmi obecný) </a:t>
            </a:r>
            <a:r>
              <a:rPr lang="cs-CZ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gramatický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vyjádřený určitou </a:t>
            </a:r>
            <a:r>
              <a:rPr lang="cs-CZ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formou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afixem, pomocným slovesem apod.:</a:t>
            </a: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pád vyjádřený pádovou koncovkou: dativ – </a:t>
            </a:r>
            <a:r>
              <a:rPr lang="cs-CZ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mat-</a:t>
            </a:r>
            <a:r>
              <a:rPr lang="cs-CZ" sz="7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cs-CZ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bratr </a:t>
            </a:r>
            <a:r>
              <a:rPr lang="cs-CZ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7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endParaRPr lang="cs-CZ" sz="7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osoba vyjádřená osobní koncovkou: chodí-</a:t>
            </a:r>
            <a:r>
              <a:rPr lang="cs-CZ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chodí-</a:t>
            </a:r>
            <a:r>
              <a:rPr lang="cs-CZ" sz="7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cs-CZ" sz="7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čas vyjádřený pomocným slovesem + </a:t>
            </a:r>
            <a:r>
              <a:rPr lang="cs-CZ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cs-CZ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budu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chodit</a:t>
            </a: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rod vyjádřený pomocným slovesem + part. pas.: </a:t>
            </a:r>
            <a:r>
              <a:rPr lang="cs-CZ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překvapen</a:t>
            </a:r>
          </a:p>
          <a:p>
            <a:pPr marL="0" indent="0">
              <a:buNone/>
            </a:pPr>
            <a:endParaRPr lang="cs-CZ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a hodnoty</a:t>
            </a:r>
          </a:p>
          <a:p>
            <a:endParaRPr lang="cs-CZ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 – může být vyjádřen třemi hodnotami (m., f., n.)</a:t>
            </a: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Číslo - může být vyjádřeno dvěma hodnotami (</a:t>
            </a:r>
            <a:r>
              <a:rPr lang="cs-CZ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Pád – může být vyjádřen sedmi hodnotami</a:t>
            </a:r>
          </a:p>
          <a:p>
            <a:pPr marL="0" indent="0">
              <a:buNone/>
            </a:pPr>
            <a:r>
              <a:rPr lang="cs-CZ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NENÍ MORFOLOGICKOU KATEGORIÍ</a:t>
            </a:r>
            <a:endParaRPr lang="cs-CZ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≠ kategorie v širším smyslu (počitatelnost apod.)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1133" y="770122"/>
            <a:ext cx="5037667" cy="5607698"/>
          </a:xfrm>
        </p:spPr>
        <p:txBody>
          <a:bodyPr>
            <a:normAutofit fontScale="25000" lnSpcReduction="20000"/>
          </a:bodyPr>
          <a:lstStyle/>
          <a:p>
            <a:r>
              <a:rPr lang="cs-CZ" sz="7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substantiv</a:t>
            </a:r>
            <a:r>
              <a:rPr lang="cs-CZ" sz="7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cs-CZ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číslo, </a:t>
            </a:r>
            <a:r>
              <a:rPr lang="cs-CZ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pád</a:t>
            </a:r>
            <a:endParaRPr lang="cs-CZ" sz="7600" b="1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Font typeface="Wingdings 3" charset="2"/>
              <a:buNone/>
            </a:pPr>
            <a:r>
              <a:rPr lang="cs-CZ" sz="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 – vzor, třída apod. NEJSOU MORFOLOGICKÉ KATEGORIE</a:t>
            </a:r>
          </a:p>
          <a:p>
            <a:r>
              <a:rPr lang="cs-CZ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7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7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adjektiv</a:t>
            </a:r>
            <a:r>
              <a:rPr lang="cs-CZ" sz="7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Font typeface="Wingdings 3" charset="2"/>
              <a:buNone/>
            </a:pPr>
            <a:r>
              <a:rPr lang="cs-CZ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rod, číslo, pád</a:t>
            </a:r>
            <a:endParaRPr lang="cs-CZ" sz="7600" b="1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cs-CZ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7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zájmen:</a:t>
            </a:r>
          </a:p>
          <a:p>
            <a:pPr marL="0" indent="0">
              <a:buNone/>
            </a:pPr>
            <a:r>
              <a:rPr lang="cs-CZ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rod, číslo, pád </a:t>
            </a:r>
          </a:p>
          <a:p>
            <a:pPr marL="0" indent="0">
              <a:buFont typeface="Wingdings 3" charset="2"/>
              <a:buNone/>
            </a:pPr>
            <a:r>
              <a:rPr lang="cs-CZ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7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číslovek:</a:t>
            </a:r>
          </a:p>
          <a:p>
            <a:pPr marL="0" lvl="0" indent="0">
              <a:buNone/>
            </a:pPr>
            <a:r>
              <a:rPr lang="cs-CZ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rod, číslo, pád </a:t>
            </a:r>
            <a:r>
              <a:rPr lang="cs-CZ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 vždy všechny)</a:t>
            </a:r>
          </a:p>
          <a:p>
            <a:pPr marL="0" indent="0">
              <a:buNone/>
            </a:pPr>
            <a:r>
              <a:rPr lang="cs-CZ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7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7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Morfologické kategorie sloves:</a:t>
            </a:r>
          </a:p>
          <a:p>
            <a:pPr marL="0" lvl="0" indent="0">
              <a:buFont typeface="Wingdings 3" charset="2"/>
              <a:buNone/>
            </a:pPr>
            <a:r>
              <a:rPr lang="cs-CZ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osoba, číslo, čas, způsob, rod, vid </a:t>
            </a:r>
          </a:p>
          <a:p>
            <a:pPr marL="0" lvl="0" indent="0">
              <a:buFont typeface="Wingdings 3" charset="2"/>
              <a:buNone/>
            </a:pPr>
            <a:r>
              <a:rPr lang="cs-CZ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příp. jmenný rod + číslo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42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08B51-449C-4240-99CE-96733152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104503"/>
            <a:ext cx="11192692" cy="59995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Jména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25071D-ED4F-4452-B9E8-F385C26E2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2579" y="752197"/>
            <a:ext cx="2255716" cy="2255716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ED9FEE-CEFC-486C-8D25-23527BCF2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7933" y="704459"/>
            <a:ext cx="6577218" cy="5985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Substantiva</a:t>
            </a:r>
          </a:p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Adjektiva</a:t>
            </a:r>
          </a:p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Zájmena</a:t>
            </a:r>
          </a:p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Číslovky</a:t>
            </a: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Skloňování (deklinace)</a:t>
            </a:r>
          </a:p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Třídění do skloňovacích / deklinačních typů – podle čeho primárně?</a:t>
            </a:r>
            <a:endParaRPr lang="cs-CZ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Jména vyjadřují tyto morfologické kategorie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Jmenný rod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(genus x sexus) + subkategorie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životnost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m. (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mi), f., n.</a:t>
            </a: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Číslo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Pád</a:t>
            </a:r>
          </a:p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Rozhodující jsou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 substantiv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 těmi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shodují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 ostatních výrazů ve větě (shoda –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kongruence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Oba naši mladší 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bratři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doma, sestra odešla na ples.</a:t>
            </a:r>
          </a:p>
          <a:p>
            <a:pPr marL="0" indent="0">
              <a:buNone/>
            </a:pP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Tři čokoládov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kuřátka 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Hanku, ten velk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červen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kohout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byl pro Honzu.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58C886-5602-4402-9351-67051B71D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046" y="745067"/>
            <a:ext cx="2237446" cy="22374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DDC902-DAFC-4D01-B478-F13EE32DE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28" y="3368182"/>
            <a:ext cx="2139881" cy="21398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F18D68D-7B8E-450C-AFB5-3987042AE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773" y="3525673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7544" y="624110"/>
            <a:ext cx="9937068" cy="1280890"/>
          </a:xfrm>
        </p:spPr>
        <p:txBody>
          <a:bodyPr/>
          <a:lstStyle/>
          <a:p>
            <a:pPr algn="ctr"/>
            <a:r>
              <a:rPr lang="cs-CZ" b="1" dirty="0"/>
              <a:t>Skloňování (deklinace) jmen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8416" y="1707502"/>
            <a:ext cx="6158204" cy="42037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3200" dirty="0"/>
              <a:t> </a:t>
            </a:r>
            <a:r>
              <a:rPr lang="cs-CZ" sz="3200" b="1" dirty="0"/>
              <a:t>jmenné</a:t>
            </a:r>
            <a:r>
              <a:rPr lang="cs-CZ" sz="3200" dirty="0"/>
              <a:t> </a:t>
            </a:r>
          </a:p>
          <a:p>
            <a:pPr marL="0" lvl="0" indent="0">
              <a:buNone/>
            </a:pPr>
            <a:r>
              <a:rPr lang="cs-CZ" sz="3200" dirty="0"/>
              <a:t>(substantiva, některé číslovky + zájmena)</a:t>
            </a:r>
          </a:p>
          <a:p>
            <a:pPr lvl="0"/>
            <a:r>
              <a:rPr lang="cs-CZ" sz="3200" dirty="0"/>
              <a:t> </a:t>
            </a:r>
            <a:r>
              <a:rPr lang="cs-CZ" sz="3200" b="1" dirty="0"/>
              <a:t>složené</a:t>
            </a:r>
            <a:r>
              <a:rPr lang="cs-CZ" sz="3200" dirty="0"/>
              <a:t> </a:t>
            </a:r>
          </a:p>
          <a:p>
            <a:pPr marL="0" lvl="0" indent="0">
              <a:buNone/>
            </a:pPr>
            <a:r>
              <a:rPr lang="cs-CZ" sz="3200" dirty="0"/>
              <a:t>(adjektiva, některé číslovky + zájmena)</a:t>
            </a:r>
          </a:p>
          <a:p>
            <a:pPr lvl="0"/>
            <a:r>
              <a:rPr lang="cs-CZ" sz="3200" dirty="0"/>
              <a:t> </a:t>
            </a:r>
            <a:r>
              <a:rPr lang="cs-CZ" sz="3200" b="1" dirty="0"/>
              <a:t>zájmenné</a:t>
            </a:r>
            <a:r>
              <a:rPr lang="cs-CZ" sz="3200" dirty="0"/>
              <a:t> </a:t>
            </a:r>
          </a:p>
          <a:p>
            <a:pPr marL="0" lvl="0" indent="0">
              <a:buNone/>
            </a:pPr>
            <a:r>
              <a:rPr lang="cs-CZ" sz="3200" dirty="0"/>
              <a:t>(některá zájmena + číslovky)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60637" y="1670179"/>
            <a:ext cx="4827709" cy="4739951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solidFill>
                  <a:schemeClr val="accent2"/>
                </a:solidFill>
              </a:rPr>
              <a:t>Jak se skloňují tyto výrazy  - ke kterým vzorům je lze přiřadit?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sto, který, hajný, takový, ty, kdo, ten, náš, všechen, jeden, pět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60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A3E29-6B1C-4021-9450-CBD605E1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092" y="287384"/>
            <a:ext cx="9684520" cy="862148"/>
          </a:xfrm>
        </p:spPr>
        <p:txBody>
          <a:bodyPr/>
          <a:lstStyle/>
          <a:p>
            <a:pPr algn="ctr"/>
            <a:r>
              <a:rPr lang="cs-CZ" b="1" dirty="0"/>
              <a:t>Sloveso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40E52BE-5714-48D1-9BFB-B673F7DDBD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1615" y="2140153"/>
            <a:ext cx="3130067" cy="31300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48D7CA-71FF-48B2-B566-BB5AF3A0C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7902" y="1156996"/>
            <a:ext cx="7022839" cy="54662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Časování (konjugace)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Slovesa vyjadřují tyto kategorie: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Osoba</a:t>
            </a:r>
          </a:p>
          <a:p>
            <a:pPr marL="0" indent="0">
              <a:buNone/>
            </a:pPr>
            <a:r>
              <a:rPr lang="cs-CZ" sz="2800" dirty="0"/>
              <a:t>Číslo</a:t>
            </a:r>
          </a:p>
          <a:p>
            <a:pPr marL="0" indent="0">
              <a:buNone/>
            </a:pPr>
            <a:r>
              <a:rPr lang="cs-CZ" sz="2800" dirty="0"/>
              <a:t>Čas</a:t>
            </a:r>
          </a:p>
          <a:p>
            <a:pPr marL="0" indent="0">
              <a:buNone/>
            </a:pPr>
            <a:r>
              <a:rPr lang="cs-CZ" sz="2800" dirty="0"/>
              <a:t>Způsob</a:t>
            </a:r>
          </a:p>
          <a:p>
            <a:pPr marL="0" indent="0">
              <a:buNone/>
            </a:pPr>
            <a:r>
              <a:rPr lang="cs-CZ" sz="2800" dirty="0"/>
              <a:t>Rod</a:t>
            </a:r>
          </a:p>
          <a:p>
            <a:pPr marL="0" indent="0">
              <a:buNone/>
            </a:pPr>
            <a:r>
              <a:rPr lang="cs-CZ" sz="2800" dirty="0"/>
              <a:t>Vid / aspekt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Jmenný rod a číslo</a:t>
            </a:r>
            <a:endParaRPr lang="cs-CZ" sz="2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18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0849" y="321276"/>
            <a:ext cx="9862423" cy="68374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Slovesné tvary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4914" y="1513114"/>
            <a:ext cx="5770985" cy="479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a) Určité – neurčité: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které kategorie vyjadřují / nevyjadřují?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Určité:  </a:t>
            </a:r>
            <a:r>
              <a:rPr lang="cs-CZ" dirty="0"/>
              <a:t>osoba, číslo, čas, způsob, rod, vid </a:t>
            </a:r>
          </a:p>
          <a:p>
            <a:pPr marL="0" indent="0">
              <a:buNone/>
            </a:pPr>
            <a:r>
              <a:rPr lang="cs-CZ" dirty="0"/>
              <a:t>(+ příp. jmenný rod a číslo)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Neurčité</a:t>
            </a:r>
            <a:r>
              <a:rPr lang="cs-CZ" dirty="0"/>
              <a:t>:        -, -, -, -                          rod, vid </a:t>
            </a:r>
          </a:p>
          <a:p>
            <a:pPr marL="0" indent="0">
              <a:buNone/>
            </a:pPr>
            <a:r>
              <a:rPr lang="cs-CZ" dirty="0"/>
              <a:t>(+ příp. jmenný rod a číslo)</a:t>
            </a:r>
          </a:p>
          <a:p>
            <a:pPr marL="0" indent="0">
              <a:buNone/>
            </a:pPr>
            <a:endParaRPr lang="cs-CZ" dirty="0"/>
          </a:p>
          <a:p>
            <a:pPr>
              <a:buAutoNum type="alphaLcParenR"/>
            </a:pPr>
            <a:endParaRPr lang="cs-CZ" dirty="0"/>
          </a:p>
          <a:p>
            <a:pPr>
              <a:buAutoNum type="alphaLcParenR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082" y="1520890"/>
            <a:ext cx="5184692" cy="471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b) Jednoduché (syntetické) – složené (analytické)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Jednoduché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Složené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56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488D1-006D-4BBF-90B4-0245EE70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979" y="274887"/>
            <a:ext cx="10171611" cy="602192"/>
          </a:xfrm>
        </p:spPr>
        <p:txBody>
          <a:bodyPr>
            <a:normAutofit/>
          </a:bodyPr>
          <a:lstStyle/>
          <a:p>
            <a:r>
              <a:rPr lang="cs-CZ" sz="2400" b="1" dirty="0"/>
              <a:t>Neurčité slovesné tvary – které morfologické kategorie vyjadřují?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70F02E-0499-4FE9-9C56-1D420EC99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554" y="1201783"/>
            <a:ext cx="6601097" cy="543228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Infinitiv</a:t>
            </a:r>
          </a:p>
          <a:p>
            <a:pPr>
              <a:buAutoNum type="alphaLcParenR"/>
            </a:pPr>
            <a:r>
              <a:rPr lang="cs-CZ" dirty="0"/>
              <a:t>infinitiv aktivní               </a:t>
            </a:r>
            <a:r>
              <a:rPr lang="cs-CZ" dirty="0">
                <a:solidFill>
                  <a:srgbClr val="FF0000"/>
                </a:solidFill>
              </a:rPr>
              <a:t>číst</a:t>
            </a:r>
          </a:p>
          <a:p>
            <a:pPr>
              <a:buAutoNum type="alphaLcParenR"/>
            </a:pPr>
            <a:r>
              <a:rPr lang="cs-CZ" dirty="0"/>
              <a:t>infinitiv pasivní  </a:t>
            </a:r>
            <a:r>
              <a:rPr lang="cs-CZ" sz="1600" dirty="0">
                <a:solidFill>
                  <a:srgbClr val="FF0000"/>
                </a:solidFill>
              </a:rPr>
              <a:t>být čten/čtena/čteno//čteni, čteny, čtena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b="1" dirty="0">
                <a:solidFill>
                  <a:schemeClr val="tx2"/>
                </a:solidFill>
              </a:rPr>
              <a:t>Přechodníky (transgresivy)</a:t>
            </a:r>
          </a:p>
          <a:p>
            <a:pPr>
              <a:buAutoNum type="alphaLcParenR"/>
            </a:pPr>
            <a:r>
              <a:rPr lang="cs-CZ" dirty="0"/>
              <a:t>Přechodník přítomný – vyjadřuje </a:t>
            </a:r>
            <a:r>
              <a:rPr lang="cs-CZ" b="1" dirty="0"/>
              <a:t>současnost</a:t>
            </a:r>
            <a:r>
              <a:rPr lang="cs-CZ" dirty="0"/>
              <a:t> (</a:t>
            </a:r>
            <a:r>
              <a:rPr lang="cs-CZ" sz="1600" dirty="0">
                <a:solidFill>
                  <a:srgbClr val="FF0000"/>
                </a:solidFill>
              </a:rPr>
              <a:t>vařila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FF0000"/>
                </a:solidFill>
              </a:rPr>
              <a:t>čtouc noviny</a:t>
            </a:r>
            <a:r>
              <a:rPr lang="cs-CZ" sz="1600" dirty="0"/>
              <a:t>) – </a:t>
            </a:r>
            <a:r>
              <a:rPr lang="cs-CZ" sz="1600" dirty="0">
                <a:solidFill>
                  <a:srgbClr val="FF0000"/>
                </a:solidFill>
              </a:rPr>
              <a:t>noviny jsouce čteny slouží …</a:t>
            </a:r>
          </a:p>
          <a:p>
            <a:pPr>
              <a:buAutoNum type="alphaLcParenR"/>
            </a:pPr>
            <a:r>
              <a:rPr lang="cs-CZ" dirty="0"/>
              <a:t>Přechodník minulý – vyjadřuje </a:t>
            </a:r>
            <a:r>
              <a:rPr lang="cs-CZ" b="1" dirty="0"/>
              <a:t>předčasnost</a:t>
            </a:r>
            <a:r>
              <a:rPr lang="cs-CZ" dirty="0"/>
              <a:t> (</a:t>
            </a:r>
            <a:r>
              <a:rPr lang="cs-CZ" sz="1600" dirty="0">
                <a:solidFill>
                  <a:srgbClr val="FF0000"/>
                </a:solidFill>
              </a:rPr>
              <a:t>přečetši noviny začala vařit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cs-CZ" dirty="0"/>
              <a:t> – </a:t>
            </a:r>
            <a:r>
              <a:rPr lang="cs-CZ" sz="1600" dirty="0">
                <a:solidFill>
                  <a:srgbClr val="FF0000"/>
                </a:solidFill>
              </a:rPr>
              <a:t>noviny byvše přečteny jsou použity na koláže</a:t>
            </a:r>
          </a:p>
          <a:p>
            <a:pPr>
              <a:buAutoNum type="alphaLcParenR"/>
            </a:pPr>
            <a:endParaRPr lang="cs-CZ" dirty="0"/>
          </a:p>
          <a:p>
            <a:r>
              <a:rPr lang="cs-CZ" b="1" dirty="0">
                <a:solidFill>
                  <a:schemeClr val="tx2"/>
                </a:solidFill>
              </a:rPr>
              <a:t>Participia (příčestí)</a:t>
            </a:r>
          </a:p>
          <a:p>
            <a:pPr>
              <a:buAutoNum type="alphaLcParenR"/>
            </a:pPr>
            <a:r>
              <a:rPr lang="cs-CZ" dirty="0"/>
              <a:t>participium aktiva (činné), tzv. příčestí minulé </a:t>
            </a:r>
            <a:r>
              <a:rPr lang="cs-CZ" sz="1600" dirty="0">
                <a:solidFill>
                  <a:srgbClr val="FF0000"/>
                </a:solidFill>
              </a:rPr>
              <a:t>četl, četla, četlo, četli, četly, četla </a:t>
            </a:r>
          </a:p>
          <a:p>
            <a:pPr>
              <a:buAutoNum type="alphaLcParenR"/>
            </a:pPr>
            <a:r>
              <a:rPr lang="cs-CZ" dirty="0"/>
              <a:t>participium pasiva (trpné) </a:t>
            </a:r>
            <a:r>
              <a:rPr lang="cs-CZ" sz="1600" dirty="0">
                <a:solidFill>
                  <a:srgbClr val="FF0000"/>
                </a:solidFill>
              </a:rPr>
              <a:t>čten,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FF0000"/>
                </a:solidFill>
              </a:rPr>
              <a:t>čtena, čteno, čteni, čteny, čtena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4AE02D-6C7F-43DD-A5B3-57F593253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6490" y="1137713"/>
            <a:ext cx="4761100" cy="5146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Rod</a:t>
            </a:r>
            <a:r>
              <a:rPr lang="cs-CZ" dirty="0"/>
              <a:t> </a:t>
            </a:r>
            <a:r>
              <a:rPr lang="cs-CZ" b="1" dirty="0"/>
              <a:t>slovesný</a:t>
            </a:r>
            <a:r>
              <a:rPr lang="cs-CZ" dirty="0"/>
              <a:t> (akt. – pas.), </a:t>
            </a:r>
            <a:r>
              <a:rPr lang="cs-CZ" b="1" dirty="0"/>
              <a:t>rod jmenný</a:t>
            </a:r>
          </a:p>
          <a:p>
            <a:pPr marL="0" indent="0">
              <a:buNone/>
            </a:pPr>
            <a:r>
              <a:rPr lang="cs-CZ" b="1" dirty="0"/>
              <a:t>Vid </a:t>
            </a:r>
            <a:r>
              <a:rPr lang="cs-CZ" dirty="0"/>
              <a:t>(dokonavý / nedokonavý)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(přečíst / být přečten)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Čas relativní </a:t>
            </a:r>
            <a:r>
              <a:rPr lang="cs-CZ" dirty="0"/>
              <a:t>(současnost – předčasnost)</a:t>
            </a:r>
          </a:p>
          <a:p>
            <a:pPr marL="0" indent="0">
              <a:buNone/>
            </a:pPr>
            <a:r>
              <a:rPr lang="cs-CZ" dirty="0"/>
              <a:t>Rod slovesný (akt. – pas.)</a:t>
            </a:r>
          </a:p>
          <a:p>
            <a:pPr marL="0" indent="0">
              <a:buNone/>
            </a:pPr>
            <a:r>
              <a:rPr lang="cs-CZ" dirty="0"/>
              <a:t>Rod jmenný (m., f., n.) + </a:t>
            </a:r>
            <a:r>
              <a:rPr lang="cs-CZ" dirty="0" err="1"/>
              <a:t>pl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Vid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Rod slovesný </a:t>
            </a:r>
            <a:r>
              <a:rPr lang="cs-CZ" dirty="0"/>
              <a:t>– aktivum (participium aktiva), pasivum (participium pasiva) (</a:t>
            </a:r>
            <a:r>
              <a:rPr lang="cs-CZ" dirty="0">
                <a:solidFill>
                  <a:srgbClr val="FF0000"/>
                </a:solidFill>
              </a:rPr>
              <a:t>přečetl, přečten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Vid </a:t>
            </a:r>
            <a:r>
              <a:rPr lang="cs-CZ" dirty="0"/>
              <a:t>(</a:t>
            </a:r>
            <a:r>
              <a:rPr lang="cs-CZ" dirty="0">
                <a:solidFill>
                  <a:srgbClr val="FF0000"/>
                </a:solidFill>
              </a:rPr>
              <a:t>čten – přečten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Rod jmenný (</a:t>
            </a:r>
            <a:r>
              <a:rPr lang="cs-CZ" dirty="0">
                <a:solidFill>
                  <a:srgbClr val="FF0000"/>
                </a:solidFill>
              </a:rPr>
              <a:t>přečten, přečtena, přečteno…)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34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84069" y="278674"/>
            <a:ext cx="10666063" cy="658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atin typeface="Times New Roman,Bold"/>
              </a:rPr>
              <a:t>Jednoduché tvary (syntetické) </a:t>
            </a:r>
          </a:p>
          <a:p>
            <a:endParaRPr lang="cs-CZ" sz="2400" b="1" dirty="0">
              <a:latin typeface="Times New Roman,Bold"/>
            </a:endParaRPr>
          </a:p>
          <a:p>
            <a:r>
              <a:rPr lang="cs-CZ" sz="2400" dirty="0">
                <a:latin typeface="Times New Roman" panose="02020603050405020304" pitchFamily="18" charset="0"/>
              </a:rPr>
              <a:t>jsou vyjádřeny zpravidla jedním grafickým slovem. Řadíme k nim:</a:t>
            </a:r>
          </a:p>
          <a:p>
            <a:endParaRPr lang="cs-CZ" sz="2400" dirty="0">
              <a:latin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a) neurčité tvary </a:t>
            </a:r>
          </a:p>
          <a:p>
            <a:r>
              <a:rPr lang="cs-CZ" sz="2400" b="1" dirty="0">
                <a:latin typeface="Times New Roman,Bold"/>
              </a:rPr>
              <a:t>infinitiv (</a:t>
            </a:r>
            <a:r>
              <a:rPr lang="cs-CZ" sz="2400" i="1" dirty="0">
                <a:latin typeface="Times New Roman,Bold"/>
              </a:rPr>
              <a:t>nést</a:t>
            </a:r>
            <a:r>
              <a:rPr lang="cs-CZ" sz="2400" b="1" dirty="0">
                <a:latin typeface="Times New Roman,Bold"/>
              </a:rPr>
              <a:t>)</a:t>
            </a:r>
          </a:p>
          <a:p>
            <a:r>
              <a:rPr lang="cs-CZ" sz="2400" b="1" dirty="0">
                <a:latin typeface="Times New Roman,Bold"/>
              </a:rPr>
              <a:t>příčestí minulé – činné (</a:t>
            </a:r>
            <a:r>
              <a:rPr lang="cs-CZ" sz="2400" i="1" dirty="0">
                <a:latin typeface="Times New Roman,Bold"/>
              </a:rPr>
              <a:t>nesl, -a…</a:t>
            </a:r>
            <a:r>
              <a:rPr lang="cs-CZ" sz="2400" b="1" dirty="0">
                <a:latin typeface="Times New Roman,Bold"/>
              </a:rPr>
              <a:t>)</a:t>
            </a:r>
          </a:p>
          <a:p>
            <a:r>
              <a:rPr lang="cs-CZ" sz="2400" b="1" dirty="0">
                <a:latin typeface="Times New Roman,Bold"/>
              </a:rPr>
              <a:t>příčestí trpné (</a:t>
            </a:r>
            <a:r>
              <a:rPr lang="cs-CZ" sz="2400" i="1" dirty="0">
                <a:latin typeface="Times New Roman,Bold"/>
              </a:rPr>
              <a:t>nesen</a:t>
            </a:r>
            <a:r>
              <a:rPr lang="cs-CZ" sz="2400" b="1" i="1" dirty="0">
                <a:latin typeface="Times New Roman,Bold"/>
              </a:rPr>
              <a:t>, </a:t>
            </a:r>
            <a:r>
              <a:rPr lang="cs-CZ" sz="2400" i="1" dirty="0">
                <a:latin typeface="Times New Roman,Bold"/>
              </a:rPr>
              <a:t>- a…)</a:t>
            </a:r>
          </a:p>
          <a:p>
            <a:r>
              <a:rPr lang="cs-CZ" sz="2400" b="1" dirty="0">
                <a:latin typeface="Times New Roman,Bold"/>
              </a:rPr>
              <a:t>přechodník přítomný </a:t>
            </a:r>
            <a:r>
              <a:rPr lang="cs-CZ" sz="2400" b="1" dirty="0">
                <a:latin typeface="Times New Roman" panose="02020603050405020304" pitchFamily="18" charset="0"/>
              </a:rPr>
              <a:t>(</a:t>
            </a:r>
            <a:r>
              <a:rPr lang="cs-CZ" sz="2400" i="1" dirty="0">
                <a:latin typeface="Times New Roman,Italic"/>
              </a:rPr>
              <a:t>nesa, nesouc, nesouce</a:t>
            </a:r>
            <a:r>
              <a:rPr lang="cs-CZ" sz="2400" dirty="0">
                <a:latin typeface="Times New Roman" panose="02020603050405020304" pitchFamily="18" charset="0"/>
              </a:rPr>
              <a:t>) </a:t>
            </a:r>
            <a:r>
              <a:rPr lang="cs-CZ" sz="2400" b="1" dirty="0">
                <a:latin typeface="Times New Roman,Bold"/>
              </a:rPr>
              <a:t>a minulý </a:t>
            </a:r>
            <a:r>
              <a:rPr lang="cs-CZ" sz="2400" b="1" dirty="0">
                <a:latin typeface="Times New Roman" panose="02020603050405020304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</a:rPr>
              <a:t>napsav, napsavši, napsavše)</a:t>
            </a:r>
          </a:p>
          <a:p>
            <a:endParaRPr lang="cs-CZ" sz="2400" dirty="0">
              <a:latin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FF0000"/>
                </a:solidFill>
                <a:latin typeface="Times New Roman,Bold"/>
              </a:rPr>
              <a:t>b)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určité tvary:</a:t>
            </a:r>
          </a:p>
          <a:p>
            <a:r>
              <a:rPr lang="cs-CZ" sz="2400" b="1" dirty="0">
                <a:latin typeface="Times New Roman,Bold"/>
              </a:rPr>
              <a:t>tvary oznamovacího způsobu přítomného času </a:t>
            </a:r>
            <a:r>
              <a:rPr lang="cs-CZ" sz="2400" dirty="0">
                <a:latin typeface="Times New Roman" panose="02020603050405020304" pitchFamily="18" charset="0"/>
              </a:rPr>
              <a:t>(</a:t>
            </a:r>
            <a:r>
              <a:rPr lang="cs-CZ" sz="2400" i="1" dirty="0">
                <a:latin typeface="Times New Roman,Italic"/>
              </a:rPr>
              <a:t>píšu, píšeš,</a:t>
            </a:r>
            <a:r>
              <a:rPr lang="cs-CZ" sz="2400" dirty="0">
                <a:latin typeface="Times New Roman" panose="02020603050405020304" pitchFamily="18" charset="0"/>
              </a:rPr>
              <a:t>…)</a:t>
            </a:r>
          </a:p>
          <a:p>
            <a:r>
              <a:rPr lang="cs-CZ" sz="2400" b="1" dirty="0">
                <a:latin typeface="Times New Roman,Bold"/>
              </a:rPr>
              <a:t>tvary rozkazovacího způsobu </a:t>
            </a:r>
            <a:r>
              <a:rPr lang="cs-CZ" sz="2400" dirty="0">
                <a:latin typeface="Times New Roman" panose="02020603050405020304" pitchFamily="18" charset="0"/>
              </a:rPr>
              <a:t>(</a:t>
            </a:r>
            <a:r>
              <a:rPr lang="cs-CZ" sz="2400" i="1" dirty="0">
                <a:latin typeface="Times New Roman,Italic"/>
              </a:rPr>
              <a:t>piš, pišme, pište</a:t>
            </a:r>
            <a:r>
              <a:rPr lang="cs-CZ" sz="2400" dirty="0">
                <a:latin typeface="Times New Roman" panose="02020603050405020304" pitchFamily="18" charset="0"/>
              </a:rPr>
              <a:t>)</a:t>
            </a:r>
          </a:p>
          <a:p>
            <a:r>
              <a:rPr lang="cs-CZ" sz="2400" b="1" dirty="0">
                <a:latin typeface="Times New Roman,Bold"/>
              </a:rPr>
              <a:t>tvary oznamovacího způsobu budoucího času dokonavých sloves </a:t>
            </a:r>
            <a:r>
              <a:rPr lang="cs-CZ" sz="2400" dirty="0">
                <a:latin typeface="Times New Roman" panose="02020603050405020304" pitchFamily="18" charset="0"/>
              </a:rPr>
              <a:t>(</a:t>
            </a:r>
            <a:r>
              <a:rPr lang="cs-CZ" sz="2400" i="1" dirty="0">
                <a:latin typeface="Times New Roman,Italic"/>
              </a:rPr>
              <a:t>napíšu, napíšeš,…</a:t>
            </a:r>
            <a:r>
              <a:rPr lang="cs-CZ" sz="2400" dirty="0">
                <a:latin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45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7524" y="238898"/>
            <a:ext cx="10239717" cy="741406"/>
          </a:xfrm>
        </p:spPr>
        <p:txBody>
          <a:bodyPr/>
          <a:lstStyle/>
          <a:p>
            <a:pPr algn="ctr"/>
            <a:r>
              <a:rPr lang="cs-CZ" b="1" dirty="0" err="1"/>
              <a:t>Morfé</a:t>
            </a:r>
            <a:r>
              <a:rPr lang="cs-CZ" b="1" dirty="0"/>
              <a:t> (</a:t>
            </a:r>
            <a:r>
              <a:rPr lang="cs-CZ" b="1" dirty="0" err="1"/>
              <a:t>řec</a:t>
            </a:r>
            <a:r>
              <a:rPr lang="cs-CZ" b="1" dirty="0"/>
              <a:t>.) – tvar, podoba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6886" y="1046374"/>
            <a:ext cx="10642861" cy="55024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dirty="0"/>
              <a:t>(srov. a-</a:t>
            </a:r>
            <a:r>
              <a:rPr lang="cs-CZ" sz="8000" dirty="0" err="1"/>
              <a:t>morfní</a:t>
            </a:r>
            <a:r>
              <a:rPr lang="cs-CZ" sz="8000" dirty="0"/>
              <a:t> – beztvarý)</a:t>
            </a: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sz="8000" b="1" dirty="0" err="1">
                <a:solidFill>
                  <a:schemeClr val="accent1"/>
                </a:solidFill>
              </a:rPr>
              <a:t>Morfo-logie</a:t>
            </a:r>
            <a:r>
              <a:rPr lang="cs-CZ" sz="8000" dirty="0"/>
              <a:t> – nauka o tvarech; </a:t>
            </a:r>
            <a:r>
              <a:rPr lang="cs-CZ" sz="8000" b="1" dirty="0"/>
              <a:t>tvarosloví</a:t>
            </a:r>
          </a:p>
          <a:p>
            <a:pPr marL="0" indent="0">
              <a:buNone/>
            </a:pPr>
            <a:r>
              <a:rPr lang="cs-CZ" sz="8000" dirty="0"/>
              <a:t>(i přírodovědné disciplíny)</a:t>
            </a:r>
          </a:p>
          <a:p>
            <a:r>
              <a:rPr lang="cs-CZ" sz="8000" dirty="0"/>
              <a:t>morfologie zubů</a:t>
            </a:r>
          </a:p>
          <a:p>
            <a:r>
              <a:rPr lang="cs-CZ" sz="8000" dirty="0"/>
              <a:t>morfologie hospodářských zvířat</a:t>
            </a:r>
          </a:p>
          <a:p>
            <a:r>
              <a:rPr lang="cs-CZ" sz="8000" dirty="0"/>
              <a:t>morfologie rostlin…</a:t>
            </a:r>
          </a:p>
          <a:p>
            <a:endParaRPr lang="cs-CZ" sz="8000" dirty="0"/>
          </a:p>
          <a:p>
            <a:pPr marL="0" indent="0">
              <a:buNone/>
            </a:pPr>
            <a:r>
              <a:rPr lang="cs-CZ" sz="8000" dirty="0">
                <a:solidFill>
                  <a:srgbClr val="FF0000"/>
                </a:solidFill>
              </a:rPr>
              <a:t>Morfologie / tvarosloví </a:t>
            </a:r>
          </a:p>
          <a:p>
            <a:pPr marL="0" indent="0">
              <a:buNone/>
            </a:pPr>
            <a:r>
              <a:rPr lang="cs-CZ" sz="8000" dirty="0">
                <a:solidFill>
                  <a:srgbClr val="FF0000"/>
                </a:solidFill>
              </a:rPr>
              <a:t>jako  součást lingvistiky</a:t>
            </a:r>
          </a:p>
          <a:p>
            <a:pPr marL="0" indent="0">
              <a:buNone/>
            </a:pPr>
            <a:endParaRPr lang="cs-CZ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8000" dirty="0"/>
              <a:t>	</a:t>
            </a:r>
            <a:r>
              <a:rPr lang="cs-CZ" sz="8000" dirty="0">
                <a:solidFill>
                  <a:srgbClr val="FF0000"/>
                </a:solidFill>
              </a:rPr>
              <a:t>Kniha v </a:t>
            </a:r>
            <a:r>
              <a:rPr lang="cs-CZ" sz="8000" dirty="0" err="1">
                <a:solidFill>
                  <a:srgbClr val="FF0000"/>
                </a:solidFill>
              </a:rPr>
              <a:t>pdf</a:t>
            </a:r>
            <a:r>
              <a:rPr lang="cs-CZ" sz="8000" dirty="0">
                <a:solidFill>
                  <a:srgbClr val="FF0000"/>
                </a:solidFill>
              </a:rPr>
              <a:t> na </a:t>
            </a:r>
            <a:r>
              <a:rPr lang="cs-CZ" sz="8000" dirty="0" err="1">
                <a:solidFill>
                  <a:srgbClr val="FF0000"/>
                </a:solidFill>
              </a:rPr>
              <a:t>Moodlu</a:t>
            </a:r>
            <a:r>
              <a:rPr lang="cs-CZ" sz="8000" dirty="0">
                <a:solidFill>
                  <a:srgbClr val="FF0000"/>
                </a:solidFill>
              </a:rPr>
              <a:t> </a:t>
            </a:r>
            <a:r>
              <a:rPr lang="cs-CZ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8000" dirty="0"/>
              <a:t> </a:t>
            </a: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sz="8000" dirty="0"/>
              <a:t>Morfologická rovina jazyka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201" y="4031793"/>
            <a:ext cx="1657350" cy="2438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387" y="1238638"/>
            <a:ext cx="2890935" cy="21682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28" y="1388297"/>
            <a:ext cx="2143125" cy="21431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329" y="3341288"/>
            <a:ext cx="2443522" cy="324709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73B9501-FAC3-4E26-9540-36ED88786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9643" y="4008078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699526" y="459353"/>
            <a:ext cx="9549713" cy="1280890"/>
          </a:xfrm>
        </p:spPr>
        <p:txBody>
          <a:bodyPr/>
          <a:lstStyle/>
          <a:p>
            <a:pPr algn="ctr"/>
            <a:r>
              <a:rPr lang="cs-CZ" b="1" dirty="0"/>
              <a:t>Složené tvary (analytické)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01133" y="1219200"/>
            <a:ext cx="10865937" cy="5362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tvořeny několika grafickými slovy (psal – jsem, je - psán)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Patří k nim určité tvary vzniklé: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spojením plnovýznamového slovesa a tvaru pomocného slovesa být:</a:t>
            </a:r>
          </a:p>
          <a:p>
            <a:pPr>
              <a:buFontTx/>
              <a:buChar char="-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tvary oznamovacího způsobu minulého času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psala jsem, psal jsi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...); ve 3. osobě obou čísel jsou tvary od původu složené, dnes zde pomocné sloveso není vyjádřeno – jeho pozice je nulová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volal jest –volal 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tvary oznamovacího způsobu budoucího času nedokonavých sloves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 psát,...);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některá nedokonavá slovesa (slovesa pohybu a změny stavu) mohou vyjádřit budoucí čas buď jednoduchým tvarem pomocí předpony po-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polezu, porostu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nebo tvarem složeným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 lézt, bude růst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Slovesa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jít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mají jen formu jednoduchou (půjdu, pojedu)</a:t>
            </a:r>
          </a:p>
          <a:p>
            <a:pPr>
              <a:buFontTx/>
              <a:buChar char="-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tvary podmiňovacího způsobu přítomného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 bych, psal bys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>
              <a:buFontTx/>
              <a:buChar char="-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tvary podmiňovacího způsobu minulého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bych psal, byl bych býval psal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tvary trpného rodu – opisného pasiva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psán, byl psán, bude psán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spojením plnovýznamového slovesa a zvratného se: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tvary trpného rodu – zvratného pasiva, např.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(dopis) se píše, psal se, bude se psát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53147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9773" y="378941"/>
            <a:ext cx="10268937" cy="6182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Ve větách se spojkami nebo částicemi </a:t>
            </a:r>
            <a:r>
              <a:rPr lang="cs-CZ" sz="2800" b="1" i="1" dirty="0"/>
              <a:t>aby, kdyby </a:t>
            </a:r>
            <a:r>
              <a:rPr lang="cs-CZ" dirty="0"/>
              <a:t>jsou tvary podmiňovacího způsobu: </a:t>
            </a:r>
          </a:p>
          <a:p>
            <a:pPr marL="0" indent="0">
              <a:buNone/>
            </a:pPr>
            <a:r>
              <a:rPr lang="cs-CZ" i="1" dirty="0"/>
              <a:t>Kdyby bylo zítra pěkně, jeli bychom na výlet. </a:t>
            </a:r>
          </a:p>
          <a:p>
            <a:pPr marL="0" indent="0">
              <a:buNone/>
            </a:pPr>
            <a:r>
              <a:rPr lang="cs-CZ" dirty="0"/>
              <a:t>Složené tvary jsou </a:t>
            </a:r>
            <a:r>
              <a:rPr lang="cs-CZ" i="1" dirty="0"/>
              <a:t>bylo by</a:t>
            </a:r>
            <a:r>
              <a:rPr lang="cs-CZ" dirty="0"/>
              <a:t>, </a:t>
            </a:r>
            <a:r>
              <a:rPr lang="cs-CZ" i="1" dirty="0"/>
              <a:t>jeli bychom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Různé funkce výrazu </a:t>
            </a:r>
            <a:r>
              <a:rPr lang="cs-CZ" sz="2800" b="1" i="1" dirty="0"/>
              <a:t>se(si</a:t>
            </a:r>
            <a:r>
              <a:rPr lang="cs-CZ" sz="2800" b="1" dirty="0"/>
              <a:t>)</a:t>
            </a:r>
            <a:r>
              <a:rPr lang="cs-CZ" dirty="0"/>
              <a:t>: </a:t>
            </a:r>
          </a:p>
          <a:p>
            <a:pPr>
              <a:buFontTx/>
              <a:buChar char="-"/>
            </a:pPr>
            <a:r>
              <a:rPr lang="cs-CZ" dirty="0"/>
              <a:t>je součástí tzv. reflexiva tantum = sloveso existující jen ve zvratné podobě (</a:t>
            </a:r>
            <a:r>
              <a:rPr lang="cs-CZ" i="1" dirty="0"/>
              <a:t>směje se</a:t>
            </a:r>
            <a:r>
              <a:rPr lang="cs-CZ" dirty="0"/>
              <a:t>);</a:t>
            </a:r>
          </a:p>
          <a:p>
            <a:pPr>
              <a:buFontTx/>
              <a:buChar char="-"/>
            </a:pPr>
            <a:r>
              <a:rPr lang="cs-CZ" dirty="0"/>
              <a:t>je součástí tvaru zvratného pasiva (</a:t>
            </a:r>
            <a:r>
              <a:rPr lang="cs-CZ" i="1" dirty="0"/>
              <a:t>Dům se staví tři roky</a:t>
            </a:r>
            <a:r>
              <a:rPr lang="cs-CZ" dirty="0"/>
              <a:t>);</a:t>
            </a:r>
          </a:p>
          <a:p>
            <a:pPr>
              <a:buFontTx/>
              <a:buChar char="-"/>
            </a:pPr>
            <a:r>
              <a:rPr lang="cs-CZ" dirty="0"/>
              <a:t>není součástí slovesného tvaru, ale je samostatným slovem–zvratným zájmenem, pak ho lze nahradit tvary </a:t>
            </a:r>
            <a:r>
              <a:rPr lang="cs-CZ" i="1" dirty="0"/>
              <a:t>sebe, sobě</a:t>
            </a:r>
            <a:r>
              <a:rPr lang="cs-CZ" dirty="0"/>
              <a:t>. Ve větě je </a:t>
            </a:r>
            <a:r>
              <a:rPr lang="cs-CZ" b="1" dirty="0"/>
              <a:t>předmětem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dirty="0">
                <a:latin typeface="Bookman Old Style" panose="02050604050505020204" pitchFamily="18" charset="0"/>
              </a:rPr>
              <a:t>● podmět je zároveň i předmětem: </a:t>
            </a:r>
            <a:r>
              <a:rPr lang="cs-CZ" i="1" dirty="0"/>
              <a:t>Věřím si. – Věřím tobě i sobě</a:t>
            </a:r>
            <a:r>
              <a:rPr lang="cs-CZ" dirty="0"/>
              <a:t>. </a:t>
            </a:r>
            <a:r>
              <a:rPr lang="cs-CZ" i="1" dirty="0"/>
              <a:t>Umyla se. – Nejdřív umyla dítě a pak sebe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dirty="0">
                <a:latin typeface="Bookman Old Style" panose="02050604050505020204" pitchFamily="18" charset="0"/>
              </a:rPr>
              <a:t>● vzájemnost: </a:t>
            </a:r>
            <a:r>
              <a:rPr lang="cs-CZ" i="1" dirty="0">
                <a:latin typeface="Bookman Old Style" panose="02050604050505020204" pitchFamily="18" charset="0"/>
              </a:rPr>
              <a:t>Milovali se. Nenáviděli se. Hádali se.</a:t>
            </a:r>
            <a:r>
              <a:rPr lang="cs-CZ" dirty="0">
                <a:latin typeface="Bookman Old Style" panose="02050604050505020204" pitchFamily="18" charset="0"/>
              </a:rPr>
              <a:t> (vzájemně, spolu,  jeden druhého)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06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05BB3-21B6-42A3-B922-B73D08E6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Neohebné slovní druhy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B325A99-9AEA-4F83-A385-5E0A337CBE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667" y="1548489"/>
            <a:ext cx="2143125" cy="2143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142894-FC1F-497B-BFA4-1692B0538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58" y="4216574"/>
            <a:ext cx="2143125" cy="21431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078757-D44D-4939-8F09-C7D7D5A68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72" y="1726745"/>
            <a:ext cx="2143125" cy="21431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1ECB963-EC4D-4B58-80DF-FE12A375E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124" y="4196117"/>
            <a:ext cx="2069695" cy="20696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6E586C-99A9-4F04-A4D0-D1933FA3A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554" y="15698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8963" y="149291"/>
            <a:ext cx="9983721" cy="72778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Příslovce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2169" y="1608614"/>
            <a:ext cx="3922799" cy="3911654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721289" y="933060"/>
            <a:ext cx="7137919" cy="5924939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Příslovci</a:t>
            </a:r>
            <a:r>
              <a:rPr lang="cs-CZ" dirty="0"/>
              <a:t> vyjadřujeme okolnosti, stupně a způsoby vlastností, dějů a jiných okolností, stupňů a způsobů, tj. příznaky příznaků</a:t>
            </a:r>
          </a:p>
          <a:p>
            <a:r>
              <a:rPr lang="cs-CZ" dirty="0"/>
              <a:t>Je to opravdu vždy neohebný slovní druh?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Možná třídění – na základě jakých kritérií?</a:t>
            </a:r>
          </a:p>
          <a:p>
            <a:pPr>
              <a:buFontTx/>
              <a:buChar char="-"/>
            </a:pPr>
            <a:r>
              <a:rPr lang="cs-CZ" dirty="0"/>
              <a:t>vznik (z jakého slovního druhu?)</a:t>
            </a:r>
          </a:p>
          <a:p>
            <a:pPr>
              <a:buFontTx/>
              <a:buChar char="-"/>
            </a:pPr>
            <a:r>
              <a:rPr lang="cs-CZ" dirty="0"/>
              <a:t>sémantické kritérium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Smýšlím </a:t>
            </a:r>
            <a:r>
              <a:rPr lang="cs-CZ" b="1" i="1" dirty="0"/>
              <a:t>jinak</a:t>
            </a:r>
            <a:r>
              <a:rPr lang="cs-CZ" dirty="0"/>
              <a:t>. - Udělej to, </a:t>
            </a:r>
            <a:r>
              <a:rPr lang="cs-CZ" b="1" i="1" dirty="0"/>
              <a:t>jinak</a:t>
            </a:r>
            <a:r>
              <a:rPr lang="cs-CZ" dirty="0"/>
              <a:t> nebudeš mít klid. </a:t>
            </a:r>
          </a:p>
          <a:p>
            <a:pPr marL="0" indent="0">
              <a:buNone/>
            </a:pPr>
            <a:r>
              <a:rPr lang="cs-CZ" dirty="0"/>
              <a:t>Holčičku děsila </a:t>
            </a:r>
            <a:r>
              <a:rPr lang="cs-CZ" b="1" i="1" dirty="0"/>
              <a:t>tma</a:t>
            </a:r>
            <a:r>
              <a:rPr lang="cs-CZ" dirty="0"/>
              <a:t>. – Venku bylo </a:t>
            </a:r>
            <a:r>
              <a:rPr lang="cs-CZ" b="1" i="1" dirty="0"/>
              <a:t>tma</a:t>
            </a:r>
            <a:r>
              <a:rPr lang="cs-CZ" dirty="0"/>
              <a:t> jako v pytli. </a:t>
            </a:r>
          </a:p>
          <a:p>
            <a:pPr marL="0" indent="0">
              <a:buNone/>
            </a:pPr>
            <a:r>
              <a:rPr lang="cs-CZ" dirty="0"/>
              <a:t>Vyšli mi ve všem </a:t>
            </a:r>
            <a:r>
              <a:rPr lang="cs-CZ" b="1" i="1" dirty="0"/>
              <a:t>vstříc</a:t>
            </a:r>
            <a:r>
              <a:rPr lang="cs-CZ" dirty="0"/>
              <a:t>. – Šel </a:t>
            </a:r>
            <a:r>
              <a:rPr lang="cs-CZ" i="1" dirty="0"/>
              <a:t>vstříc</a:t>
            </a:r>
            <a:r>
              <a:rPr lang="cs-CZ" dirty="0"/>
              <a:t> </a:t>
            </a:r>
            <a:r>
              <a:rPr lang="cs-CZ" b="1" dirty="0"/>
              <a:t>záhubě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Zájmenná příslovce       (?)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/>
              <a:t>Predikativa</a:t>
            </a:r>
          </a:p>
          <a:p>
            <a:pPr marL="0" indent="0">
              <a:buNone/>
            </a:pPr>
            <a:r>
              <a:rPr lang="cs-CZ" dirty="0"/>
              <a:t>Je horko. Je mi smutno. Je třeba zaplatit. Nelze odolat.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Vesele – veselo, vysoce – vysoko…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76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716832" y="254000"/>
            <a:ext cx="9787779" cy="80035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Předložky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4834" y="1813093"/>
            <a:ext cx="3792878" cy="3792878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986868" y="1066801"/>
            <a:ext cx="7095066" cy="5494868"/>
          </a:xfrm>
        </p:spPr>
        <p:txBody>
          <a:bodyPr>
            <a:normAutofit/>
          </a:bodyPr>
          <a:lstStyle/>
          <a:p>
            <a:r>
              <a:rPr lang="cs-CZ" u="sng" dirty="0"/>
              <a:t>Předložky </a:t>
            </a:r>
            <a:r>
              <a:rPr lang="cs-CZ" dirty="0"/>
              <a:t>jsou pomocná slova vyjadřující vzájemné vztahy mezi pojmy. </a:t>
            </a:r>
          </a:p>
          <a:p>
            <a:r>
              <a:rPr lang="cs-CZ" dirty="0"/>
              <a:t>V případě předložek jde vždy o vztah, na jehož (alespoň) jedné straně je substance. 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Primární a sekundární</a:t>
            </a:r>
          </a:p>
          <a:p>
            <a:pPr marL="0" indent="0">
              <a:buNone/>
            </a:pPr>
            <a:r>
              <a:rPr lang="cs-CZ" dirty="0"/>
              <a:t>bez, k, mezi, pod, pro, mimo, zpoza, okolo, versus, kontra, díky, vůči, kvůli, u, z, v, čelem k, v čele, pomocí, s ohledem na</a:t>
            </a:r>
          </a:p>
          <a:p>
            <a:pPr marL="0" indent="0">
              <a:buNone/>
            </a:pPr>
            <a:r>
              <a:rPr lang="cs-CZ" dirty="0"/>
              <a:t>Slabičné varianty – k, ke – v, ve…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Slovnědruhová homonymie</a:t>
            </a:r>
          </a:p>
          <a:p>
            <a:pPr marL="0" indent="0">
              <a:buNone/>
            </a:pPr>
            <a:r>
              <a:rPr lang="cs-CZ" dirty="0"/>
              <a:t>Kam jdeš s tím </a:t>
            </a:r>
            <a:r>
              <a:rPr lang="cs-CZ" b="1" dirty="0"/>
              <a:t>kolem</a:t>
            </a:r>
            <a:r>
              <a:rPr lang="cs-CZ" dirty="0"/>
              <a:t>? – </a:t>
            </a:r>
            <a:r>
              <a:rPr lang="cs-CZ" dirty="0" err="1"/>
              <a:t>subst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Kolem</a:t>
            </a:r>
            <a:r>
              <a:rPr lang="cs-CZ" dirty="0"/>
              <a:t> domu byl plot. – předl. </a:t>
            </a:r>
          </a:p>
          <a:p>
            <a:pPr marL="0" indent="0">
              <a:buNone/>
            </a:pPr>
            <a:r>
              <a:rPr lang="cs-CZ" dirty="0"/>
              <a:t>Až půjdeš </a:t>
            </a:r>
            <a:r>
              <a:rPr lang="cs-CZ" b="1" dirty="0"/>
              <a:t>kolem</a:t>
            </a:r>
            <a:r>
              <a:rPr lang="cs-CZ" dirty="0"/>
              <a:t>, zastav se. – </a:t>
            </a:r>
            <a:r>
              <a:rPr lang="cs-CZ" dirty="0" err="1"/>
              <a:t>adv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53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4114" y="624110"/>
            <a:ext cx="9610497" cy="831466"/>
          </a:xfrm>
        </p:spPr>
        <p:txBody>
          <a:bodyPr/>
          <a:lstStyle/>
          <a:p>
            <a:pPr algn="ctr"/>
            <a:r>
              <a:rPr lang="cs-CZ" dirty="0"/>
              <a:t>Spojky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33054" y="1502229"/>
            <a:ext cx="6214188" cy="5038531"/>
          </a:xfrm>
        </p:spPr>
        <p:txBody>
          <a:bodyPr>
            <a:normAutofit fontScale="32500" lnSpcReduction="20000"/>
          </a:bodyPr>
          <a:lstStyle/>
          <a:p>
            <a:r>
              <a:rPr lang="cs-CZ" sz="6200" u="sng" dirty="0"/>
              <a:t>Spojky </a:t>
            </a:r>
            <a:r>
              <a:rPr lang="cs-CZ" sz="6200" dirty="0"/>
              <a:t>jsou pomocná slova vyjadřující vzájemné vztahy mezi větami či větnými členy.</a:t>
            </a:r>
          </a:p>
          <a:p>
            <a:endParaRPr lang="cs-CZ" sz="6200" dirty="0"/>
          </a:p>
          <a:p>
            <a:pPr marL="0" indent="0">
              <a:buNone/>
            </a:pPr>
            <a:r>
              <a:rPr lang="cs-CZ" sz="6200" dirty="0"/>
              <a:t>Klasifikace:</a:t>
            </a:r>
          </a:p>
          <a:p>
            <a:pPr marL="0" indent="0">
              <a:buNone/>
            </a:pPr>
            <a:endParaRPr lang="cs-CZ" sz="6200" dirty="0"/>
          </a:p>
          <a:p>
            <a:pPr marL="0" indent="0">
              <a:buNone/>
            </a:pPr>
            <a:r>
              <a:rPr lang="cs-CZ" sz="6200" dirty="0"/>
              <a:t>souřadicí – podřadicí</a:t>
            </a:r>
          </a:p>
          <a:p>
            <a:pPr marL="0" indent="0">
              <a:buNone/>
            </a:pPr>
            <a:r>
              <a:rPr lang="cs-CZ" sz="6200" dirty="0"/>
              <a:t>logické vztahy (opozice, vyplývání, disjunkce)</a:t>
            </a:r>
          </a:p>
          <a:p>
            <a:pPr marL="0" indent="0">
              <a:buNone/>
            </a:pPr>
            <a:endParaRPr lang="cs-CZ" sz="6200" dirty="0"/>
          </a:p>
          <a:p>
            <a:pPr marL="0" indent="0">
              <a:buNone/>
            </a:pPr>
            <a:endParaRPr lang="cs-CZ" sz="6200" dirty="0"/>
          </a:p>
          <a:p>
            <a:pPr marL="0" indent="0">
              <a:buNone/>
            </a:pPr>
            <a:r>
              <a:rPr lang="cs-CZ" sz="6200" dirty="0"/>
              <a:t>podvojné – buď…, anebo…; jak…, tak…; </a:t>
            </a:r>
          </a:p>
          <a:p>
            <a:pPr marL="0" indent="0">
              <a:buNone/>
            </a:pPr>
            <a:endParaRPr lang="cs-CZ" sz="6200" dirty="0"/>
          </a:p>
          <a:p>
            <a:pPr marL="0" indent="0">
              <a:buNone/>
            </a:pPr>
            <a:r>
              <a:rPr lang="cs-CZ" sz="6200" dirty="0"/>
              <a:t>víceslovné – a tak, a proto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1777" y="1735484"/>
            <a:ext cx="3623078" cy="36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1610" y="457200"/>
            <a:ext cx="8953001" cy="73711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Částice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1510" y="1357812"/>
            <a:ext cx="3866419" cy="387782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9078" y="1296955"/>
            <a:ext cx="6391469" cy="5309117"/>
          </a:xfrm>
        </p:spPr>
        <p:txBody>
          <a:bodyPr>
            <a:normAutofit/>
          </a:bodyPr>
          <a:lstStyle/>
          <a:p>
            <a:r>
              <a:rPr lang="cs-CZ" u="sng" dirty="0"/>
              <a:t>Částicemi</a:t>
            </a:r>
            <a:r>
              <a:rPr lang="cs-CZ" dirty="0"/>
              <a:t> vyjadřujeme svůj vztah či postoj k některé složce komunikace</a:t>
            </a:r>
          </a:p>
          <a:p>
            <a:pPr marL="0" indent="0">
              <a:buNone/>
            </a:pPr>
            <a:r>
              <a:rPr lang="cs-CZ" dirty="0"/>
              <a:t>Mnohdy mají podobu jiných slovních druhů, ale liší se významem – funkcí)</a:t>
            </a:r>
          </a:p>
          <a:p>
            <a:r>
              <a:rPr lang="cs-CZ" b="1" dirty="0"/>
              <a:t>Ale</a:t>
            </a:r>
            <a:r>
              <a:rPr lang="cs-CZ" dirty="0"/>
              <a:t> to jsou k nám hosti! </a:t>
            </a:r>
            <a:r>
              <a:rPr lang="cs-CZ" b="1" dirty="0"/>
              <a:t>Ale </a:t>
            </a:r>
            <a:r>
              <a:rPr lang="cs-CZ" b="1" dirty="0" err="1"/>
              <a:t>ale</a:t>
            </a:r>
            <a:r>
              <a:rPr lang="cs-CZ" b="1" dirty="0"/>
              <a:t>! </a:t>
            </a:r>
            <a:r>
              <a:rPr lang="cs-CZ" dirty="0"/>
              <a:t>(X Byt je krásný, </a:t>
            </a:r>
            <a:r>
              <a:rPr lang="cs-CZ" b="1" dirty="0"/>
              <a:t>ale </a:t>
            </a:r>
            <a:r>
              <a:rPr lang="cs-CZ" dirty="0"/>
              <a:t>drahý.)</a:t>
            </a:r>
          </a:p>
          <a:p>
            <a:r>
              <a:rPr lang="cs-CZ" b="1" dirty="0"/>
              <a:t>Klidně </a:t>
            </a:r>
            <a:r>
              <a:rPr lang="cs-CZ" dirty="0"/>
              <a:t>si to vezmi. (X Seď </a:t>
            </a:r>
            <a:r>
              <a:rPr lang="cs-CZ" b="1" dirty="0"/>
              <a:t>klidně</a:t>
            </a:r>
            <a:r>
              <a:rPr lang="cs-CZ" dirty="0"/>
              <a:t>.)</a:t>
            </a:r>
          </a:p>
          <a:p>
            <a:r>
              <a:rPr lang="cs-CZ" b="1" dirty="0"/>
              <a:t>To</a:t>
            </a:r>
            <a:r>
              <a:rPr lang="cs-CZ" dirty="0"/>
              <a:t> mám hlad. (X </a:t>
            </a:r>
            <a:r>
              <a:rPr lang="cs-CZ" b="1" dirty="0"/>
              <a:t>To</a:t>
            </a:r>
            <a:r>
              <a:rPr lang="cs-CZ" dirty="0"/>
              <a:t> je moje sestra.)</a:t>
            </a:r>
          </a:p>
          <a:p>
            <a:r>
              <a:rPr lang="cs-CZ" b="1" dirty="0"/>
              <a:t>Naštěstí</a:t>
            </a:r>
            <a:r>
              <a:rPr lang="cs-CZ" dirty="0"/>
              <a:t> přišla. </a:t>
            </a:r>
            <a:r>
              <a:rPr lang="cs-CZ" b="1" dirty="0"/>
              <a:t>Bohužel</a:t>
            </a:r>
            <a:r>
              <a:rPr lang="cs-CZ" dirty="0"/>
              <a:t> nepřišla.</a:t>
            </a:r>
          </a:p>
          <a:p>
            <a:pPr marL="0" indent="0">
              <a:buNone/>
            </a:pPr>
            <a:r>
              <a:rPr lang="cs-CZ" b="1" dirty="0"/>
              <a:t>Ať</a:t>
            </a:r>
            <a:r>
              <a:rPr lang="cs-CZ" dirty="0"/>
              <a:t> už jde Péťa spát. </a:t>
            </a:r>
            <a:r>
              <a:rPr lang="cs-CZ" b="1" dirty="0"/>
              <a:t>Kéž</a:t>
            </a:r>
            <a:r>
              <a:rPr lang="cs-CZ" dirty="0"/>
              <a:t> by se nám otec vrátil!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Jistotní modalita – vyjádření míry jistoty</a:t>
            </a:r>
          </a:p>
          <a:p>
            <a:pPr marL="0" indent="0">
              <a:buNone/>
            </a:pPr>
            <a:r>
              <a:rPr lang="cs-CZ" b="1" dirty="0"/>
              <a:t>Snad</a:t>
            </a:r>
            <a:r>
              <a:rPr lang="cs-CZ" dirty="0"/>
              <a:t> přijde. – </a:t>
            </a:r>
            <a:r>
              <a:rPr lang="cs-CZ" b="1" dirty="0"/>
              <a:t>Prý</a:t>
            </a:r>
            <a:r>
              <a:rPr lang="cs-CZ" dirty="0"/>
              <a:t> přijde. - </a:t>
            </a:r>
            <a:r>
              <a:rPr lang="cs-CZ" b="1" dirty="0"/>
              <a:t>Určitě</a:t>
            </a:r>
            <a:r>
              <a:rPr lang="cs-CZ" dirty="0"/>
              <a:t> přijde. – </a:t>
            </a:r>
            <a:r>
              <a:rPr lang="cs-CZ" b="1" dirty="0"/>
              <a:t>Nejspíš</a:t>
            </a:r>
            <a:r>
              <a:rPr lang="cs-CZ" dirty="0"/>
              <a:t> přijde. </a:t>
            </a:r>
            <a:r>
              <a:rPr lang="cs-CZ" b="1" dirty="0"/>
              <a:t>Třeba</a:t>
            </a:r>
            <a:r>
              <a:rPr lang="cs-CZ" dirty="0"/>
              <a:t> přijde. - </a:t>
            </a:r>
            <a:r>
              <a:rPr lang="cs-CZ" b="1" dirty="0"/>
              <a:t>Možná</a:t>
            </a:r>
            <a:r>
              <a:rPr lang="cs-CZ" dirty="0"/>
              <a:t> přijde. – </a:t>
            </a:r>
            <a:r>
              <a:rPr lang="cs-CZ" b="1" dirty="0"/>
              <a:t>Asi</a:t>
            </a:r>
            <a:r>
              <a:rPr lang="cs-CZ" dirty="0"/>
              <a:t> přijde. 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623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743" y="189470"/>
            <a:ext cx="9479869" cy="7156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Citoslovce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61933" y="812800"/>
            <a:ext cx="7397276" cy="592390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Pojímají skutečnost globálně, nerozčleněně </a:t>
            </a:r>
          </a:p>
          <a:p>
            <a:pPr marL="0" indent="0">
              <a:buNone/>
            </a:pPr>
            <a:r>
              <a:rPr lang="cs-CZ" dirty="0"/>
              <a:t>Mají samostatnou výpovědní funkci. </a:t>
            </a:r>
            <a:r>
              <a:rPr lang="cs-CZ" dirty="0">
                <a:solidFill>
                  <a:srgbClr val="FF0000"/>
                </a:solidFill>
              </a:rPr>
              <a:t>Ach! Au! Hurá! – výpověď, globální reakce na situaci – jiné její vyjádření např. To bolí! To je dobře!</a:t>
            </a:r>
          </a:p>
          <a:p>
            <a:pPr marL="0" indent="0">
              <a:buNone/>
            </a:pPr>
            <a:r>
              <a:rPr lang="cs-CZ" dirty="0"/>
              <a:t>Hraničí s </a:t>
            </a:r>
            <a:r>
              <a:rPr lang="cs-CZ" dirty="0" err="1"/>
              <a:t>parajazykem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Grafický zápis?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Kritéria třídění?</a:t>
            </a:r>
          </a:p>
          <a:p>
            <a:pPr marL="0" indent="0">
              <a:buNone/>
            </a:pPr>
            <a:r>
              <a:rPr lang="cs-CZ" dirty="0"/>
              <a:t>(stavová –    dějová –    onomatopoická)</a:t>
            </a:r>
          </a:p>
          <a:p>
            <a:pPr marL="0" indent="0">
              <a:buNone/>
            </a:pPr>
            <a:r>
              <a:rPr lang="cs-CZ" dirty="0"/>
              <a:t>(emocionální – apelová – onomatopoická)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Brrr</a:t>
            </a:r>
            <a:r>
              <a:rPr lang="cs-CZ" dirty="0"/>
              <a:t>! Hurá! Jé! Fuj. Božínku. No nazdar. (</a:t>
            </a:r>
            <a:r>
              <a:rPr lang="cs-CZ" dirty="0">
                <a:solidFill>
                  <a:srgbClr val="FF0000"/>
                </a:solidFill>
              </a:rPr>
              <a:t>emoce, exprese; stavy</a:t>
            </a:r>
            <a:r>
              <a:rPr lang="cs-CZ" dirty="0"/>
              <a:t>)</a:t>
            </a:r>
          </a:p>
          <a:p>
            <a:r>
              <a:rPr lang="cs-CZ" dirty="0"/>
              <a:t>Hej rup! Nate. Alou! Viď… Haló! (</a:t>
            </a:r>
            <a:r>
              <a:rPr lang="cs-CZ" dirty="0">
                <a:solidFill>
                  <a:srgbClr val="FF0000"/>
                </a:solidFill>
              </a:rPr>
              <a:t>apel – vztah k druhým</a:t>
            </a:r>
            <a:r>
              <a:rPr lang="cs-CZ" dirty="0"/>
              <a:t>; </a:t>
            </a:r>
            <a:r>
              <a:rPr lang="cs-CZ" dirty="0">
                <a:solidFill>
                  <a:srgbClr val="FF0000"/>
                </a:solidFill>
              </a:rPr>
              <a:t>děje</a:t>
            </a:r>
            <a:r>
              <a:rPr lang="cs-CZ" dirty="0"/>
              <a:t>)</a:t>
            </a:r>
          </a:p>
          <a:p>
            <a:r>
              <a:rPr lang="cs-CZ" dirty="0"/>
              <a:t>Kykyryký! </a:t>
            </a:r>
            <a:r>
              <a:rPr lang="cs-CZ" dirty="0" err="1"/>
              <a:t>Bumtarata</a:t>
            </a:r>
            <a:r>
              <a:rPr lang="cs-CZ" dirty="0"/>
              <a:t> bum! Frnk. (</a:t>
            </a:r>
            <a:r>
              <a:rPr lang="cs-CZ" dirty="0">
                <a:solidFill>
                  <a:srgbClr val="FF0000"/>
                </a:solidFill>
              </a:rPr>
              <a:t>nápodoba / imitace reálných zvuků – ikonicita 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Ups</a:t>
            </a:r>
            <a:r>
              <a:rPr lang="cs-CZ" dirty="0"/>
              <a:t>! </a:t>
            </a:r>
            <a:r>
              <a:rPr lang="cs-CZ" dirty="0" err="1"/>
              <a:t>Wow</a:t>
            </a:r>
            <a:r>
              <a:rPr lang="cs-CZ" dirty="0"/>
              <a:t>! – zdomácňují částice cizího původu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Některá citoslovce mohou být přísudkem ( = ekvivalent slovesa)</a:t>
            </a:r>
          </a:p>
          <a:p>
            <a:r>
              <a:rPr lang="cs-CZ" dirty="0"/>
              <a:t>Děti, </a:t>
            </a:r>
            <a:r>
              <a:rPr lang="cs-CZ" dirty="0">
                <a:solidFill>
                  <a:srgbClr val="FF0000"/>
                </a:solidFill>
              </a:rPr>
              <a:t>hop</a:t>
            </a:r>
            <a:r>
              <a:rPr lang="cs-CZ" dirty="0"/>
              <a:t> do vody!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5078757-D44D-4939-8F09-C7D7D5A684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564" y="1565953"/>
            <a:ext cx="3857965" cy="38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1684" y="205272"/>
            <a:ext cx="10267236" cy="52251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Úkoly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1683" y="727788"/>
            <a:ext cx="4755562" cy="5965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cs-CZ" sz="6400" dirty="0"/>
              <a:t>Četba ke kategoriím jmen a sloves:</a:t>
            </a:r>
          </a:p>
          <a:p>
            <a:pPr marL="0" indent="0">
              <a:buNone/>
            </a:pPr>
            <a:r>
              <a:rPr lang="cs-CZ" sz="6400" dirty="0"/>
              <a:t>1) </a:t>
            </a:r>
            <a:r>
              <a:rPr lang="cs-CZ" sz="6400" b="1" dirty="0"/>
              <a:t>R. Adam </a:t>
            </a:r>
            <a:r>
              <a:rPr lang="cs-CZ" sz="6400" dirty="0"/>
              <a:t>(cca s. 15-45 – souhrnně, globálně)</a:t>
            </a:r>
          </a:p>
          <a:p>
            <a:r>
              <a:rPr lang="cs-CZ" sz="6400" dirty="0"/>
              <a:t>a) Jmenné kategorie: s. 15–29 (jmenný rod, číslo, pád…)</a:t>
            </a:r>
          </a:p>
          <a:p>
            <a:r>
              <a:rPr lang="cs-CZ" sz="6400" dirty="0"/>
              <a:t>b) Slovesné kategorie: s. 30–45 (osoba a číslo, způsob, čas, vid, slovesný rod, jmenný rod)</a:t>
            </a:r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cs-CZ" sz="6400" dirty="0"/>
              <a:t>2) </a:t>
            </a:r>
            <a:r>
              <a:rPr lang="cs-CZ" sz="6400" b="1" dirty="0"/>
              <a:t>Čeština pro překladatele </a:t>
            </a:r>
            <a:r>
              <a:rPr lang="cs-CZ" sz="6400" dirty="0"/>
              <a:t>– totéž v stručném přehledu k jednotlivým slovním druhům: </a:t>
            </a:r>
          </a:p>
          <a:p>
            <a:pPr marL="0" indent="0">
              <a:buNone/>
            </a:pPr>
            <a:r>
              <a:rPr lang="cs-CZ" sz="6400" dirty="0"/>
              <a:t>substantiva (32-35)</a:t>
            </a:r>
          </a:p>
          <a:p>
            <a:pPr marL="0" indent="0">
              <a:buNone/>
            </a:pPr>
            <a:r>
              <a:rPr lang="cs-CZ" sz="6400" dirty="0"/>
              <a:t>adjektiva (44–45)</a:t>
            </a:r>
          </a:p>
          <a:p>
            <a:pPr marL="0" indent="0">
              <a:buNone/>
            </a:pPr>
            <a:r>
              <a:rPr lang="cs-CZ" sz="6400" dirty="0"/>
              <a:t>zájmena (48-49)</a:t>
            </a:r>
          </a:p>
          <a:p>
            <a:pPr marL="0" indent="0">
              <a:buNone/>
            </a:pPr>
            <a:r>
              <a:rPr lang="cs-CZ" sz="6400" dirty="0"/>
              <a:t>číslovky (52-53)</a:t>
            </a:r>
          </a:p>
          <a:p>
            <a:pPr marL="0" indent="0">
              <a:buNone/>
            </a:pPr>
            <a:r>
              <a:rPr lang="cs-CZ" sz="6400" dirty="0"/>
              <a:t>slovesa (57-59) </a:t>
            </a:r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cs-CZ" sz="6400" dirty="0"/>
              <a:t>3) Dokázat doplnit slide 13 a 14 (Jména – Slovesa)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77467" y="846668"/>
            <a:ext cx="5984377" cy="57780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sz="8000" dirty="0"/>
              <a:t>a) Určete prosím kategorie, které vyjadřují tyto slovní tvary (vezměte v úvahu všechny možnosti, představte si různé kontexty).</a:t>
            </a:r>
          </a:p>
          <a:p>
            <a:r>
              <a:rPr lang="cs-CZ" sz="8000" i="1" dirty="0"/>
              <a:t>1) maminkám</a:t>
            </a:r>
          </a:p>
          <a:p>
            <a:r>
              <a:rPr lang="cs-CZ" sz="8000" i="1" dirty="0"/>
              <a:t>2) mouka</a:t>
            </a:r>
          </a:p>
          <a:p>
            <a:r>
              <a:rPr lang="cs-CZ" sz="8000" i="1" dirty="0"/>
              <a:t>3) přesvědčivé</a:t>
            </a:r>
          </a:p>
          <a:p>
            <a:r>
              <a:rPr lang="cs-CZ" sz="8000" i="1" dirty="0"/>
              <a:t>4) liščímu</a:t>
            </a:r>
          </a:p>
          <a:p>
            <a:r>
              <a:rPr lang="cs-CZ" sz="8000" i="1" dirty="0"/>
              <a:t>5) sednout! </a:t>
            </a:r>
          </a:p>
          <a:p>
            <a:r>
              <a:rPr lang="cs-CZ" sz="8000" i="1" dirty="0"/>
              <a:t>6) přišel by</a:t>
            </a:r>
          </a:p>
          <a:p>
            <a:r>
              <a:rPr lang="cs-CZ" sz="8000" i="1" dirty="0"/>
              <a:t>7) postávajíce</a:t>
            </a:r>
          </a:p>
          <a:p>
            <a:r>
              <a:rPr lang="cs-CZ" sz="8000" i="1" dirty="0"/>
              <a:t>8) mluvíme</a:t>
            </a:r>
          </a:p>
          <a:p>
            <a:r>
              <a:rPr lang="cs-CZ" sz="8000" i="1" dirty="0"/>
              <a:t>9) pěti</a:t>
            </a:r>
          </a:p>
          <a:p>
            <a:r>
              <a:rPr lang="cs-CZ" sz="8000" i="1" dirty="0"/>
              <a:t>10) jeho</a:t>
            </a:r>
          </a:p>
          <a:p>
            <a:r>
              <a:rPr lang="cs-CZ" sz="8000" i="1" dirty="0"/>
              <a:t>11) haló</a:t>
            </a:r>
          </a:p>
          <a:p>
            <a:r>
              <a:rPr lang="cs-CZ" sz="8000" dirty="0"/>
              <a:t>12) jen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21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7752" y="533401"/>
            <a:ext cx="1952368" cy="60980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b="1" dirty="0"/>
              <a:t>1) maminkám</a:t>
            </a:r>
          </a:p>
          <a:p>
            <a:pPr marL="0" indent="0">
              <a:buNone/>
            </a:pPr>
            <a:r>
              <a:rPr lang="cs-CZ" sz="2400" b="1" dirty="0"/>
              <a:t>2) mouka</a:t>
            </a:r>
          </a:p>
          <a:p>
            <a:pPr marL="0" indent="0">
              <a:buNone/>
            </a:pPr>
            <a:r>
              <a:rPr lang="cs-CZ" sz="2400" b="1" dirty="0"/>
              <a:t>3) přesvědčivé</a:t>
            </a:r>
          </a:p>
          <a:p>
            <a:pPr marL="0" indent="0">
              <a:buNone/>
            </a:pPr>
            <a:r>
              <a:rPr lang="cs-CZ" sz="2400" b="1" dirty="0"/>
              <a:t>4) liščímu</a:t>
            </a:r>
          </a:p>
          <a:p>
            <a:pPr marL="0" indent="0">
              <a:buNone/>
            </a:pPr>
            <a:r>
              <a:rPr lang="cs-CZ" sz="2400" b="1" dirty="0"/>
              <a:t>5) sednout!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6) přišel by</a:t>
            </a:r>
          </a:p>
          <a:p>
            <a:pPr marL="0" indent="0">
              <a:buNone/>
            </a:pPr>
            <a:r>
              <a:rPr lang="cs-CZ" sz="2400" b="1" dirty="0"/>
              <a:t>7) postávajíce</a:t>
            </a:r>
          </a:p>
          <a:p>
            <a:pPr marL="0" indent="0">
              <a:buNone/>
            </a:pPr>
            <a:r>
              <a:rPr lang="cs-CZ" sz="2400" b="1" dirty="0"/>
              <a:t>8) mluvíme</a:t>
            </a:r>
          </a:p>
          <a:p>
            <a:pPr marL="0" indent="0">
              <a:buNone/>
            </a:pPr>
            <a:r>
              <a:rPr lang="cs-CZ" sz="2400" b="1" dirty="0"/>
              <a:t>9) pěti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10) jeho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11) haló</a:t>
            </a:r>
          </a:p>
          <a:p>
            <a:pPr marL="0" indent="0">
              <a:buNone/>
            </a:pPr>
            <a:r>
              <a:rPr lang="cs-CZ" sz="2400" b="1" dirty="0"/>
              <a:t>12) jen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438401" y="533401"/>
            <a:ext cx="9570718" cy="61939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b="1" dirty="0" err="1"/>
              <a:t>subst</a:t>
            </a:r>
            <a:r>
              <a:rPr lang="cs-CZ" sz="2400" dirty="0"/>
              <a:t>.; jmenný rod – femininum; číslo – plurál; pád – dativ</a:t>
            </a:r>
          </a:p>
          <a:p>
            <a:pPr marL="0" indent="0">
              <a:buNone/>
            </a:pPr>
            <a:r>
              <a:rPr lang="cs-CZ" sz="2400" b="1" dirty="0" err="1"/>
              <a:t>subst</a:t>
            </a:r>
            <a:r>
              <a:rPr lang="cs-CZ" sz="2400" dirty="0"/>
              <a:t>.; </a:t>
            </a:r>
            <a:r>
              <a:rPr lang="cs-CZ" sz="2400" dirty="0" err="1"/>
              <a:t>fem</a:t>
            </a:r>
            <a:r>
              <a:rPr lang="cs-CZ" sz="2400" dirty="0"/>
              <a:t>. </a:t>
            </a:r>
            <a:r>
              <a:rPr lang="cs-CZ" sz="2400" dirty="0" err="1"/>
              <a:t>sg</a:t>
            </a:r>
            <a:r>
              <a:rPr lang="cs-CZ" sz="2400" dirty="0"/>
              <a:t>. (</a:t>
            </a:r>
            <a:r>
              <a:rPr lang="cs-CZ" sz="2400" dirty="0" err="1"/>
              <a:t>singularium</a:t>
            </a:r>
            <a:r>
              <a:rPr lang="cs-CZ" sz="2400" dirty="0"/>
              <a:t> tantum – látkové) – </a:t>
            </a:r>
            <a:r>
              <a:rPr lang="cs-CZ" sz="2400" dirty="0" err="1"/>
              <a:t>nom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b="1" dirty="0" err="1"/>
              <a:t>adj</a:t>
            </a:r>
            <a:r>
              <a:rPr lang="cs-CZ" sz="2400" dirty="0"/>
              <a:t>.; mi (</a:t>
            </a:r>
            <a:r>
              <a:rPr lang="cs-CZ" sz="2400" dirty="0" err="1"/>
              <a:t>ma</a:t>
            </a:r>
            <a:r>
              <a:rPr lang="cs-CZ" sz="2400" dirty="0"/>
              <a:t>) / </a:t>
            </a:r>
            <a:r>
              <a:rPr lang="cs-CZ" sz="2400" dirty="0" err="1"/>
              <a:t>fem</a:t>
            </a:r>
            <a:r>
              <a:rPr lang="cs-CZ" sz="2400" dirty="0"/>
              <a:t>. – </a:t>
            </a:r>
            <a:r>
              <a:rPr lang="cs-CZ" sz="2400" dirty="0" err="1"/>
              <a:t>nom</a:t>
            </a:r>
            <a:r>
              <a:rPr lang="cs-CZ" sz="2400" dirty="0"/>
              <a:t>., </a:t>
            </a:r>
            <a:r>
              <a:rPr lang="cs-CZ" sz="2400" dirty="0" err="1"/>
              <a:t>ak</a:t>
            </a:r>
            <a:r>
              <a:rPr lang="cs-CZ" sz="2400" dirty="0"/>
              <a:t>., </a:t>
            </a:r>
            <a:r>
              <a:rPr lang="cs-CZ" sz="2400" dirty="0" err="1"/>
              <a:t>vok</a:t>
            </a:r>
            <a:r>
              <a:rPr lang="cs-CZ" sz="2400" dirty="0"/>
              <a:t>. </a:t>
            </a:r>
            <a:r>
              <a:rPr lang="cs-CZ" sz="2400" dirty="0" err="1"/>
              <a:t>pl</a:t>
            </a:r>
            <a:r>
              <a:rPr lang="cs-CZ" sz="2400" dirty="0"/>
              <a:t>. (n., </a:t>
            </a:r>
            <a:r>
              <a:rPr lang="cs-CZ" sz="2400" dirty="0" err="1"/>
              <a:t>ak</a:t>
            </a:r>
            <a:r>
              <a:rPr lang="cs-CZ" sz="2400" dirty="0"/>
              <a:t>., </a:t>
            </a:r>
            <a:r>
              <a:rPr lang="cs-CZ" sz="2400" dirty="0" err="1"/>
              <a:t>vok</a:t>
            </a:r>
            <a:r>
              <a:rPr lang="cs-CZ" sz="2400" dirty="0"/>
              <a:t>. </a:t>
            </a:r>
            <a:r>
              <a:rPr lang="cs-CZ" sz="2400" dirty="0" err="1"/>
              <a:t>sg</a:t>
            </a:r>
            <a:r>
              <a:rPr lang="cs-CZ" sz="2400" dirty="0"/>
              <a:t>.) </a:t>
            </a:r>
            <a:r>
              <a:rPr lang="cs-CZ" dirty="0"/>
              <a:t>(stupeň: pozitiv)</a:t>
            </a:r>
          </a:p>
          <a:p>
            <a:pPr marL="0" indent="0">
              <a:buNone/>
            </a:pPr>
            <a:r>
              <a:rPr lang="cs-CZ" sz="2400" b="1" dirty="0" err="1"/>
              <a:t>adj</a:t>
            </a:r>
            <a:r>
              <a:rPr lang="cs-CZ" sz="2400" dirty="0"/>
              <a:t>.; m. / n. – dat. </a:t>
            </a:r>
            <a:r>
              <a:rPr lang="cs-CZ" sz="2400" dirty="0" err="1"/>
              <a:t>sg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b="1" dirty="0"/>
              <a:t>sloveso</a:t>
            </a:r>
            <a:r>
              <a:rPr lang="cs-CZ" sz="2400" dirty="0"/>
              <a:t>; </a:t>
            </a:r>
            <a:r>
              <a:rPr lang="cs-CZ" sz="2400" dirty="0" err="1"/>
              <a:t>Vinf</a:t>
            </a:r>
            <a:r>
              <a:rPr lang="cs-CZ" sz="2400" dirty="0"/>
              <a:t> – verbum infinitum: infinitiv; rod – aktivum; vid – dokonavý (může vyjadřovat rozkaz) </a:t>
            </a:r>
            <a:r>
              <a:rPr lang="cs-CZ" sz="2400" b="1" dirty="0"/>
              <a:t>FORMA (infinitiv) X FUNKCE, VÝZNAM (rozkaz)</a:t>
            </a:r>
          </a:p>
          <a:p>
            <a:pPr marL="0" indent="0">
              <a:buNone/>
            </a:pPr>
            <a:r>
              <a:rPr lang="cs-CZ" sz="2400" b="1" dirty="0"/>
              <a:t>sloveso</a:t>
            </a:r>
            <a:r>
              <a:rPr lang="cs-CZ" sz="2400" dirty="0"/>
              <a:t>; VF – verbum finitum, 3. os. </a:t>
            </a:r>
            <a:r>
              <a:rPr lang="cs-CZ" sz="2400" dirty="0" err="1"/>
              <a:t>sg</a:t>
            </a:r>
            <a:r>
              <a:rPr lang="cs-CZ" sz="2400" dirty="0"/>
              <a:t>. </a:t>
            </a:r>
            <a:r>
              <a:rPr lang="cs-CZ" sz="2400" dirty="0" err="1"/>
              <a:t>kond</a:t>
            </a:r>
            <a:r>
              <a:rPr lang="cs-CZ" sz="2400" dirty="0"/>
              <a:t>. </a:t>
            </a:r>
            <a:r>
              <a:rPr lang="cs-CZ" sz="2400" dirty="0" err="1"/>
              <a:t>préz</a:t>
            </a:r>
            <a:r>
              <a:rPr lang="cs-CZ" sz="2400" dirty="0"/>
              <a:t>. akt.; </a:t>
            </a:r>
            <a:r>
              <a:rPr lang="cs-CZ" sz="2400" dirty="0" err="1"/>
              <a:t>jm</a:t>
            </a:r>
            <a:r>
              <a:rPr lang="cs-CZ" sz="2400" dirty="0"/>
              <a:t>. rod – m., </a:t>
            </a:r>
            <a:r>
              <a:rPr lang="cs-CZ" sz="2400" dirty="0" err="1"/>
              <a:t>sg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b="1" dirty="0"/>
              <a:t>sloveso</a:t>
            </a:r>
            <a:r>
              <a:rPr lang="cs-CZ" sz="2400" dirty="0"/>
              <a:t>; VF, přechodník přítomný; akt., vid </a:t>
            </a:r>
            <a:r>
              <a:rPr lang="cs-CZ" sz="2400" dirty="0" err="1"/>
              <a:t>nedok</a:t>
            </a:r>
            <a:r>
              <a:rPr lang="cs-CZ" sz="2400" dirty="0"/>
              <a:t>., </a:t>
            </a:r>
            <a:r>
              <a:rPr lang="cs-CZ" sz="2400" dirty="0" err="1"/>
              <a:t>pl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b="1" dirty="0"/>
              <a:t>sloveso</a:t>
            </a:r>
            <a:r>
              <a:rPr lang="cs-CZ" sz="2400" dirty="0"/>
              <a:t>; VF, 1. os. </a:t>
            </a:r>
            <a:r>
              <a:rPr lang="cs-CZ" sz="2400" dirty="0" err="1"/>
              <a:t>pl</a:t>
            </a:r>
            <a:r>
              <a:rPr lang="cs-CZ" sz="2400" dirty="0"/>
              <a:t>.; </a:t>
            </a:r>
            <a:r>
              <a:rPr lang="cs-CZ" sz="2400" dirty="0" err="1"/>
              <a:t>ind</a:t>
            </a:r>
            <a:r>
              <a:rPr lang="cs-CZ" sz="2400" dirty="0"/>
              <a:t>. </a:t>
            </a:r>
            <a:r>
              <a:rPr lang="cs-CZ" sz="2400" dirty="0" err="1"/>
              <a:t>préz</a:t>
            </a:r>
            <a:r>
              <a:rPr lang="cs-CZ" sz="2400" dirty="0"/>
              <a:t>.; akt., vid </a:t>
            </a:r>
            <a:r>
              <a:rPr lang="cs-CZ" sz="2400" dirty="0" err="1"/>
              <a:t>nedok</a:t>
            </a:r>
            <a:r>
              <a:rPr lang="cs-CZ" sz="2400" dirty="0"/>
              <a:t>.  </a:t>
            </a:r>
          </a:p>
          <a:p>
            <a:pPr marL="0" indent="0">
              <a:buNone/>
            </a:pPr>
            <a:r>
              <a:rPr lang="cs-CZ" sz="2400" b="1" dirty="0"/>
              <a:t>číslovka</a:t>
            </a:r>
            <a:r>
              <a:rPr lang="cs-CZ" sz="2400" dirty="0"/>
              <a:t> </a:t>
            </a:r>
            <a:r>
              <a:rPr lang="cs-CZ" sz="2400" b="1" dirty="0"/>
              <a:t>zákl</a:t>
            </a:r>
            <a:r>
              <a:rPr lang="cs-CZ" sz="2400" dirty="0"/>
              <a:t>.; gen. / dat. / lok. / </a:t>
            </a:r>
            <a:r>
              <a:rPr lang="cs-CZ" sz="2400" dirty="0" err="1"/>
              <a:t>instr</a:t>
            </a:r>
            <a:r>
              <a:rPr lang="cs-CZ" sz="2400" dirty="0"/>
              <a:t>. // </a:t>
            </a:r>
            <a:r>
              <a:rPr lang="cs-CZ" sz="2400" b="1" dirty="0"/>
              <a:t>sloveso</a:t>
            </a:r>
            <a:r>
              <a:rPr lang="cs-CZ" sz="2400" dirty="0"/>
              <a:t>; </a:t>
            </a:r>
            <a:r>
              <a:rPr lang="cs-CZ" sz="2400" dirty="0" err="1"/>
              <a:t>Vinf</a:t>
            </a:r>
            <a:r>
              <a:rPr lang="cs-CZ" sz="2400" dirty="0"/>
              <a:t>. – infinitiv; akt., </a:t>
            </a:r>
            <a:r>
              <a:rPr lang="cs-CZ" sz="2400" dirty="0" err="1"/>
              <a:t>nedok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zájmeno </a:t>
            </a:r>
            <a:r>
              <a:rPr lang="cs-CZ" sz="2400" b="1" dirty="0" err="1"/>
              <a:t>přivl</a:t>
            </a:r>
            <a:r>
              <a:rPr lang="cs-CZ" sz="2400" b="1" dirty="0"/>
              <a:t>., </a:t>
            </a:r>
            <a:r>
              <a:rPr lang="cs-CZ" sz="2400" dirty="0"/>
              <a:t>3. os. m., n., </a:t>
            </a:r>
            <a:r>
              <a:rPr lang="cs-CZ" sz="2400" dirty="0" err="1"/>
              <a:t>sg</a:t>
            </a:r>
            <a:r>
              <a:rPr lang="cs-CZ" sz="2400" dirty="0"/>
              <a:t>., </a:t>
            </a:r>
            <a:r>
              <a:rPr lang="cs-CZ" sz="2400" dirty="0" err="1"/>
              <a:t>neskl</a:t>
            </a:r>
            <a:r>
              <a:rPr lang="cs-CZ" sz="2400" dirty="0"/>
              <a:t>. // </a:t>
            </a:r>
            <a:r>
              <a:rPr lang="cs-CZ" sz="2400" b="1" dirty="0"/>
              <a:t>zájmeno os. </a:t>
            </a:r>
            <a:r>
              <a:rPr lang="cs-CZ" sz="2400" dirty="0"/>
              <a:t>(on); m., n. </a:t>
            </a:r>
            <a:r>
              <a:rPr lang="cs-CZ" sz="2400" dirty="0" err="1"/>
              <a:t>sg</a:t>
            </a:r>
            <a:r>
              <a:rPr lang="cs-CZ" sz="2400" dirty="0"/>
              <a:t>. gen. / </a:t>
            </a:r>
            <a:r>
              <a:rPr lang="cs-CZ" sz="2400" dirty="0" err="1"/>
              <a:t>ak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citoslovce</a:t>
            </a:r>
            <a:r>
              <a:rPr lang="cs-CZ" sz="2400" dirty="0"/>
              <a:t> (vybízecí – apelové, interakční)</a:t>
            </a:r>
          </a:p>
          <a:p>
            <a:pPr marL="0" indent="0">
              <a:buNone/>
            </a:pPr>
            <a:r>
              <a:rPr lang="cs-CZ" sz="2400" b="1" dirty="0"/>
              <a:t>adverbium</a:t>
            </a:r>
            <a:r>
              <a:rPr lang="cs-CZ" sz="2400" dirty="0"/>
              <a:t> vymez. (jen pět korun); </a:t>
            </a:r>
            <a:r>
              <a:rPr lang="cs-CZ" sz="2400" b="1" dirty="0"/>
              <a:t>spojka</a:t>
            </a:r>
            <a:r>
              <a:rPr lang="cs-CZ" sz="2400" dirty="0"/>
              <a:t> </a:t>
            </a:r>
            <a:r>
              <a:rPr lang="cs-CZ" sz="2400" dirty="0" err="1"/>
              <a:t>podř</a:t>
            </a:r>
            <a:r>
              <a:rPr lang="cs-CZ" sz="2400" dirty="0"/>
              <a:t>. čas. (</a:t>
            </a:r>
            <a:r>
              <a:rPr lang="cs-CZ" sz="2400" i="1" dirty="0"/>
              <a:t>jen došel, začalo pršet</a:t>
            </a:r>
            <a:r>
              <a:rPr lang="cs-CZ" sz="2400" dirty="0"/>
              <a:t>); </a:t>
            </a:r>
          </a:p>
          <a:p>
            <a:pPr marL="0" indent="0">
              <a:buNone/>
            </a:pPr>
            <a:r>
              <a:rPr lang="cs-CZ" sz="2400" b="1" dirty="0"/>
              <a:t>částice</a:t>
            </a:r>
            <a:r>
              <a:rPr lang="cs-CZ" sz="2400" dirty="0"/>
              <a:t> cit. (</a:t>
            </a:r>
            <a:r>
              <a:rPr lang="cs-CZ" sz="2400" i="1" dirty="0"/>
              <a:t>jen se neboj, jen se opovaž</a:t>
            </a:r>
            <a:r>
              <a:rPr lang="cs-CZ" sz="2400" dirty="0"/>
              <a:t>), </a:t>
            </a:r>
            <a:r>
              <a:rPr lang="cs-CZ" sz="2400" dirty="0" err="1"/>
              <a:t>zdůr</a:t>
            </a:r>
            <a:r>
              <a:rPr lang="cs-CZ" sz="2400" dirty="0"/>
              <a:t>. (</a:t>
            </a:r>
            <a:r>
              <a:rPr lang="cs-CZ" sz="2400" i="1" dirty="0"/>
              <a:t>z koní se jen kouří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b="1" dirty="0" err="1"/>
              <a:t>subst</a:t>
            </a:r>
            <a:r>
              <a:rPr lang="cs-CZ" sz="2400" dirty="0"/>
              <a:t>.: m. </a:t>
            </a:r>
            <a:r>
              <a:rPr lang="cs-CZ" sz="2400" dirty="0" err="1"/>
              <a:t>sg</a:t>
            </a:r>
            <a:r>
              <a:rPr lang="cs-CZ" sz="2400" dirty="0"/>
              <a:t>. – </a:t>
            </a:r>
            <a:r>
              <a:rPr lang="cs-CZ" sz="2400" dirty="0" err="1"/>
              <a:t>nom</a:t>
            </a:r>
            <a:r>
              <a:rPr lang="cs-CZ" sz="2400" dirty="0"/>
              <a:t>. (japonská měnová jednotka)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91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416" y="269967"/>
            <a:ext cx="9585197" cy="652672"/>
          </a:xfrm>
        </p:spPr>
        <p:txBody>
          <a:bodyPr/>
          <a:lstStyle/>
          <a:p>
            <a:pPr algn="ctr"/>
            <a:r>
              <a:rPr lang="cs-CZ" b="1" dirty="0"/>
              <a:t>Čím se zabývá morfologie?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600" y="990600"/>
            <a:ext cx="11257691" cy="54513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3400" dirty="0"/>
          </a:p>
          <a:p>
            <a:pPr marL="0" indent="0">
              <a:buNone/>
            </a:pPr>
            <a:r>
              <a:rPr lang="cs-CZ" sz="8000" b="1" dirty="0">
                <a:solidFill>
                  <a:schemeClr val="accent1"/>
                </a:solidFill>
              </a:rPr>
              <a:t>Morfologie</a:t>
            </a:r>
            <a:r>
              <a:rPr lang="cs-CZ" sz="8000" dirty="0">
                <a:solidFill>
                  <a:schemeClr val="accent1"/>
                </a:solidFill>
              </a:rPr>
              <a:t> </a:t>
            </a:r>
            <a:r>
              <a:rPr lang="cs-CZ" sz="8000" dirty="0"/>
              <a:t>– v české tradici </a:t>
            </a:r>
          </a:p>
          <a:p>
            <a:pPr marL="0" indent="0">
              <a:buNone/>
            </a:pPr>
            <a:r>
              <a:rPr lang="cs-CZ" sz="8000" dirty="0">
                <a:solidFill>
                  <a:schemeClr val="tx1"/>
                </a:solidFill>
              </a:rPr>
              <a:t>nauka o </a:t>
            </a:r>
            <a:r>
              <a:rPr lang="cs-CZ" sz="8000" b="1" dirty="0">
                <a:solidFill>
                  <a:schemeClr val="tx1"/>
                </a:solidFill>
              </a:rPr>
              <a:t>slovních druzích </a:t>
            </a:r>
            <a:r>
              <a:rPr lang="cs-CZ" sz="8000" dirty="0">
                <a:solidFill>
                  <a:schemeClr val="tx1"/>
                </a:solidFill>
              </a:rPr>
              <a:t>a jejich </a:t>
            </a:r>
            <a:r>
              <a:rPr lang="cs-CZ" sz="8000" b="1" dirty="0">
                <a:solidFill>
                  <a:schemeClr val="tx1"/>
                </a:solidFill>
              </a:rPr>
              <a:t>gramatických kategoriích</a:t>
            </a:r>
            <a:r>
              <a:rPr lang="cs-CZ" sz="8000" dirty="0">
                <a:solidFill>
                  <a:schemeClr val="tx1"/>
                </a:solidFill>
              </a:rPr>
              <a:t>, o </a:t>
            </a:r>
            <a:r>
              <a:rPr lang="cs-CZ" sz="8000" b="1" dirty="0">
                <a:solidFill>
                  <a:schemeClr val="tx1"/>
                </a:solidFill>
              </a:rPr>
              <a:t>gramatických významech</a:t>
            </a:r>
            <a:r>
              <a:rPr lang="cs-CZ" sz="8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8000" b="1" dirty="0" smtClean="0">
                <a:solidFill>
                  <a:schemeClr val="tx1"/>
                </a:solidFill>
              </a:rPr>
              <a:t>- sémantická </a:t>
            </a:r>
            <a:r>
              <a:rPr lang="cs-CZ" sz="8000" b="1" dirty="0">
                <a:solidFill>
                  <a:schemeClr val="tx1"/>
                </a:solidFill>
              </a:rPr>
              <a:t>m.</a:t>
            </a:r>
            <a:r>
              <a:rPr lang="cs-CZ" sz="8000" dirty="0">
                <a:solidFill>
                  <a:schemeClr val="tx1"/>
                </a:solidFill>
              </a:rPr>
              <a:t> zkoumá gramatické významy a funkce morfémů </a:t>
            </a:r>
            <a:r>
              <a:rPr lang="cs-CZ" sz="8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8000" b="1" dirty="0" smtClean="0">
                <a:solidFill>
                  <a:schemeClr val="tx1"/>
                </a:solidFill>
              </a:rPr>
              <a:t>- formální </a:t>
            </a:r>
            <a:r>
              <a:rPr lang="cs-CZ" sz="8000" b="1" dirty="0">
                <a:solidFill>
                  <a:schemeClr val="tx1"/>
                </a:solidFill>
              </a:rPr>
              <a:t>m.</a:t>
            </a:r>
            <a:r>
              <a:rPr lang="cs-CZ" sz="8000" dirty="0">
                <a:solidFill>
                  <a:schemeClr val="tx1"/>
                </a:solidFill>
              </a:rPr>
              <a:t> kombinatoriku morfémů (deklinace a konjugace, popř. stupňování); </a:t>
            </a:r>
          </a:p>
          <a:p>
            <a:pPr marL="0" indent="0">
              <a:buNone/>
            </a:pPr>
            <a:r>
              <a:rPr lang="cs-CZ" sz="9600" dirty="0"/>
              <a:t>X</a:t>
            </a:r>
          </a:p>
          <a:p>
            <a:pPr marL="0" indent="0">
              <a:buNone/>
            </a:pPr>
            <a:r>
              <a:rPr lang="cs-CZ" sz="7200" dirty="0"/>
              <a:t>V angloamerické tradici se morfologie (</a:t>
            </a:r>
            <a:r>
              <a:rPr lang="cs-CZ" sz="7200" i="1" dirty="0" err="1"/>
              <a:t>morphology</a:t>
            </a:r>
            <a:r>
              <a:rPr lang="cs-CZ" sz="7200" dirty="0"/>
              <a:t>) kromě toho zabývá</a:t>
            </a:r>
          </a:p>
          <a:p>
            <a:pPr marL="0" indent="0">
              <a:buNone/>
            </a:pPr>
            <a:r>
              <a:rPr lang="cs-CZ" sz="7200" dirty="0"/>
              <a:t>i vznikem nových pojmenování, tj. kombinacemi slovotvorných základů (viz kořen, kmen) a slovotvorných sufixů. </a:t>
            </a:r>
          </a:p>
          <a:p>
            <a:pPr marL="0" indent="0">
              <a:buNone/>
            </a:pPr>
            <a:r>
              <a:rPr lang="cs-CZ" sz="7200" dirty="0"/>
              <a:t>Zahrnuje tedy i to, co v české tradici chápeme jako tvoření slov, </a:t>
            </a:r>
            <a:r>
              <a:rPr lang="cs-CZ" sz="7200" b="1" dirty="0"/>
              <a:t>slovotvorbu.</a:t>
            </a:r>
            <a:r>
              <a:rPr lang="cs-CZ" sz="7200" dirty="0"/>
              <a:t> </a:t>
            </a:r>
          </a:p>
          <a:p>
            <a:pPr marL="0" indent="0">
              <a:buNone/>
            </a:pPr>
            <a:endParaRPr lang="cs-CZ" sz="7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162" y="954646"/>
            <a:ext cx="6187779" cy="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9399" y="265022"/>
            <a:ext cx="11672597" cy="6191173"/>
          </a:xfrm>
        </p:spPr>
        <p:txBody>
          <a:bodyPr>
            <a:normAutofit fontScale="55000" lnSpcReduction="20000"/>
          </a:bodyPr>
          <a:lstStyle/>
          <a:p>
            <a:r>
              <a:rPr lang="cs-CZ" sz="3200" b="1" dirty="0"/>
              <a:t> Slovní druhy ve znakových jazycích?</a:t>
            </a:r>
          </a:p>
          <a:p>
            <a:r>
              <a:rPr lang="cs-CZ" sz="3200" b="1" dirty="0"/>
              <a:t> Gramatické kategorie ve znakových jazycích?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2900" dirty="0"/>
              <a:t>Obecné kategorie 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Substance - substantiva</a:t>
            </a:r>
          </a:p>
          <a:p>
            <a:pPr marL="0" indent="0">
              <a:buNone/>
            </a:pPr>
            <a:r>
              <a:rPr lang="cs-CZ" sz="2900" dirty="0"/>
              <a:t>Vlastnost - adjektiva</a:t>
            </a:r>
          </a:p>
          <a:p>
            <a:pPr marL="0" indent="0">
              <a:buNone/>
            </a:pPr>
            <a:r>
              <a:rPr lang="cs-CZ" sz="2900" dirty="0"/>
              <a:t>Děj - slovesa</a:t>
            </a:r>
          </a:p>
          <a:p>
            <a:pPr marL="0" indent="0">
              <a:buNone/>
            </a:pPr>
            <a:r>
              <a:rPr lang="cs-CZ" sz="2900" dirty="0"/>
              <a:t>Okolnost  - adverbia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autosémantika – synsémantika </a:t>
            </a:r>
          </a:p>
          <a:p>
            <a:pPr marL="0" indent="0">
              <a:buNone/>
            </a:pPr>
            <a:r>
              <a:rPr lang="cs-CZ" sz="2900" dirty="0"/>
              <a:t>aj.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Způsoby vyjadřování lexikálních a gramatických významů –  jiná modalita</a:t>
            </a:r>
          </a:p>
          <a:p>
            <a:pPr marL="0" indent="0">
              <a:buNone/>
            </a:pPr>
            <a:r>
              <a:rPr lang="cs-CZ" sz="3200" b="1" dirty="0"/>
              <a:t>		</a:t>
            </a:r>
          </a:p>
          <a:p>
            <a:pPr marL="0" indent="0">
              <a:buNone/>
            </a:pPr>
            <a:r>
              <a:rPr lang="cs-CZ" sz="3200" b="1" dirty="0"/>
              <a:t>												?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300" dirty="0"/>
              <a:t>(analogie, kritéria, možnosti aplikace obecných lingvistických teorií na znakové jazyky – tj. jazyky s vizuálně-motorickým způsobem existence)</a:t>
            </a:r>
          </a:p>
        </p:txBody>
      </p:sp>
    </p:spTree>
    <p:extLst>
      <p:ext uri="{BB962C8B-B14F-4D97-AF65-F5344CB8AC3E}">
        <p14:creationId xmlns:p14="http://schemas.microsoft.com/office/powerpoint/2010/main" val="2812572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829" y="685800"/>
            <a:ext cx="10535783" cy="729343"/>
          </a:xfrm>
        </p:spPr>
        <p:txBody>
          <a:bodyPr/>
          <a:lstStyle/>
          <a:p>
            <a:pPr algn="ctr"/>
            <a:r>
              <a:rPr lang="cs-CZ" dirty="0"/>
              <a:t>Inspirace, souvislosti, výzkumy – nejnověji: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868" y="1634068"/>
            <a:ext cx="11174790" cy="4603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Kateřina Lišková: </a:t>
            </a:r>
          </a:p>
          <a:p>
            <a:pPr marL="0" indent="0">
              <a:buNone/>
            </a:pPr>
            <a:r>
              <a:rPr lang="cs-CZ" sz="2800" dirty="0"/>
              <a:t>Rozlišování mezi substantivy a slovesy v českém znakovém jazyce. Diplomová práce. Praha: FF UK, 2019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Kristýna Šimková: </a:t>
            </a:r>
          </a:p>
          <a:p>
            <a:pPr marL="0" indent="0">
              <a:buNone/>
            </a:pPr>
            <a:r>
              <a:rPr lang="cs-CZ" sz="2800" dirty="0"/>
              <a:t>Aspekt v českém znakovém jazyce. Diplomová práce. Praha: FF UK, 2019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  <a:hlinkClick r:id="rId3"/>
              </a:rPr>
              <a:t>https://dodo.is.cuni.cz/handle/20.500.11956/110768</a:t>
            </a: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457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9858" y="453080"/>
            <a:ext cx="10593861" cy="68374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Rozdíl mezi tvaroslovím (morfologií) a slovotvorbou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7523" y="1178351"/>
            <a:ext cx="10911928" cy="5379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srov. už dříve morfémy </a:t>
            </a:r>
            <a:r>
              <a:rPr lang="cs-CZ" b="1" dirty="0"/>
              <a:t>tvarotvorné</a:t>
            </a:r>
            <a:r>
              <a:rPr lang="cs-CZ" dirty="0"/>
              <a:t>  X </a:t>
            </a:r>
            <a:r>
              <a:rPr lang="cs-CZ" b="1" dirty="0"/>
              <a:t>slovotvorné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AutoNum type="alphaLcParenR"/>
            </a:pPr>
            <a:r>
              <a:rPr lang="cs-CZ" b="1" u="sng" dirty="0">
                <a:solidFill>
                  <a:schemeClr val="accent1"/>
                </a:solidFill>
              </a:rPr>
              <a:t>slovní tvary </a:t>
            </a:r>
            <a:r>
              <a:rPr lang="cs-CZ" b="1" dirty="0">
                <a:solidFill>
                  <a:schemeClr val="accent1"/>
                </a:solidFill>
              </a:rPr>
              <a:t>(obměna původního slova co do rodu, čísla, pádu – u jmen) – </a:t>
            </a:r>
            <a:r>
              <a:rPr lang="cs-CZ" sz="2800" b="1" dirty="0">
                <a:solidFill>
                  <a:schemeClr val="accent1"/>
                </a:solidFill>
              </a:rPr>
              <a:t>morfologie </a:t>
            </a:r>
          </a:p>
          <a:p>
            <a:pPr marL="0" indent="0">
              <a:buNone/>
            </a:pPr>
            <a:r>
              <a:rPr lang="cs-CZ" b="1" dirty="0"/>
              <a:t>cukr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/>
              <a:t>cukr-u, cukr-</a:t>
            </a:r>
            <a:r>
              <a:rPr lang="cs-CZ" b="1" dirty="0" err="1"/>
              <a:t>em</a:t>
            </a:r>
            <a:r>
              <a:rPr lang="cs-CZ" b="1" dirty="0"/>
              <a:t>, cukr-y…</a:t>
            </a:r>
          </a:p>
          <a:p>
            <a:pPr marL="0" indent="0">
              <a:buNone/>
            </a:pPr>
            <a:r>
              <a:rPr lang="cs-CZ" b="1" dirty="0"/>
              <a:t>říkám – říkal bych</a:t>
            </a:r>
          </a:p>
          <a:p>
            <a:pPr marL="0" indent="0">
              <a:buNone/>
            </a:pPr>
            <a:r>
              <a:rPr lang="cs-CZ" b="1" dirty="0"/>
              <a:t>běžím – po-běžím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 3" charset="2"/>
              <a:buAutoNum type="alphaLcParenR"/>
            </a:pPr>
            <a:r>
              <a:rPr lang="cs-CZ" b="1" u="sng" dirty="0">
                <a:solidFill>
                  <a:schemeClr val="accent1"/>
                </a:solidFill>
              </a:rPr>
              <a:t>nová slova </a:t>
            </a:r>
            <a:r>
              <a:rPr lang="cs-CZ" b="1" dirty="0">
                <a:solidFill>
                  <a:schemeClr val="accent1"/>
                </a:solidFill>
              </a:rPr>
              <a:t>– </a:t>
            </a:r>
            <a:r>
              <a:rPr lang="cs-CZ" sz="2800" b="1" dirty="0">
                <a:solidFill>
                  <a:schemeClr val="accent1"/>
                </a:solidFill>
              </a:rPr>
              <a:t>slovotvorba </a:t>
            </a:r>
          </a:p>
          <a:p>
            <a:pPr>
              <a:buFont typeface="Wingdings 3" charset="2"/>
              <a:buAutoNum type="alphaLcParenR"/>
            </a:pPr>
            <a:r>
              <a:rPr lang="cs-CZ" sz="2800" b="1" dirty="0">
                <a:solidFill>
                  <a:schemeClr val="accent1"/>
                </a:solidFill>
              </a:rPr>
              <a:t> cukr → cukr – </a:t>
            </a:r>
            <a:r>
              <a:rPr lang="cs-CZ" sz="2800" b="1" dirty="0" err="1">
                <a:solidFill>
                  <a:schemeClr val="accent1"/>
                </a:solidFill>
              </a:rPr>
              <a:t>ář</a:t>
            </a:r>
            <a:r>
              <a:rPr lang="cs-CZ" sz="2800" b="1" dirty="0">
                <a:solidFill>
                  <a:schemeClr val="accent1"/>
                </a:solidFill>
              </a:rPr>
              <a:t>, cukr-</a:t>
            </a:r>
            <a:r>
              <a:rPr lang="cs-CZ" b="1" dirty="0" err="1"/>
              <a:t>ový</a:t>
            </a:r>
            <a:r>
              <a:rPr lang="cs-CZ" b="1" dirty="0"/>
              <a:t>, cukr – </a:t>
            </a:r>
            <a:r>
              <a:rPr lang="cs-CZ" b="1" dirty="0" err="1"/>
              <a:t>ovat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1"/>
                </a:solidFill>
              </a:rPr>
              <a:t>(derivace), </a:t>
            </a:r>
            <a:r>
              <a:rPr lang="cs-CZ" b="1" dirty="0"/>
              <a:t>cukr –o –var </a:t>
            </a:r>
            <a:r>
              <a:rPr lang="cs-CZ" b="1" dirty="0">
                <a:solidFill>
                  <a:schemeClr val="accent1"/>
                </a:solidFill>
              </a:rPr>
              <a:t>(kompozice)</a:t>
            </a:r>
          </a:p>
          <a:p>
            <a:pPr marL="0" indent="0">
              <a:buNone/>
            </a:pPr>
            <a:r>
              <a:rPr lang="cs-CZ" b="1" dirty="0"/>
              <a:t>cukrář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b="1" dirty="0"/>
              <a:t> cukrář-</a:t>
            </a:r>
            <a:r>
              <a:rPr lang="cs-CZ" b="1" dirty="0" err="1"/>
              <a:t>ka</a:t>
            </a:r>
            <a:r>
              <a:rPr lang="cs-CZ" b="1" dirty="0"/>
              <a:t> </a:t>
            </a:r>
            <a:endParaRPr lang="cs-CZ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/>
              <a:t>sypu – při-sypu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15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FA5AC6F-A68E-4BBB-BC53-0167D9CC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9060" y="1146854"/>
            <a:ext cx="7539118" cy="44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lovní druhy">
            <a:extLst>
              <a:ext uri="{FF2B5EF4-FFF2-40B4-BE49-F238E27FC236}">
                <a16:creationId xmlns:a16="http://schemas.microsoft.com/office/drawing/2014/main" id="{3DCD5A9E-D950-4B78-BA65-7B81884EA7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136" y="342751"/>
            <a:ext cx="4313864" cy="61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ED9FC1-A810-4111-8858-0618841BA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1976" y="718457"/>
            <a:ext cx="4379168" cy="5682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Slovní druhy v češtině</a:t>
            </a:r>
          </a:p>
          <a:p>
            <a:endParaRPr lang="cs-CZ" dirty="0"/>
          </a:p>
          <a:p>
            <a:r>
              <a:rPr lang="cs-CZ" dirty="0"/>
              <a:t>1. podstatná jména (substantiva)</a:t>
            </a:r>
          </a:p>
          <a:p>
            <a:r>
              <a:rPr lang="cs-CZ" dirty="0"/>
              <a:t>2. přídavná jména (adjektiva)</a:t>
            </a:r>
          </a:p>
          <a:p>
            <a:r>
              <a:rPr lang="cs-CZ" dirty="0"/>
              <a:t>3. zájmena (</a:t>
            </a:r>
            <a:r>
              <a:rPr lang="cs-CZ" dirty="0" err="1"/>
              <a:t>pronomina</a:t>
            </a:r>
            <a:r>
              <a:rPr lang="cs-CZ" dirty="0"/>
              <a:t>)</a:t>
            </a:r>
          </a:p>
          <a:p>
            <a:r>
              <a:rPr lang="cs-CZ" dirty="0"/>
              <a:t>4. číslovky (numeralia)</a:t>
            </a:r>
          </a:p>
          <a:p>
            <a:r>
              <a:rPr lang="cs-CZ" dirty="0"/>
              <a:t>5. slovesa (verba)</a:t>
            </a:r>
          </a:p>
          <a:p>
            <a:r>
              <a:rPr lang="cs-CZ" dirty="0"/>
              <a:t>6. příslovce (adverbia)</a:t>
            </a:r>
          </a:p>
          <a:p>
            <a:r>
              <a:rPr lang="cs-CZ" dirty="0"/>
              <a:t>7. předložky (prepozice)</a:t>
            </a:r>
          </a:p>
          <a:p>
            <a:r>
              <a:rPr lang="cs-CZ" dirty="0"/>
              <a:t>8. spojky (konjunkce)</a:t>
            </a:r>
          </a:p>
          <a:p>
            <a:r>
              <a:rPr lang="cs-CZ" dirty="0"/>
              <a:t>9. částice (partikule)</a:t>
            </a:r>
          </a:p>
          <a:p>
            <a:r>
              <a:rPr lang="cs-CZ" dirty="0"/>
              <a:t>10. citoslovce (interjekce)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03A92-BDBE-4D5E-B37B-4FC20D3A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53" y="126655"/>
            <a:ext cx="10710695" cy="89833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/>
              <a:t>Slovní druhy </a:t>
            </a:r>
            <a:br>
              <a:rPr lang="cs-CZ" sz="3100" b="1" dirty="0"/>
            </a:br>
            <a:r>
              <a:rPr lang="cs-CZ" sz="3100" b="1" dirty="0"/>
              <a:t>(lat. </a:t>
            </a:r>
            <a:r>
              <a:rPr lang="cs-CZ" sz="3100" b="1" i="1" dirty="0"/>
              <a:t>partes </a:t>
            </a:r>
            <a:r>
              <a:rPr lang="cs-CZ" sz="3100" b="1" i="1" dirty="0" err="1"/>
              <a:t>orationes</a:t>
            </a:r>
            <a:r>
              <a:rPr lang="cs-CZ" sz="3100" b="1" dirty="0"/>
              <a:t>, angl. </a:t>
            </a:r>
            <a:r>
              <a:rPr lang="cs-CZ" sz="3100" b="1" i="1" dirty="0" err="1"/>
              <a:t>parts</a:t>
            </a:r>
            <a:r>
              <a:rPr lang="cs-CZ" sz="3100" b="1" i="1" dirty="0"/>
              <a:t> </a:t>
            </a:r>
            <a:r>
              <a:rPr lang="cs-CZ" sz="3100" b="1" i="1" dirty="0" err="1"/>
              <a:t>of</a:t>
            </a:r>
            <a:r>
              <a:rPr lang="cs-CZ" sz="3100" b="1" i="1" dirty="0"/>
              <a:t> </a:t>
            </a:r>
            <a:r>
              <a:rPr lang="cs-CZ" sz="3100" b="1" i="1" dirty="0" err="1"/>
              <a:t>speech</a:t>
            </a:r>
            <a:r>
              <a:rPr lang="cs-CZ" sz="3100" b="1" dirty="0"/>
              <a:t>) </a:t>
            </a:r>
            <a:r>
              <a:rPr lang="cs-CZ" dirty="0"/>
              <a:t/>
            </a:r>
            <a:br>
              <a:rPr lang="cs-CZ" dirty="0"/>
            </a:br>
            <a:r>
              <a:rPr lang="cs-CZ" sz="2700" b="1" u="sng" dirty="0"/>
              <a:t>Kritéria vymezení </a:t>
            </a:r>
            <a:r>
              <a:rPr lang="cs-CZ" sz="2700" b="1" dirty="0"/>
              <a:t>(podle </a:t>
            </a:r>
            <a:r>
              <a:rPr lang="cs-CZ" sz="2700" b="1" dirty="0" smtClean="0"/>
              <a:t>NESČ)ř</a:t>
            </a:r>
            <a:endParaRPr lang="cs-CZ" sz="27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64E65-6153-4E24-82C6-D2963BBE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467" y="1625600"/>
            <a:ext cx="10853401" cy="5086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Třída / kategorie slov, která mají společné vlastnosti. </a:t>
            </a:r>
          </a:p>
          <a:p>
            <a:pPr marL="0" indent="0">
              <a:buNone/>
            </a:pPr>
            <a:r>
              <a:rPr lang="cs-CZ" dirty="0"/>
              <a:t>Třídění je závislé na typu jazyka a na zvolené gramatické teorii. </a:t>
            </a:r>
          </a:p>
          <a:p>
            <a:pPr marL="0" indent="0">
              <a:buNone/>
            </a:pPr>
            <a:r>
              <a:rPr lang="cs-CZ" dirty="0"/>
              <a:t>(1) </a:t>
            </a:r>
            <a:r>
              <a:rPr lang="cs-CZ" b="1" dirty="0"/>
              <a:t>sémantické</a:t>
            </a:r>
          </a:p>
          <a:p>
            <a:pPr marL="0" indent="0">
              <a:buNone/>
            </a:pPr>
            <a:r>
              <a:rPr lang="cs-CZ" dirty="0"/>
              <a:t> některá slova pojmenovávají osoby, zvířata n. věci (konkrétní či abstraktní) – substance, jiná pojmenovávají děje a stavy, jiná vlastnosti a ještě jiná okolnosti. Jiná nepojmenovávají nic, ale slouží k vyjádření vztahů mezi slovy a větami</a:t>
            </a:r>
          </a:p>
          <a:p>
            <a:pPr marL="0" indent="0">
              <a:buNone/>
            </a:pPr>
            <a:r>
              <a:rPr lang="cs-CZ" dirty="0"/>
              <a:t>(2) </a:t>
            </a:r>
            <a:r>
              <a:rPr lang="cs-CZ" b="1" dirty="0"/>
              <a:t>morfologické</a:t>
            </a:r>
          </a:p>
          <a:p>
            <a:pPr marL="0" indent="0">
              <a:buNone/>
            </a:pPr>
            <a:r>
              <a:rPr lang="cs-CZ" dirty="0"/>
              <a:t> některá slova mají k dispozici (typicky) flexi (skloňují se nebo časují), a objevují se tedy v různých tvarech, a jiná flexi nemají, a objevují se tedy vždy jen v jednom tvaru (</a:t>
            </a:r>
            <a:r>
              <a:rPr lang="cs-CZ" dirty="0">
                <a:solidFill>
                  <a:schemeClr val="accent1"/>
                </a:solidFill>
              </a:rPr>
              <a:t>ohebná – neohebná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(3) </a:t>
            </a:r>
            <a:r>
              <a:rPr lang="cs-CZ" b="1" dirty="0"/>
              <a:t>syntaktické</a:t>
            </a:r>
          </a:p>
          <a:p>
            <a:pPr marL="0" indent="0">
              <a:buNone/>
            </a:pPr>
            <a:r>
              <a:rPr lang="cs-CZ" dirty="0"/>
              <a:t>slova mohou plnit různé funkce v rámci věty (roli podmětu – typicky substantiva, přísudku –typicky slovesa, přívlastku – typicky adjektiva atd.)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Slovo s určitými sémantickými vlastnostmi má </a:t>
            </a:r>
            <a:r>
              <a:rPr lang="cs-CZ" b="1" dirty="0"/>
              <a:t>typicky</a:t>
            </a:r>
            <a:r>
              <a:rPr lang="cs-CZ" dirty="0"/>
              <a:t> i specifické vlastnosti morfologické a syntaktické.</a:t>
            </a:r>
          </a:p>
        </p:txBody>
      </p:sp>
    </p:spTree>
    <p:extLst>
      <p:ext uri="{BB962C8B-B14F-4D97-AF65-F5344CB8AC3E}">
        <p14:creationId xmlns:p14="http://schemas.microsoft.com/office/powerpoint/2010/main" val="41094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1200" y="304800"/>
            <a:ext cx="11150600" cy="7057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Např. slova, která </a:t>
            </a:r>
            <a:r>
              <a:rPr lang="cs-CZ" b="1" dirty="0"/>
              <a:t>pojmenovávají osoby, zvířata n. věci</a:t>
            </a:r>
            <a:r>
              <a:rPr lang="cs-CZ" dirty="0"/>
              <a:t>, mají jeden rod (mužský, ženský n. střední), skloňují se a využívají k tomu určitého inventáře koncovek a ve větě bývají typicky podmětem n. předmětem. </a:t>
            </a:r>
          </a:p>
          <a:p>
            <a:pPr marL="0" indent="0">
              <a:buNone/>
            </a:pPr>
            <a:r>
              <a:rPr lang="cs-CZ" dirty="0"/>
              <a:t>Slova, která pojmenovávají </a:t>
            </a:r>
            <a:r>
              <a:rPr lang="cs-CZ" b="1" dirty="0"/>
              <a:t>vlastnosti</a:t>
            </a:r>
            <a:r>
              <a:rPr lang="cs-CZ" dirty="0"/>
              <a:t>, se také skloňují, ale využívají k tomu jiných koncovek než slova pojmenovávající osoby, zvířata n. věci a ve větě bývají typicky v pozici, v níž mohou vyjádřit svou flexí rod, číslo a pád jména, a ukázat tak, komu n. čemu jejich vlastnost patří. Navíc tato slova typicky mohou vyjadřovat svou morfologickou strukturou stupeň vlastnosti (</a:t>
            </a:r>
            <a:r>
              <a:rPr lang="cs-CZ" i="1" dirty="0"/>
              <a:t>starý</a:t>
            </a:r>
            <a:r>
              <a:rPr lang="cs-CZ" dirty="0"/>
              <a:t>, </a:t>
            </a:r>
            <a:r>
              <a:rPr lang="cs-CZ" i="1" dirty="0"/>
              <a:t>starší</a:t>
            </a:r>
            <a:r>
              <a:rPr lang="cs-CZ" dirty="0"/>
              <a:t>, </a:t>
            </a:r>
            <a:r>
              <a:rPr lang="cs-CZ" i="1" dirty="0"/>
              <a:t>nejstarší</a:t>
            </a:r>
            <a:r>
              <a:rPr lang="cs-CZ" dirty="0"/>
              <a:t>), kdežto jména označující osoby, zvířata a věci nikoli. </a:t>
            </a:r>
          </a:p>
          <a:p>
            <a:pPr marL="0" indent="0">
              <a:buNone/>
            </a:pPr>
            <a:r>
              <a:rPr lang="cs-CZ" dirty="0"/>
              <a:t>Slova, která pojmenovávají </a:t>
            </a:r>
            <a:r>
              <a:rPr lang="cs-CZ" b="1" dirty="0"/>
              <a:t>děje nebo stavy</a:t>
            </a:r>
            <a:r>
              <a:rPr lang="cs-CZ" dirty="0"/>
              <a:t>, se naproti tomu mohou kombinovat s rysy čas a způsob a s rysem vid a spolu s rysy osoba a číslo je mohou vyjádřit svou morfologickou strukturou a ve větě bývají v pozici přísudku. </a:t>
            </a:r>
          </a:p>
          <a:p>
            <a:pPr marL="0" indent="0">
              <a:buNone/>
            </a:pPr>
            <a:r>
              <a:rPr lang="cs-CZ" dirty="0"/>
              <a:t>Slova, která nepojmenovávají osoby, zvířata a věci ani vlastnosti ani okolnosti, se ve větě objevují vždy v</a:t>
            </a:r>
            <a:r>
              <a:rPr lang="cs-CZ" b="1" dirty="0"/>
              <a:t> určitém syntaktickém kontextu </a:t>
            </a:r>
            <a:r>
              <a:rPr lang="cs-CZ" dirty="0"/>
              <a:t>(např. předložky před substantivem n. skupinou substantivum obsahující), spojky mezi dvěma výrazy, ať už slovy, skupinami slov n. větami apod.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Navíc: slova patřící podle </a:t>
            </a:r>
            <a:r>
              <a:rPr lang="cs-CZ" dirty="0">
                <a:solidFill>
                  <a:srgbClr val="FF0000"/>
                </a:solidFill>
              </a:rPr>
              <a:t>(i)</a:t>
            </a:r>
            <a:r>
              <a:rPr lang="cs-CZ" dirty="0"/>
              <a:t> k slovům, které pojmenovávají objekty, vlastnosti, děje a stavy a okolnosti, typicky tvoří </a:t>
            </a:r>
            <a:r>
              <a:rPr lang="cs-CZ" b="1" dirty="0"/>
              <a:t>otevřené množiny</a:t>
            </a:r>
            <a:r>
              <a:rPr lang="cs-CZ" dirty="0"/>
              <a:t>, kdežto zbývající slova typicky tvoří </a:t>
            </a:r>
            <a:r>
              <a:rPr lang="cs-CZ" b="1" dirty="0"/>
              <a:t>množiny uzavřené </a:t>
            </a:r>
            <a:r>
              <a:rPr lang="cs-CZ" dirty="0">
                <a:solidFill>
                  <a:srgbClr val="FF0000"/>
                </a:solidFill>
              </a:rPr>
              <a:t>(spojek nebo předložek je poměrně málo: primárních předložek je opravdu „uzavřená množina“)</a:t>
            </a:r>
          </a:p>
        </p:txBody>
      </p:sp>
    </p:spTree>
    <p:extLst>
      <p:ext uri="{BB962C8B-B14F-4D97-AF65-F5344CB8AC3E}">
        <p14:creationId xmlns:p14="http://schemas.microsoft.com/office/powerpoint/2010/main" val="9109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2228" y="661432"/>
            <a:ext cx="10170367" cy="697811"/>
          </a:xfrm>
        </p:spPr>
        <p:txBody>
          <a:bodyPr/>
          <a:lstStyle/>
          <a:p>
            <a:pPr algn="ctr"/>
            <a:r>
              <a:rPr lang="cs-CZ" b="1" dirty="0"/>
              <a:t>Slovní druh: dělení podle tří kritérií – shrnutí: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122" y="1609359"/>
            <a:ext cx="10207690" cy="5062374"/>
          </a:xfrm>
        </p:spPr>
        <p:txBody>
          <a:bodyPr/>
          <a:lstStyle/>
          <a:p>
            <a:r>
              <a:rPr lang="cs-CZ" sz="3200" dirty="0"/>
              <a:t>1) </a:t>
            </a:r>
            <a:r>
              <a:rPr lang="cs-CZ" sz="3200" b="1" dirty="0"/>
              <a:t>sémantika</a:t>
            </a:r>
            <a:r>
              <a:rPr lang="cs-CZ" sz="3200" dirty="0"/>
              <a:t>: plnovýznamové (autosémantické) X neplnovýznamové (synsémantické)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Příklady?</a:t>
            </a:r>
          </a:p>
          <a:p>
            <a:r>
              <a:rPr lang="cs-CZ" sz="3200" dirty="0"/>
              <a:t>2) </a:t>
            </a:r>
            <a:r>
              <a:rPr lang="cs-CZ" sz="3200" b="1" dirty="0"/>
              <a:t>morfologická</a:t>
            </a:r>
            <a:r>
              <a:rPr lang="cs-CZ" sz="3200" dirty="0"/>
              <a:t> </a:t>
            </a:r>
            <a:r>
              <a:rPr lang="cs-CZ" sz="3200" b="1" dirty="0"/>
              <a:t>forma</a:t>
            </a:r>
            <a:r>
              <a:rPr lang="cs-CZ" sz="3200" dirty="0"/>
              <a:t>: ohebné X neohebné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Příklady?</a:t>
            </a:r>
          </a:p>
          <a:p>
            <a:r>
              <a:rPr lang="cs-CZ" sz="3200" dirty="0"/>
              <a:t>3) </a:t>
            </a:r>
            <a:r>
              <a:rPr lang="cs-CZ" sz="3200" b="1" dirty="0"/>
              <a:t>syntax</a:t>
            </a:r>
            <a:r>
              <a:rPr lang="cs-CZ" sz="3200" dirty="0"/>
              <a:t>: mají X nemají </a:t>
            </a:r>
            <a:r>
              <a:rPr lang="cs-CZ" sz="3200" dirty="0" err="1"/>
              <a:t>větněčlenskou</a:t>
            </a:r>
            <a:r>
              <a:rPr lang="cs-CZ" sz="3200" dirty="0"/>
              <a:t> platnost 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Příklady</a:t>
            </a:r>
            <a:r>
              <a:rPr lang="cs-CZ" sz="32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cs-CZ" sz="3200" i="1" dirty="0">
                <a:solidFill>
                  <a:srgbClr val="FF0000"/>
                </a:solidFill>
              </a:rPr>
              <a:t>c</a:t>
            </a:r>
            <a:r>
              <a:rPr lang="cs-CZ" sz="3200" i="1" dirty="0" smtClean="0">
                <a:solidFill>
                  <a:srgbClr val="FF0000"/>
                </a:solidFill>
              </a:rPr>
              <a:t>ukrovat, lila, kupé, včera, čtvrtý, nýbrž, ale </a:t>
            </a:r>
            <a:r>
              <a:rPr lang="cs-CZ" sz="3200" i="1" dirty="0" err="1" smtClean="0">
                <a:solidFill>
                  <a:srgbClr val="FF0000"/>
                </a:solidFill>
              </a:rPr>
              <a:t>ale</a:t>
            </a:r>
            <a:r>
              <a:rPr lang="cs-CZ" sz="3200" i="1" dirty="0" smtClean="0">
                <a:solidFill>
                  <a:srgbClr val="FF0000"/>
                </a:solidFill>
              </a:rPr>
              <a:t>, brr </a:t>
            </a:r>
            <a:endParaRPr lang="cs-CZ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3859</TotalTime>
  <Words>2849</Words>
  <Application>Microsoft Office PowerPoint</Application>
  <PresentationFormat>Širokoúhlá obrazovka</PresentationFormat>
  <Paragraphs>455</Paragraphs>
  <Slides>31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Bookman Old Style</vt:lpstr>
      <vt:lpstr>Calibri</vt:lpstr>
      <vt:lpstr>Century Gothic</vt:lpstr>
      <vt:lpstr>Times New Roman</vt:lpstr>
      <vt:lpstr>Times New Roman,Bold</vt:lpstr>
      <vt:lpstr>Times New Roman,Italic</vt:lpstr>
      <vt:lpstr>Wingdings 3</vt:lpstr>
      <vt:lpstr>Stébla</vt:lpstr>
      <vt:lpstr>Morfologie  Slovní druhy. Morfologické kategorie</vt:lpstr>
      <vt:lpstr>Morfé (řec.) – tvar, podoba</vt:lpstr>
      <vt:lpstr>Čím se zabývá morfologie?</vt:lpstr>
      <vt:lpstr>Rozdíl mezi tvaroslovím (morfologií) a slovotvorbou</vt:lpstr>
      <vt:lpstr>Prezentace aplikace PowerPoint</vt:lpstr>
      <vt:lpstr>Prezentace aplikace PowerPoint</vt:lpstr>
      <vt:lpstr>Slovní druhy  (lat. partes orationes, angl. parts of speech)  Kritéria vymezení (podle NESČ)ř</vt:lpstr>
      <vt:lpstr>Prezentace aplikace PowerPoint</vt:lpstr>
      <vt:lpstr>Slovní druh: dělení podle tří kritérií – shrnutí:</vt:lpstr>
      <vt:lpstr>Prezentace aplikace PowerPoint</vt:lpstr>
      <vt:lpstr>Prezentace aplikace PowerPoint</vt:lpstr>
      <vt:lpstr> Miloš Dokulil, Miroslav Komárek – čtyři nejobecnější pojmové kategorie → čtyři základní slovní druhy pojmenovávající realitu (sémantické hledisko):</vt:lpstr>
      <vt:lpstr>Morfologické kategorie</vt:lpstr>
      <vt:lpstr>Jména</vt:lpstr>
      <vt:lpstr>Skloňování (deklinace) jmen </vt:lpstr>
      <vt:lpstr>Sloveso</vt:lpstr>
      <vt:lpstr>Slovesné tvary </vt:lpstr>
      <vt:lpstr>Neurčité slovesné tvary – které morfologické kategorie vyjadřují?</vt:lpstr>
      <vt:lpstr>Prezentace aplikace PowerPoint</vt:lpstr>
      <vt:lpstr>Složené tvary (analytické)</vt:lpstr>
      <vt:lpstr>Prezentace aplikace PowerPoint</vt:lpstr>
      <vt:lpstr>Neohebné slovní druhy</vt:lpstr>
      <vt:lpstr>Příslovce </vt:lpstr>
      <vt:lpstr>Předložky</vt:lpstr>
      <vt:lpstr>Spojky</vt:lpstr>
      <vt:lpstr>Částice</vt:lpstr>
      <vt:lpstr>Citoslovce</vt:lpstr>
      <vt:lpstr>Úkoly </vt:lpstr>
      <vt:lpstr>Prezentace aplikace PowerPoint</vt:lpstr>
      <vt:lpstr>Prezentace aplikace PowerPoint</vt:lpstr>
      <vt:lpstr>Inspirace, souvislosti, výzkumy – nejnověji: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I – Slovní druhy</dc:title>
  <dc:creator>Lenovo Allinone</dc:creator>
  <cp:lastModifiedBy>Irena Vaňková</cp:lastModifiedBy>
  <cp:revision>138</cp:revision>
  <dcterms:created xsi:type="dcterms:W3CDTF">2019-11-09T10:10:55Z</dcterms:created>
  <dcterms:modified xsi:type="dcterms:W3CDTF">2022-11-28T21:17:26Z</dcterms:modified>
</cp:coreProperties>
</file>