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9"/>
  </p:notesMasterIdLst>
  <p:sldIdLst>
    <p:sldId id="306" r:id="rId2"/>
    <p:sldId id="257" r:id="rId3"/>
    <p:sldId id="311" r:id="rId4"/>
    <p:sldId id="261" r:id="rId5"/>
    <p:sldId id="262" r:id="rId6"/>
    <p:sldId id="263" r:id="rId7"/>
    <p:sldId id="264" r:id="rId8"/>
    <p:sldId id="265" r:id="rId9"/>
    <p:sldId id="307" r:id="rId10"/>
    <p:sldId id="308" r:id="rId11"/>
    <p:sldId id="309" r:id="rId12"/>
    <p:sldId id="310" r:id="rId13"/>
    <p:sldId id="312" r:id="rId14"/>
    <p:sldId id="313" r:id="rId15"/>
    <p:sldId id="314" r:id="rId16"/>
    <p:sldId id="315" r:id="rId17"/>
    <p:sldId id="316" r:id="rId18"/>
    <p:sldId id="325" r:id="rId19"/>
    <p:sldId id="326" r:id="rId20"/>
    <p:sldId id="322" r:id="rId21"/>
    <p:sldId id="323" r:id="rId22"/>
    <p:sldId id="324" r:id="rId23"/>
    <p:sldId id="318" r:id="rId24"/>
    <p:sldId id="317" r:id="rId25"/>
    <p:sldId id="319" r:id="rId26"/>
    <p:sldId id="320" r:id="rId27"/>
    <p:sldId id="321" r:id="rId28"/>
  </p:sldIdLst>
  <p:sldSz cx="9144000" cy="6858000" type="screen4x3"/>
  <p:notesSz cx="6858000" cy="9144000"/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915"/>
    <p:restoredTop sz="94748"/>
  </p:normalViewPr>
  <p:slideViewPr>
    <p:cSldViewPr snapToGrid="0" snapToObjects="1">
      <p:cViewPr varScale="1">
        <p:scale>
          <a:sx n="114" d="100"/>
          <a:sy n="114" d="100"/>
        </p:scale>
        <p:origin x="1112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40CB00-2651-8947-B1AB-ED2433FC3D91}" type="datetimeFigureOut">
              <a:rPr lang="de-DE" smtClean="0"/>
              <a:t>10.04.26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60ADCA-05D6-6F4B-B188-596867C888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49510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9">
            <a:extLst>
              <a:ext uri="{FF2B5EF4-FFF2-40B4-BE49-F238E27FC236}">
                <a16:creationId xmlns:a16="http://schemas.microsoft.com/office/drawing/2014/main" id="{9D705E2B-A27C-DB41-8754-D6AE898B686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xfrm>
            <a:off x="0" y="0"/>
            <a:ext cx="0" cy="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9898900-0FB9-054E-A7E8-C191035468A5}" type="slidenum">
              <a:rPr lang="de-CH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de-CH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6387" name="Text Box 1">
            <a:extLst>
              <a:ext uri="{FF2B5EF4-FFF2-40B4-BE49-F238E27FC236}">
                <a16:creationId xmlns:a16="http://schemas.microsoft.com/office/drawing/2014/main" id="{1BE93434-1146-FD49-884D-20885BD77FD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Text Box 2">
            <a:extLst>
              <a:ext uri="{FF2B5EF4-FFF2-40B4-BE49-F238E27FC236}">
                <a16:creationId xmlns:a16="http://schemas.microsoft.com/office/drawing/2014/main" id="{11F0C5FB-0A3D-B740-B0F7-F7335ECDBE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60192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10.04.26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7073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10.04.26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8739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10.04.26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97467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18488" cy="1433512"/>
          </a:xfrm>
        </p:spPr>
        <p:txBody>
          <a:bodyPr/>
          <a:lstStyle/>
          <a:p>
            <a:r>
              <a:rPr lang="de-CH"/>
              <a:t>Mastertitelformat bearbeiten</a:t>
            </a:r>
            <a:endParaRPr lang="de-DE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5944B9-D7FE-8645-808D-F88278BD64DB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81360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10.04.26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5686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10.04.26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0140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10.04.26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6748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10.04.26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1041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10.04.26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1928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10.04.26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8047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10.04.26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0831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36488-D6C1-9F4A-B747-4421772C48DC}" type="datetimeFigureOut">
              <a:rPr lang="de-DE" smtClean="0"/>
              <a:t>10.04.26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6239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436488-D6C1-9F4A-B747-4421772C48DC}" type="datetimeFigureOut">
              <a:rPr lang="de-DE" smtClean="0"/>
              <a:t>10.04.26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D41B72-8B0E-854E-B113-5A95C8F87DD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9496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>
            <a:extLst>
              <a:ext uri="{FF2B5EF4-FFF2-40B4-BE49-F238E27FC236}">
                <a16:creationId xmlns:a16="http://schemas.microsoft.com/office/drawing/2014/main" id="{299F028B-EC8B-E449-B318-855A01C7DA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921" y="677161"/>
            <a:ext cx="8226720" cy="1164960"/>
          </a:xfrm>
        </p:spPr>
        <p:txBody>
          <a:bodyPr vert="horz" wrap="square" lIns="90000" tIns="35264" rIns="90000" bIns="46800" numCol="1" anchor="ctr" anchorCtr="0" compatLnSpc="1">
            <a:prstTxWarp prst="textNoShape">
              <a:avLst/>
            </a:prstTxWarp>
            <a:normAutofit fontScale="90000"/>
          </a:bodyPr>
          <a:lstStyle/>
          <a:p>
            <a:pPr eaLnBrk="1">
              <a:buClrTx/>
              <a:tabLst>
                <a:tab pos="0" algn="l"/>
                <a:tab pos="404646" algn="l"/>
                <a:tab pos="812172" algn="l"/>
                <a:tab pos="1219698" algn="l"/>
                <a:tab pos="1625784" algn="l"/>
                <a:tab pos="2034750" algn="l"/>
                <a:tab pos="2442276" algn="l"/>
                <a:tab pos="2849803" algn="l"/>
                <a:tab pos="3255888" algn="l"/>
                <a:tab pos="3664855" algn="l"/>
                <a:tab pos="4072380" algn="l"/>
                <a:tab pos="4478466" algn="l"/>
                <a:tab pos="4885993" algn="l"/>
                <a:tab pos="5294959" algn="l"/>
                <a:tab pos="5702484" algn="l"/>
                <a:tab pos="6108570" algn="l"/>
                <a:tab pos="6517536" algn="l"/>
                <a:tab pos="6925063" algn="l"/>
                <a:tab pos="7331149" algn="l"/>
                <a:tab pos="7738674" algn="l"/>
                <a:tab pos="8147640" algn="l"/>
              </a:tabLst>
            </a:pPr>
            <a:r>
              <a:rPr lang="ru-RU" altLang="de-CZ" b="1" dirty="0">
                <a:latin typeface="Times New Roman" panose="02020603050405020304" pitchFamily="18" charset="0"/>
              </a:rPr>
              <a:t>Актуальные аспекты развития современного русского языка I</a:t>
            </a:r>
            <a:r>
              <a:rPr lang="cs-CZ" altLang="de-CZ" b="1">
                <a:latin typeface="Times New Roman" panose="02020603050405020304" pitchFamily="18" charset="0"/>
              </a:rPr>
              <a:t>I</a:t>
            </a:r>
            <a:endParaRPr lang="de-CH" altLang="de-DE">
              <a:latin typeface="Times New Roman" panose="02020603050405020304" pitchFamily="18" charset="0"/>
            </a:endParaRPr>
          </a:p>
        </p:txBody>
      </p:sp>
      <p:sp>
        <p:nvSpPr>
          <p:cNvPr id="15362" name="Rectangle 2">
            <a:extLst>
              <a:ext uri="{FF2B5EF4-FFF2-40B4-BE49-F238E27FC236}">
                <a16:creationId xmlns:a16="http://schemas.microsoft.com/office/drawing/2014/main" id="{C28F9510-BA61-F344-98AB-7CE66104F229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457921" y="1604521"/>
            <a:ext cx="8226720" cy="4525920"/>
          </a:xfrm>
        </p:spPr>
        <p:txBody>
          <a:bodyPr anchor="ctr"/>
          <a:lstStyle/>
          <a:p>
            <a:pPr marL="0" indent="0" algn="ctr" eaLnBrk="1">
              <a:buClrTx/>
              <a:buNone/>
              <a:tabLst>
                <a:tab pos="0" algn="l"/>
                <a:tab pos="93602" algn="l"/>
                <a:tab pos="501127" algn="l"/>
                <a:tab pos="908654" algn="l"/>
                <a:tab pos="1314740" algn="l"/>
                <a:tab pos="1723706" algn="l"/>
                <a:tab pos="2131231" algn="l"/>
                <a:tab pos="2538758" algn="l"/>
                <a:tab pos="2944844" algn="l"/>
                <a:tab pos="3353810" algn="l"/>
                <a:tab pos="3761336" algn="l"/>
                <a:tab pos="4167421" algn="l"/>
                <a:tab pos="4574948" algn="l"/>
                <a:tab pos="4983914" algn="l"/>
                <a:tab pos="5391440" algn="l"/>
                <a:tab pos="5797526" algn="l"/>
                <a:tab pos="6205052" algn="l"/>
                <a:tab pos="6614018" algn="l"/>
                <a:tab pos="7020104" algn="l"/>
                <a:tab pos="7427630" algn="l"/>
                <a:tab pos="7836596" algn="l"/>
                <a:tab pos="7876916" algn="l"/>
              </a:tabLst>
            </a:pPr>
            <a:r>
              <a:rPr lang="de-CH" altLang="de-DE" dirty="0">
                <a:latin typeface="Times New Roman" panose="02020603050405020304" pitchFamily="18" charset="0"/>
              </a:rPr>
              <a:t>Markus Giger</a:t>
            </a:r>
          </a:p>
        </p:txBody>
      </p:sp>
    </p:spTree>
    <p:extLst>
      <p:ext uri="{BB962C8B-B14F-4D97-AF65-F5344CB8AC3E}">
        <p14:creationId xmlns:p14="http://schemas.microsoft.com/office/powerpoint/2010/main" val="399901131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2887" y="217310"/>
            <a:ext cx="8760179" cy="6364111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 связи с ситуацией общения изучаются: 1) интерпретация 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дейктических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знаков («здесь», «сейчас», «этот» и т. п.), а также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индексальных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компонентов в значении слов (ср. указание на простран­ствен­ную ориентацию в глаголах типа «приходить», «подходить» и т. п.); 2) влияние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речевой ситуации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тематику и формы коммуникации (ср. типичные темы и формы разговоров в гостях, на банкетах, в больницах, в приёмных врачей и адвокатов и т. п.)»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элементам речевой ситуации можно добавить и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прагмафраземы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существует ряд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фразем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употребление которых связано с определенной ситуацией</a:t>
            </a: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00554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2887" y="217310"/>
            <a:ext cx="8760179" cy="6364111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Ср. напр.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фразему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Разрешите/позвольте познакомить вас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предложение связано с определенной ситуацией, кроме того говорящий на самом деле не требует разрешения, и в конце концов тем, что произносит предложение, уже совершает действие, о разрешение которого якобы просит – знакомит адресата с кем-либо или чем-либо.  </a:t>
            </a: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6244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2887" y="217310"/>
            <a:ext cx="8760179" cy="6364111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Теория речевых актов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констатация: произношением предложений можно совершать действия, ср.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J. Austin, 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 to do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things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words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1955.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ЛЭС: «По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Остину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выполнить Р. а. значит: произнести членораздельные звуки, принадлежащие обще-понятному языковому коду; построить высказывание из слов данного языка по правилам его грамматики; снабдить высказывание смыслом и референцией, т. е. соотнести с действи­тель­но­стью, осуществив речение (англ. </a:t>
            </a:r>
            <a:r>
              <a:rPr lang="de-DE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locution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придать речению целе­на­прав­лен­ность, превра­ща­ю­щую его в </a:t>
            </a:r>
            <a:r>
              <a:rPr lang="ru-RU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иллокутивный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акт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(англ. 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illocutionary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т. е. ‘выражение коммуникативной цели в ходе произнесения</a:t>
            </a: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0661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2887" y="217310"/>
            <a:ext cx="8760179" cy="6364111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некоторого высказывания’; термин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Остина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вызвать искомые последствия (англ. </a:t>
            </a:r>
            <a:r>
              <a:rPr lang="de-DE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perlocution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т. е. воздействовать на сознание или поведе­ние адресата, создать новую ситуацию (например, объявление войны).»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Данный пример хорошо иллюстрирует основную мысль теории: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объявить войну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это не «только слова», это изменяет внеязыковой мир. Ср. разные другие социальные отношения как объявление брака или развода, присяга, крещение, разрешение или запрет чего-либо, но и в личной жизни, обещание чего-л., совет, но и обвинение, похвала, упрекать кого-л., угрожать ему, это все речевые акты (некоторые из них влекут за собой уголовную ответственность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1890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2887" y="217310"/>
            <a:ext cx="8760179" cy="6640690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 речевого акта, его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иллокуция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очень часто не выходит прямо из предложения, см. ЛЭС: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«Характеристика Р. а. обычно даётся через их сопоставление с пропозицией.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Значение Р. а. не сводится к значению входящего в него пропозиционального содержания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Одна и та же пропозиция способна входить в разные Р. а.: «Я приеду завтра» может быть обещанием, угрозой, сообщением. Понимание Р. а., обеспечивающее адекватную реакцию, предполагает правильную интерпретацию его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иллокутивной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силы. Последняя опреде­лён­ным образом взаимо­дей­ству­ет с пропозицией, например побуждения и обязательства могут включать только пропозиции, относящиеся к плану будущего.»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подчеркивания –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37669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2887" y="217310"/>
            <a:ext cx="8760179" cy="6640690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Кроме того, чтобы речевой акт был успешным, должны быть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выполнены некоторые условия: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«Пропозиции характеризуются условиями истинно­сти, Р. а. — условиями успешности (англ. </a:t>
            </a:r>
            <a:r>
              <a:rPr lang="de-DE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felicity</a:t>
            </a:r>
            <a:r>
              <a:rPr lang="de-DE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conditions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несоблюдение которых ведёт к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иллокутивным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неудачам. В одних случаях для эффективности Р. а. необходима опреде­лён­ная социальная ситуация (приказ, приговор и т. п. имеют силу только в устах людей, наделенных соответ­ству­ю­щи­ми полномочиями и опираются на социальные инсти­ту­ты).</a:t>
            </a:r>
          </a:p>
        </p:txBody>
      </p:sp>
    </p:spTree>
    <p:extLst>
      <p:ext uri="{BB962C8B-B14F-4D97-AF65-F5344CB8AC3E}">
        <p14:creationId xmlns:p14="http://schemas.microsoft.com/office/powerpoint/2010/main" val="9388915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2887" y="217310"/>
            <a:ext cx="8760179" cy="6640690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 других случаях успешность Р. а. зависит от личностных факторов. Аналогом требова­ния истинности, предъявляемого к суждению (пропозиции), является требование искренности, удовлетво­ре­ние которого входит в условия успеш­но­сти Р. а. Например, обещание действи­тель­но тогда, когда говорящий искренне намерен его выполнить и уверен, что в состоянии это сделать.» (ЛЭС)</a:t>
            </a:r>
            <a:endParaRPr lang="de-CH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Иногда,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иллокуция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выражается с помощью эксплицитного глагола в 1 л. ед. числа: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прошу, обещаю, поздравляю, рекомендую, запрещаю, клянусь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т.п.</a:t>
            </a: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перформативный глагол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перформатив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326621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2887" y="217310"/>
            <a:ext cx="8760179" cy="6640690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Тем, что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перформативы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выражают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иллокуцию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 не суждение о внеязыковом мире, их нельзя оценивать на истинность, в отличие от глаголов выражающих констатацию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констативов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они не могут быть признаны истинными или ложными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Ср.: </a:t>
            </a:r>
            <a:r>
              <a:rPr lang="cs-CZ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объявляю нашу встречу открытой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нельзя ответить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Нет, это не верно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Можно сказать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Ты не имеешь права</a:t>
            </a:r>
            <a:r>
              <a:rPr lang="cs-CZ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делать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т. е. можно поставить под сомнение условия успешности, но не истинность сказанного</a:t>
            </a: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NB: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Тот же глагол в другой форме не будет перформативным, ср.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благодарю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(произношением предложения говорящий благодарит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34171431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2887" y="217310"/>
            <a:ext cx="8760179" cy="6640690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благодарил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констатация, другой речевой акт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перформативом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мог бы быть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утверждаю, что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NB2: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все речевые акты можно</a:t>
            </a:r>
            <a:r>
              <a:rPr lang="de-CH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выразить эксплицитным перформативным глаголом, ср. </a:t>
            </a:r>
            <a:r>
              <a:rPr lang="de-CH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?Настоящим я вам угрожаю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 или 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??Настоящим я клевещу на г-на 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 Одним из условий успешности речевого акта клеветы является неискренность…</a:t>
            </a: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Кроме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перформативов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существуют другие маркеры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иллокуции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напр. частицы или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фраземы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«Каждому перформативному глаголу соответствует речевой акт. Но обратное неверно: не всем речевым актам соответствует перформативный глагол.</a:t>
            </a:r>
          </a:p>
        </p:txBody>
      </p:sp>
    </p:spTree>
    <p:extLst>
      <p:ext uri="{BB962C8B-B14F-4D97-AF65-F5344CB8AC3E}">
        <p14:creationId xmlns:p14="http://schemas.microsoft.com/office/powerpoint/2010/main" val="40817769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2887" y="217310"/>
            <a:ext cx="8760179" cy="6640690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Так, 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угроза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не может быть выражена в форме 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угрожаю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она выражается массой других способов, в том числе – идиоматичных, например: 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Ну, погоди! Ну, берегись! Ты меня попомнишь! Ты у меня попляшешь! Ты за это поплатишься!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» (Падучева, 2016, Модальность, РКГ)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Выражение речевого акта «предупреждение» с другой частицей возникшей из императива: </a:t>
            </a:r>
            <a:r>
              <a:rPr lang="ru-RU" sz="28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Смотри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не опоздай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– тревожно говорила мама.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Добрушина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2014, Императив, РКГ)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65923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buFont typeface="Arial"/>
              <a:buChar char="•"/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Прагматика</a:t>
            </a:r>
          </a:p>
          <a:p>
            <a:pPr marL="457200" indent="-457200">
              <a:buFont typeface="Arial"/>
              <a:buChar char="•"/>
              <a:defRPr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Постструктуралистское направление в языкознании, в центре стоят отношения между языковыми знаками и их пользователями, </a:t>
            </a:r>
            <a:r>
              <a:rPr lang="cs-CZ" sz="2800" i="1" dirty="0">
                <a:latin typeface="Symbol" pitchFamily="2" charset="2"/>
              </a:rPr>
              <a:t>to </a:t>
            </a:r>
            <a:r>
              <a:rPr lang="cs-CZ" sz="2800" i="1" dirty="0" err="1">
                <a:latin typeface="Symbol" pitchFamily="2" charset="2"/>
              </a:rPr>
              <a:t>pragma</a:t>
            </a:r>
            <a:r>
              <a:rPr lang="cs-CZ" sz="2800" dirty="0">
                <a:latin typeface="Symbol" pitchFamily="2" charset="2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«действие, поведение»</a:t>
            </a:r>
          </a:p>
        </p:txBody>
      </p:sp>
    </p:spTree>
    <p:extLst>
      <p:ext uri="{BB962C8B-B14F-4D97-AF65-F5344CB8AC3E}">
        <p14:creationId xmlns:p14="http://schemas.microsoft.com/office/powerpoint/2010/main" val="7745034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2887" y="217310"/>
            <a:ext cx="8760179" cy="6640690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зависимости с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перлокуцией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говорят часто о «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перлокутивных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эффектах», потому что не все результаты речевого акта желательны. См. пример: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«Следующий пример взят из кинофильма “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Fifteen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pregnant</a:t>
            </a:r>
            <a:r>
              <a:rPr lang="de-DE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”:</a:t>
            </a:r>
          </a:p>
          <a:p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Локуция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“С Рождеством Вас, миссис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Спенглер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Рэй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Вуд. Как поживаете?”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Иллокуция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желание установить контакт.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Перлокуция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Слова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Рэя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вызвали раздражение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миссис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Спенглер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подтверждается ее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локуцией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форме вопроса, произнесенного с интонацией раздражения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62793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2887" y="217310"/>
            <a:ext cx="8760179" cy="6640690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Зачастую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перлокутивный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эффект сообщения вызывает у рецептора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иную реакцию нежели </a:t>
            </a:r>
            <a:r>
              <a:rPr lang="ru-RU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иллокуция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говорящего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это происходит по разным причинам: в силу недостаточно четкого выражения мысли или в силу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социо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-культурных различий участников коммуникативного акта» (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myfilology.ru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подчеркивание –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0955376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2887" y="217310"/>
            <a:ext cx="8760179" cy="6640690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Зачастую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перлокутивный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эффект сообщения вызывает у рецептора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иную реакцию нежели </a:t>
            </a:r>
            <a:r>
              <a:rPr lang="ru-RU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иллокуция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говорящего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это происходит по разным причинам: в силу недостаточно четкого выражения мысли или в силу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социо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-культурных различий участников коммуникативного акта» (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myfilology.ru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подчеркивание –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Ср. что вызывает вопрос об имени, в случае, что спрашивающий людоед из племени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Маринд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 Новой Гвинеи начала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XX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в…</a:t>
            </a:r>
          </a:p>
        </p:txBody>
      </p:sp>
    </p:spTree>
    <p:extLst>
      <p:ext uri="{BB962C8B-B14F-4D97-AF65-F5344CB8AC3E}">
        <p14:creationId xmlns:p14="http://schemas.microsoft.com/office/powerpoint/2010/main" val="27431902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2887" y="217310"/>
            <a:ext cx="8760179" cy="6640690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много косвенных речевых актов,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иллокутивная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цель которых присутствует только имплицитно, см. ЛЭС: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«Принцип вежливости, принятый в речевом общении, требует смягчения побуждений, которые часто бывают косвенными. Например, модали­зо­ван­ный вопрос о способ­но­сти адресата осуществить незатрудни­тель­ное действие косвенно выражает просьбу: «Ты можешь налить мне чаю?».</a:t>
            </a:r>
          </a:p>
        </p:txBody>
      </p:sp>
    </p:spTree>
    <p:extLst>
      <p:ext uri="{BB962C8B-B14F-4D97-AF65-F5344CB8AC3E}">
        <p14:creationId xmlns:p14="http://schemas.microsoft.com/office/powerpoint/2010/main" val="13874694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2887" y="217310"/>
            <a:ext cx="8760179" cy="6640690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 же значение получа­ют выражения желаний: «Я бы хотел побыть один» может означать «Оставь меня одного». Косвенные Р. а. подвержены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конвенционализации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модализованный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вопрос почти всегда эквивалентен просьбе.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Конвенционализация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проверяется рядом тестов, из которых главным является тест на совместимость с отрицанием имплицитной цели. Выска­зы­ва­ние «Ты можешь налить мне чаю? Но я тебя об этом не прошу (Но не делай этого)» отражало бы непосле­до­ва­тель­ность речевого поведения.»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Иными словами, принципы вежливости конкретного языка ведут нас напр. к тому употреблять вопрос, хотя мы на самом деле не спрашиваем, имеет ли другой человек способность налить чай…</a:t>
            </a:r>
          </a:p>
        </p:txBody>
      </p:sp>
    </p:spTree>
    <p:extLst>
      <p:ext uri="{BB962C8B-B14F-4D97-AF65-F5344CB8AC3E}">
        <p14:creationId xmlns:p14="http://schemas.microsoft.com/office/powerpoint/2010/main" val="18670547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2887" y="217310"/>
            <a:ext cx="8760179" cy="6640690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Максимы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конверсации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Грайса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«правила разговора, подчинённые так называемому принципу сотрудничества, рекомен­ду­ю­ще­му строить речевое общение в соответствии с принятой целью и направлением разговора, например адекватно нормировать сообщаемую информацию (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 количества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сообщать только истинную информацию и обоснованные оценки (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 качества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делать сообщение релевантным относительно темы разговора (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 отношения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делать речь ясной, недвусмысленной и последовательной (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максимы манеры речи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эти правила, сформулированные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Грайсом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получили название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конверса­ци­он­ных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максим или максим ведения разговора; (…)» (ЛЭС)</a:t>
            </a:r>
          </a:p>
        </p:txBody>
      </p:sp>
    </p:spTree>
    <p:extLst>
      <p:ext uri="{BB962C8B-B14F-4D97-AF65-F5344CB8AC3E}">
        <p14:creationId xmlns:p14="http://schemas.microsoft.com/office/powerpoint/2010/main" val="6289366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2887" y="217310"/>
            <a:ext cx="8850491" cy="6640690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Надо иметь в виду: все это не значит, что мы всегда это соблюдаем, всегда так поступаем. Но мы имплицитно ожидаем, что другой, собеседник, так поступает, и он это ожидает от нас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нам кажется,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собеседник говорит не по теме, мы пытаемся найти релевантность того, что он сказал, для нашего дискурса.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делаем </a:t>
            </a:r>
            <a:r>
              <a:rPr lang="ru-RU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конверсационную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импликатуру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308677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2887" y="217310"/>
            <a:ext cx="8850491" cy="6640690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См. примеры: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илиционер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фильме «Берегись автомобиля» задаёт вопрос шофёру «Вы сами по утрам умываетесь?». Через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импликатуру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милиционер сообщает водителю, что машина у него грязная. Аналогично, в высказывании «Душно!»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импликатурой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является просьба открыть окно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[…]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wikipedia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«Скрытый смысл высказывания может сильно отличаться от явного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даже противоречить ему (например, в случае 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иронии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Так, высказывание «Ты — настоящий друг» может иметь совершенно противоположный смысл, если адресат, например, ранее выдал какой-то общий секрет»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там же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7076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0825" y="260350"/>
            <a:ext cx="8642350" cy="6264275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ЛЭС: «область исследований в семиотике и языко­зна­нии, в которой изучается функционирование языковых знаков в речи. Термин «прагматика» введён в конце 30‑х гг. 20 в. Ч. У. Моррисом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[Morris]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название одного из разделов 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семиотики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которую он разделил на семантику, изучающую отношение знаков к объектам, синтактику — раздел о межзнаковых отноше­ни­ях, и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прагматику, исследующую отношение к знакам говорящих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Выделение и формирование прагма­ти­ки в качестве области лингви­сти­че­ских исследований, стимулированное идеями Ч. С. Пирса,</a:t>
            </a:r>
            <a:endParaRPr lang="de-CH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79773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76576" y="163336"/>
            <a:ext cx="8438445" cy="6497108"/>
          </a:xfrm>
        </p:spPr>
        <p:txBody>
          <a:bodyPr>
            <a:noAutofit/>
          </a:bodyPr>
          <a:lstStyle/>
          <a:p>
            <a:pPr marL="457200" indent="-457200">
              <a:defRPr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нача­лось в 60‑х — начале 70‑х гг. под влиянием логико-философских теорий 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речевых актов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Дж. 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Остина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[Austin]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Дж. Р. 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Сёрла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Searle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З. 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Вендлера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Vendler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других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[…]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прагматических теорий значения П. 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Грайса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Grice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прагма­ти­че­ских теорий 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референции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Л. 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Линского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Сёрла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П.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Ф.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Стросона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др. Лингвистическая прагматика не имеет чётких контуров, в неё включается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вопросов, связанных с говорящим субъектом, адресатом, их взаимодействием в коммуникации, ситуацией общения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подчеркивания –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MG)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08155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98449" y="298450"/>
            <a:ext cx="8543925" cy="6353175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связи с </a:t>
            </a:r>
            <a:r>
              <a:rPr lang="de-CZ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субъектом речи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изучаются: 1) явные и скрытые цели высказывания («</a:t>
            </a:r>
            <a:r>
              <a:rPr lang="de-CZ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иллокутивные силы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по Остину), например сообщение некоторой информации или мнения, вопрос, приказ, просьба, совет, обещание, извинение, приветствие, жалоба и т. п.; 2) речевая тактика и типы речевого поведе­ния; 3) правила разговора, подчинённые так называемому принципу сотрудничества, рекомен­ду­ю­ще­му строить речевое общение в соответствии с принятой целью и направлением разговора,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[…]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44092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68325" y="504825"/>
            <a:ext cx="8229600" cy="6051550"/>
          </a:xfrm>
        </p:spPr>
        <p:txBody>
          <a:bodyPr>
            <a:noAutofit/>
          </a:bodyPr>
          <a:lstStyle/>
          <a:p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эти правила, сформулированные Грайсом, получили название </a:t>
            </a:r>
            <a:r>
              <a:rPr lang="de-CZ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конверсационных максим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максим ведения разговора; 4) установка говорящего, или прагматическое значение высказывания: косвенные смыслы высказывания, намёки, иносказание, обиняки и т. п.; 5) референция говорящего, т. е. отнесение языковых выражений к предметам действительности, вытекающее из намерения говорящего; </a:t>
            </a:r>
            <a:endParaRPr lang="cs-CZ" sz="28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470201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14324" y="266700"/>
            <a:ext cx="8575675" cy="6337300"/>
          </a:xfrm>
        </p:spPr>
        <p:txBody>
          <a:bodyPr>
            <a:noAutofit/>
          </a:bodyPr>
          <a:lstStyle/>
          <a:p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6) прагматические </a:t>
            </a:r>
            <a:r>
              <a:rPr lang="de-CZ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пресуппозиции</a:t>
            </a:r>
            <a:r>
              <a:rPr lang="de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оценка говоря­щим общего фонда знаний, конкретной информи­ро­ван­но­сти, интересов, мнений и взглядов, психо­ло­ги­че­ско­го состояния, особен­но­стей характера и способ­но­сти понимания адресата; 7) отношение говоря­ще­го к тому, что он сообщает: а) оценка содержания высказывания (его истинность или ложность, ирония, многозначительность, несерьёзность и пр.), б) введение в фокус интереса одного из тех лиц, о которых говорящий ведёт речь, или эмпатия (термин С. Куно), в) организация высказывания в соответствии с тем, чему в сообщении придаётся наибольшее значение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8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533866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03199" y="330200"/>
            <a:ext cx="8670926" cy="6242050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 связи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 адресатом речи 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изучаются: 1) 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интерпретация речи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т. ч. правила вывода косвенных и скрытых смыслов из прямого значения высказывания; в этих правилах учитывается контекст, прагматическая ситуация и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пресупозиции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также цели, с которыми говорящий может сознательно отступать от принятых максим общения (например, нарушать принцип релевантности, сообщать очевидные адресату вещи и т. п.); 2) воздействие высказы­ва­ния на адресата (</a:t>
            </a:r>
            <a:r>
              <a:rPr lang="ru-RU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перлокутивный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эффект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Остину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 расширение информи­ро­ван­но­сти адресата; изменения в эмоциональном состоянии, взглядах и оценках адресата; влияние на совершаемые им действия; </a:t>
            </a: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69643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03199" y="330200"/>
            <a:ext cx="8670926" cy="6242050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эстетический эффект и т. п.; 3) типы речевого реагирования на полученный стимул (прямые и косвенные реакции, например способы уклонения от прямого ответа на вопрос)»</a:t>
            </a: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 связи </a:t>
            </a:r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 отношениями между участниками коммуникации 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изучаются: 1) формы речевого общения (информативный диалог, дружеская беседа, спор, ссора и т. п.); 2) социально-этикетная сторона речи (формы обращения, стиль общения); 3) соотношение между участниками коммуни­ка­ции в тех или иных речевых актах (ср. просьбу и приказ)»</a:t>
            </a:r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40100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2456</Words>
  <Application>Microsoft Macintosh PowerPoint</Application>
  <PresentationFormat>Bildschirmpräsentation (4:3)</PresentationFormat>
  <Paragraphs>57</Paragraphs>
  <Slides>27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27</vt:i4>
      </vt:variant>
    </vt:vector>
  </HeadingPairs>
  <TitlesOfParts>
    <vt:vector size="33" baseType="lpstr">
      <vt:lpstr>Arial Unicode MS</vt:lpstr>
      <vt:lpstr>Arial</vt:lpstr>
      <vt:lpstr>Calibri</vt:lpstr>
      <vt:lpstr>Symbol</vt:lpstr>
      <vt:lpstr>Times New Roman</vt:lpstr>
      <vt:lpstr>Office-Design</vt:lpstr>
      <vt:lpstr>Актуальные аспекты развития современного русского языка II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Aktuální otázky gramatické struktury ruštiny</dc:title>
  <dc:creator>Markus Giger</dc:creator>
  <cp:lastModifiedBy>Giger, Markus</cp:lastModifiedBy>
  <cp:revision>317</cp:revision>
  <dcterms:created xsi:type="dcterms:W3CDTF">2014-04-27T23:03:49Z</dcterms:created>
  <dcterms:modified xsi:type="dcterms:W3CDTF">2026-04-17T10:15:03Z</dcterms:modified>
</cp:coreProperties>
</file>