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41"/>
  </p:notesMasterIdLst>
  <p:handoutMasterIdLst>
    <p:handoutMasterId r:id="rId42"/>
  </p:handoutMasterIdLst>
  <p:sldIdLst>
    <p:sldId id="282" r:id="rId4"/>
    <p:sldId id="400" r:id="rId5"/>
    <p:sldId id="439" r:id="rId6"/>
    <p:sldId id="437" r:id="rId7"/>
    <p:sldId id="438" r:id="rId8"/>
    <p:sldId id="401" r:id="rId9"/>
    <p:sldId id="440" r:id="rId10"/>
    <p:sldId id="413" r:id="rId11"/>
    <p:sldId id="441" r:id="rId12"/>
    <p:sldId id="418" r:id="rId13"/>
    <p:sldId id="403" r:id="rId14"/>
    <p:sldId id="419" r:id="rId15"/>
    <p:sldId id="420" r:id="rId16"/>
    <p:sldId id="421" r:id="rId17"/>
    <p:sldId id="422" r:id="rId18"/>
    <p:sldId id="443" r:id="rId19"/>
    <p:sldId id="414" r:id="rId20"/>
    <p:sldId id="402" r:id="rId21"/>
    <p:sldId id="417" r:id="rId22"/>
    <p:sldId id="405" r:id="rId23"/>
    <p:sldId id="432" r:id="rId24"/>
    <p:sldId id="442" r:id="rId25"/>
    <p:sldId id="444" r:id="rId26"/>
    <p:sldId id="415" r:id="rId27"/>
    <p:sldId id="434" r:id="rId28"/>
    <p:sldId id="433" r:id="rId29"/>
    <p:sldId id="423" r:id="rId30"/>
    <p:sldId id="424" r:id="rId31"/>
    <p:sldId id="426" r:id="rId32"/>
    <p:sldId id="427" r:id="rId33"/>
    <p:sldId id="428" r:id="rId34"/>
    <p:sldId id="445" r:id="rId35"/>
    <p:sldId id="429" r:id="rId36"/>
    <p:sldId id="430" r:id="rId37"/>
    <p:sldId id="435" r:id="rId38"/>
    <p:sldId id="416" r:id="rId39"/>
    <p:sldId id="436" r:id="rId40"/>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1841" autoAdjust="0"/>
  </p:normalViewPr>
  <p:slideViewPr>
    <p:cSldViewPr snapToGrid="0">
      <p:cViewPr varScale="1">
        <p:scale>
          <a:sx n="71" d="100"/>
          <a:sy n="71" d="100"/>
        </p:scale>
        <p:origin x="998" y="48"/>
      </p:cViewPr>
      <p:guideLst/>
    </p:cSldViewPr>
  </p:slideViewPr>
  <p:outlineViewPr>
    <p:cViewPr>
      <p:scale>
        <a:sx n="33" d="100"/>
        <a:sy n="33" d="100"/>
      </p:scale>
      <p:origin x="0" y="0"/>
    </p:cViewPr>
  </p:outlineViewPr>
  <p:notesTextViewPr>
    <p:cViewPr>
      <p:scale>
        <a:sx n="3" d="2"/>
        <a:sy n="3" d="2"/>
      </p:scale>
      <p:origin x="0" y="-1243"/>
    </p:cViewPr>
  </p:notesTextViewPr>
  <p:sorterViewPr>
    <p:cViewPr>
      <p:scale>
        <a:sx n="100" d="100"/>
        <a:sy n="100" d="100"/>
      </p:scale>
      <p:origin x="0" y="0"/>
    </p:cViewPr>
  </p:sorterViewPr>
  <p:notesViewPr>
    <p:cSldViewPr snapToGrid="0">
      <p:cViewPr varScale="1">
        <p:scale>
          <a:sx n="89" d="100"/>
          <a:sy n="89" d="100"/>
        </p:scale>
        <p:origin x="37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9F2ABBF-518D-4884-86CE-FF081563065C}" type="datetime1">
              <a:rPr lang="cs-CZ" smtClean="0"/>
              <a:t>07.05.2024</a:t>
            </a:fld>
            <a:endParaRPr lang="cs-CZ" dirty="0"/>
          </a:p>
        </p:txBody>
      </p:sp>
      <p:sp>
        <p:nvSpPr>
          <p:cNvPr id="4" name="Zástupný symbol pro zápatí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cs-CZ" smtClean="0"/>
              <a:t>‹#›</a:t>
            </a:fld>
            <a:endParaRPr lang="cs-CZ"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7907-2EF3-43DD-AB94-E2AB190773F6}" type="datetime1">
              <a:rPr lang="cs-CZ" smtClean="0"/>
              <a:pPr/>
              <a:t>07.05.2024</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cs-CZ" smtClean="0"/>
              <a:t>‹#›</a:t>
            </a:fld>
            <a:endParaRPr lang="cs-CZ"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a:t>
            </a:fld>
            <a:endParaRPr lang="cs-CZ"/>
          </a:p>
        </p:txBody>
      </p:sp>
    </p:spTree>
    <p:extLst>
      <p:ext uri="{BB962C8B-B14F-4D97-AF65-F5344CB8AC3E}">
        <p14:creationId xmlns:p14="http://schemas.microsoft.com/office/powerpoint/2010/main" val="24617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10</a:t>
            </a:fld>
            <a:endParaRPr lang="cs-CZ"/>
          </a:p>
        </p:txBody>
      </p:sp>
    </p:spTree>
    <p:extLst>
      <p:ext uri="{BB962C8B-B14F-4D97-AF65-F5344CB8AC3E}">
        <p14:creationId xmlns:p14="http://schemas.microsoft.com/office/powerpoint/2010/main" val="1829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11</a:t>
            </a:fld>
            <a:endParaRPr lang="cs-CZ"/>
          </a:p>
        </p:txBody>
      </p:sp>
    </p:spTree>
    <p:extLst>
      <p:ext uri="{BB962C8B-B14F-4D97-AF65-F5344CB8AC3E}">
        <p14:creationId xmlns:p14="http://schemas.microsoft.com/office/powerpoint/2010/main" val="389664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Smilansky</a:t>
            </a:r>
            <a:r>
              <a:rPr lang="cs-CZ" sz="1200" kern="1200" dirty="0" smtClean="0">
                <a:solidFill>
                  <a:schemeClr val="tx1"/>
                </a:solidFill>
                <a:effectLst/>
                <a:latin typeface="+mn-lt"/>
                <a:ea typeface="+mn-ea"/>
                <a:cs typeface="+mn-cs"/>
              </a:rPr>
              <a:t> (1968) rozlišila kognitivní kategorie hry dětí na základě toho, do jaké míry zůstává hra čistě senzomotorická a do jaké míry vyžaduje myšlení. Vychází přitom z </a:t>
            </a:r>
            <a:r>
              <a:rPr lang="cs-CZ" sz="1200" kern="1200" dirty="0" err="1" smtClean="0">
                <a:solidFill>
                  <a:schemeClr val="tx1"/>
                </a:solidFill>
                <a:effectLst/>
                <a:latin typeface="+mn-lt"/>
                <a:ea typeface="+mn-ea"/>
                <a:cs typeface="+mn-cs"/>
              </a:rPr>
              <a:t>Piagetovy</a:t>
            </a:r>
            <a:r>
              <a:rPr lang="cs-CZ" sz="1200" kern="1200" dirty="0" smtClean="0">
                <a:solidFill>
                  <a:schemeClr val="tx1"/>
                </a:solidFill>
                <a:effectLst/>
                <a:latin typeface="+mn-lt"/>
                <a:ea typeface="+mn-ea"/>
                <a:cs typeface="+mn-cs"/>
              </a:rPr>
              <a:t> (1962) klasifikace tří následných stadií – senzomotorické hry, symbolické hry a hry s pravidly. První kategorie, kterou </a:t>
            </a:r>
            <a:r>
              <a:rPr lang="cs-CZ" sz="1200" kern="1200" dirty="0" err="1" smtClean="0">
                <a:solidFill>
                  <a:schemeClr val="tx1"/>
                </a:solidFill>
                <a:effectLst/>
                <a:latin typeface="+mn-lt"/>
                <a:ea typeface="+mn-ea"/>
                <a:cs typeface="+mn-cs"/>
              </a:rPr>
              <a:t>Smilansky</a:t>
            </a:r>
            <a:r>
              <a:rPr lang="cs-CZ" sz="1200" kern="1200" dirty="0" smtClean="0">
                <a:solidFill>
                  <a:schemeClr val="tx1"/>
                </a:solidFill>
                <a:effectLst/>
                <a:latin typeface="+mn-lt"/>
                <a:ea typeface="+mn-ea"/>
                <a:cs typeface="+mn-cs"/>
              </a:rPr>
              <a:t> nazvala </a:t>
            </a:r>
            <a:r>
              <a:rPr lang="cs-CZ" sz="1200" b="1" kern="1200" dirty="0" smtClean="0">
                <a:solidFill>
                  <a:schemeClr val="tx1"/>
                </a:solidFill>
                <a:effectLst/>
                <a:latin typeface="+mn-lt"/>
                <a:ea typeface="+mn-ea"/>
                <a:cs typeface="+mn-cs"/>
              </a:rPr>
              <a:t>funkční hrou </a:t>
            </a:r>
            <a:r>
              <a:rPr lang="cs-CZ" sz="1200" kern="1200" dirty="0" smtClean="0">
                <a:solidFill>
                  <a:schemeClr val="tx1"/>
                </a:solidFill>
                <a:effectLst/>
                <a:latin typeface="+mn-lt"/>
                <a:ea typeface="+mn-ea"/>
                <a:cs typeface="+mn-cs"/>
              </a:rPr>
              <a:t>(</a:t>
            </a:r>
            <a:r>
              <a:rPr lang="cs-CZ" sz="1200" i="1" kern="1200" dirty="0" err="1" smtClean="0">
                <a:solidFill>
                  <a:schemeClr val="tx1"/>
                </a:solidFill>
                <a:effectLst/>
                <a:latin typeface="+mn-lt"/>
                <a:ea typeface="+mn-ea"/>
                <a:cs typeface="+mn-cs"/>
              </a:rPr>
              <a:t>functional</a:t>
            </a:r>
            <a:r>
              <a:rPr lang="cs-CZ" sz="1200" i="1" kern="1200" dirty="0" smtClean="0">
                <a:solidFill>
                  <a:schemeClr val="tx1"/>
                </a:solidFill>
                <a:effectLst/>
                <a:latin typeface="+mn-lt"/>
                <a:ea typeface="+mn-ea"/>
                <a:cs typeface="+mn-cs"/>
              </a:rPr>
              <a:t> play</a:t>
            </a:r>
            <a:r>
              <a:rPr lang="cs-CZ" sz="1200" kern="1200" dirty="0" smtClean="0">
                <a:solidFill>
                  <a:schemeClr val="tx1"/>
                </a:solidFill>
                <a:effectLst/>
                <a:latin typeface="+mn-lt"/>
                <a:ea typeface="+mn-ea"/>
                <a:cs typeface="+mn-cs"/>
              </a:rPr>
              <a:t>), zahrnuje aktivity spočívající v jednoduchých, opakujících se svalových pohybech s předměty nebo bez nich, jako je například bezcílné hopsání dítěte na míči. Druhá kategorie, </a:t>
            </a:r>
            <a:r>
              <a:rPr lang="cs-CZ" sz="1200" b="1" kern="1200" dirty="0" smtClean="0">
                <a:solidFill>
                  <a:schemeClr val="tx1"/>
                </a:solidFill>
                <a:effectLst/>
                <a:latin typeface="+mn-lt"/>
                <a:ea typeface="+mn-ea"/>
                <a:cs typeface="+mn-cs"/>
              </a:rPr>
              <a:t>konstruktivní hra </a:t>
            </a:r>
            <a:r>
              <a:rPr lang="cs-CZ" sz="1200" kern="1200" dirty="0" smtClean="0">
                <a:solidFill>
                  <a:schemeClr val="tx1"/>
                </a:solidFill>
                <a:effectLst/>
                <a:latin typeface="+mn-lt"/>
                <a:ea typeface="+mn-ea"/>
                <a:cs typeface="+mn-cs"/>
              </a:rPr>
              <a:t>(</a:t>
            </a:r>
            <a:r>
              <a:rPr lang="cs-CZ" sz="1200" i="1" kern="1200" dirty="0" err="1" smtClean="0">
                <a:solidFill>
                  <a:schemeClr val="tx1"/>
                </a:solidFill>
                <a:effectLst/>
                <a:latin typeface="+mn-lt"/>
                <a:ea typeface="+mn-ea"/>
                <a:cs typeface="+mn-cs"/>
              </a:rPr>
              <a:t>constructive</a:t>
            </a:r>
            <a:r>
              <a:rPr lang="cs-CZ" sz="1200" i="1" kern="1200" dirty="0" smtClean="0">
                <a:solidFill>
                  <a:schemeClr val="tx1"/>
                </a:solidFill>
                <a:effectLst/>
                <a:latin typeface="+mn-lt"/>
                <a:ea typeface="+mn-ea"/>
                <a:cs typeface="+mn-cs"/>
              </a:rPr>
              <a:t> play</a:t>
            </a:r>
            <a:r>
              <a:rPr lang="cs-CZ" sz="1200" kern="1200" dirty="0" smtClean="0">
                <a:solidFill>
                  <a:schemeClr val="tx1"/>
                </a:solidFill>
                <a:effectLst/>
                <a:latin typeface="+mn-lt"/>
                <a:ea typeface="+mn-ea"/>
                <a:cs typeface="+mn-cs"/>
              </a:rPr>
              <a:t>), slučuje manipulační činnosti s předměty za účelem vytváření něčeho, například stavění hradu z kostek (nebo vlakové dráhy jako v naší úvodní ukázce) nebo kreslení s pastelkami. Třetí kategorie </a:t>
            </a:r>
            <a:r>
              <a:rPr lang="cs-CZ" sz="1200" b="1" kern="1200" dirty="0" smtClean="0">
                <a:solidFill>
                  <a:schemeClr val="tx1"/>
                </a:solidFill>
                <a:effectLst/>
                <a:latin typeface="+mn-lt"/>
                <a:ea typeface="+mn-ea"/>
                <a:cs typeface="+mn-cs"/>
              </a:rPr>
              <a:t>dramatických her </a:t>
            </a:r>
            <a:r>
              <a:rPr lang="cs-CZ" sz="1200" kern="1200" dirty="0" smtClean="0">
                <a:solidFill>
                  <a:schemeClr val="tx1"/>
                </a:solidFill>
                <a:effectLst/>
                <a:latin typeface="+mn-lt"/>
                <a:ea typeface="+mn-ea"/>
                <a:cs typeface="+mn-cs"/>
              </a:rPr>
              <a:t>(</a:t>
            </a:r>
            <a:r>
              <a:rPr lang="cs-CZ" sz="1200" i="1" kern="1200" dirty="0" err="1" smtClean="0">
                <a:solidFill>
                  <a:schemeClr val="tx1"/>
                </a:solidFill>
                <a:effectLst/>
                <a:latin typeface="+mn-lt"/>
                <a:ea typeface="+mn-ea"/>
                <a:cs typeface="+mn-cs"/>
              </a:rPr>
              <a:t>dramatic</a:t>
            </a:r>
            <a:r>
              <a:rPr lang="cs-CZ" sz="1200" i="1" kern="1200" dirty="0" smtClean="0">
                <a:solidFill>
                  <a:schemeClr val="tx1"/>
                </a:solidFill>
                <a:effectLst/>
                <a:latin typeface="+mn-lt"/>
                <a:ea typeface="+mn-ea"/>
                <a:cs typeface="+mn-cs"/>
              </a:rPr>
              <a:t> play</a:t>
            </a:r>
            <a:r>
              <a:rPr lang="cs-CZ" sz="1200" kern="1200" dirty="0" smtClean="0">
                <a:solidFill>
                  <a:schemeClr val="tx1"/>
                </a:solidFill>
                <a:effectLst/>
                <a:latin typeface="+mn-lt"/>
                <a:ea typeface="+mn-ea"/>
                <a:cs typeface="+mn-cs"/>
              </a:rPr>
              <a:t>) zahrnuje aktivity, během nichž si dítě vytváří imaginární situace s cílem uspokojit své potřeby a osobní přání. Poslední kategorie, </a:t>
            </a:r>
            <a:r>
              <a:rPr lang="cs-CZ" sz="1200" b="1" kern="1200" dirty="0" smtClean="0">
                <a:solidFill>
                  <a:schemeClr val="tx1"/>
                </a:solidFill>
                <a:effectLst/>
                <a:latin typeface="+mn-lt"/>
                <a:ea typeface="+mn-ea"/>
                <a:cs typeface="+mn-cs"/>
              </a:rPr>
              <a:t>hra s pravidly</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games</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with</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rules</a:t>
            </a:r>
            <a:r>
              <a:rPr lang="cs-CZ" sz="1200" kern="1200" dirty="0" smtClean="0">
                <a:solidFill>
                  <a:schemeClr val="tx1"/>
                </a:solidFill>
                <a:effectLst/>
                <a:latin typeface="+mn-lt"/>
                <a:ea typeface="+mn-ea"/>
                <a:cs typeface="+mn-cs"/>
              </a:rPr>
              <a:t>), vyžaduje od dítěte schopnost přijetí předem dohodnutých pravidel a přizpůsobení se těmto pravidlům. </a:t>
            </a:r>
            <a:r>
              <a:rPr lang="cs-CZ" sz="1200" kern="1200" dirty="0" err="1" smtClean="0">
                <a:solidFill>
                  <a:schemeClr val="tx1"/>
                </a:solidFill>
                <a:effectLst/>
                <a:latin typeface="+mn-lt"/>
                <a:ea typeface="+mn-ea"/>
                <a:cs typeface="+mn-cs"/>
              </a:rPr>
              <a:t>Smilansky</a:t>
            </a:r>
            <a:r>
              <a:rPr lang="cs-CZ" sz="1200" kern="1200" dirty="0" smtClean="0">
                <a:solidFill>
                  <a:schemeClr val="tx1"/>
                </a:solidFill>
                <a:effectLst/>
                <a:latin typeface="+mn-lt"/>
                <a:ea typeface="+mn-ea"/>
                <a:cs typeface="+mn-cs"/>
              </a:rPr>
              <a:t> (1968) uvádí, že kategorie se postupně rozvíjejí v relativně pevném pořadí, počínaje funkční hrou v kojeneckém věku a konče hrou s pravidly.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12</a:t>
            </a:fld>
            <a:endParaRPr lang="cs-CZ"/>
          </a:p>
        </p:txBody>
      </p:sp>
    </p:spTree>
    <p:extLst>
      <p:ext uri="{BB962C8B-B14F-4D97-AF65-F5344CB8AC3E}">
        <p14:creationId xmlns:p14="http://schemas.microsoft.com/office/powerpoint/2010/main" val="187721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13</a:t>
            </a:fld>
            <a:endParaRPr lang="cs-CZ"/>
          </a:p>
        </p:txBody>
      </p:sp>
    </p:spTree>
    <p:extLst>
      <p:ext uri="{BB962C8B-B14F-4D97-AF65-F5344CB8AC3E}">
        <p14:creationId xmlns:p14="http://schemas.microsoft.com/office/powerpoint/2010/main" val="38268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smtClean="0"/>
              <a:t>Intersubjektivita –</a:t>
            </a:r>
            <a:r>
              <a:rPr lang="cs-CZ" i="1" baseline="0" dirty="0" smtClean="0"/>
              <a:t> imitace, teorie mysli, sdílení pozornosti/záměru, porozumění záměru</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14</a:t>
            </a:fld>
            <a:endParaRPr lang="cs-CZ"/>
          </a:p>
        </p:txBody>
      </p:sp>
    </p:spTree>
    <p:extLst>
      <p:ext uri="{BB962C8B-B14F-4D97-AF65-F5344CB8AC3E}">
        <p14:creationId xmlns:p14="http://schemas.microsoft.com/office/powerpoint/2010/main" val="68089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15</a:t>
            </a:fld>
            <a:endParaRPr lang="cs-CZ"/>
          </a:p>
        </p:txBody>
      </p:sp>
    </p:spTree>
    <p:extLst>
      <p:ext uri="{BB962C8B-B14F-4D97-AF65-F5344CB8AC3E}">
        <p14:creationId xmlns:p14="http://schemas.microsoft.com/office/powerpoint/2010/main" val="160452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smtClean="0"/>
              <a:t>Impulzivní explorace</a:t>
            </a:r>
            <a:r>
              <a:rPr lang="cs-CZ" i="1" baseline="0" dirty="0" smtClean="0"/>
              <a:t> – strkání prstu do nosu</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16</a:t>
            </a:fld>
            <a:endParaRPr lang="cs-CZ"/>
          </a:p>
        </p:txBody>
      </p:sp>
    </p:spTree>
    <p:extLst>
      <p:ext uri="{BB962C8B-B14F-4D97-AF65-F5344CB8AC3E}">
        <p14:creationId xmlns:p14="http://schemas.microsoft.com/office/powerpoint/2010/main" val="196882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17</a:t>
            </a:fld>
            <a:endParaRPr lang="cs-CZ"/>
          </a:p>
        </p:txBody>
      </p:sp>
    </p:spTree>
    <p:extLst>
      <p:ext uri="{BB962C8B-B14F-4D97-AF65-F5344CB8AC3E}">
        <p14:creationId xmlns:p14="http://schemas.microsoft.com/office/powerpoint/2010/main" val="238266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18</a:t>
            </a:fld>
            <a:endParaRPr lang="cs-CZ"/>
          </a:p>
        </p:txBody>
      </p:sp>
    </p:spTree>
    <p:extLst>
      <p:ext uri="{BB962C8B-B14F-4D97-AF65-F5344CB8AC3E}">
        <p14:creationId xmlns:p14="http://schemas.microsoft.com/office/powerpoint/2010/main" val="4146904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20</a:t>
            </a:fld>
            <a:endParaRPr lang="cs-CZ"/>
          </a:p>
        </p:txBody>
      </p:sp>
    </p:spTree>
    <p:extLst>
      <p:ext uri="{BB962C8B-B14F-4D97-AF65-F5344CB8AC3E}">
        <p14:creationId xmlns:p14="http://schemas.microsoft.com/office/powerpoint/2010/main" val="9737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a:t>
            </a:fld>
            <a:endParaRPr lang="cs-CZ"/>
          </a:p>
        </p:txBody>
      </p:sp>
    </p:spTree>
    <p:extLst>
      <p:ext uri="{BB962C8B-B14F-4D97-AF65-F5344CB8AC3E}">
        <p14:creationId xmlns:p14="http://schemas.microsoft.com/office/powerpoint/2010/main" val="302781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21</a:t>
            </a:fld>
            <a:endParaRPr lang="cs-CZ"/>
          </a:p>
        </p:txBody>
      </p:sp>
    </p:spTree>
    <p:extLst>
      <p:ext uri="{BB962C8B-B14F-4D97-AF65-F5344CB8AC3E}">
        <p14:creationId xmlns:p14="http://schemas.microsoft.com/office/powerpoint/2010/main" val="42998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22</a:t>
            </a:fld>
            <a:endParaRPr lang="cs-CZ"/>
          </a:p>
        </p:txBody>
      </p:sp>
    </p:spTree>
    <p:extLst>
      <p:ext uri="{BB962C8B-B14F-4D97-AF65-F5344CB8AC3E}">
        <p14:creationId xmlns:p14="http://schemas.microsoft.com/office/powerpoint/2010/main" val="405686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23</a:t>
            </a:fld>
            <a:endParaRPr lang="cs-CZ"/>
          </a:p>
        </p:txBody>
      </p:sp>
    </p:spTree>
    <p:extLst>
      <p:ext uri="{BB962C8B-B14F-4D97-AF65-F5344CB8AC3E}">
        <p14:creationId xmlns:p14="http://schemas.microsoft.com/office/powerpoint/2010/main" val="165154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24</a:t>
            </a:fld>
            <a:endParaRPr lang="cs-CZ"/>
          </a:p>
        </p:txBody>
      </p:sp>
    </p:spTree>
    <p:extLst>
      <p:ext uri="{BB962C8B-B14F-4D97-AF65-F5344CB8AC3E}">
        <p14:creationId xmlns:p14="http://schemas.microsoft.com/office/powerpoint/2010/main" val="1141687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dirty="0" smtClean="0"/>
              <a:t>cvičí a soupeří v síle a zdatnosti, ujasňují si hierarchii</a:t>
            </a:r>
          </a:p>
          <a:p>
            <a:pPr lvl="2"/>
            <a:r>
              <a:rPr lang="cs-CZ" dirty="0" smtClean="0"/>
              <a:t>baví, užívají si to, jsou nadšené a cítí se dobře </a:t>
            </a:r>
          </a:p>
          <a:p>
            <a:pPr lvl="2"/>
            <a:r>
              <a:rPr lang="cs-CZ" dirty="0" smtClean="0"/>
              <a:t>rozvíjí sociální schopnosti jako empatii a sebeovládání, důvěru v intimní přátelství, sociální řešení problémů a spolupráci, učí se číst obličejové výrazy, věnovat druhým pozornost, vysuzovat zájem, prozkoumávat sociální hranice a vyvozovat postavení v sociální skupině, dělat kompromisy, střídat role, regulovat své pohyby a přizpůsobovat intenzitu hry.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25</a:t>
            </a:fld>
            <a:endParaRPr lang="cs-CZ"/>
          </a:p>
        </p:txBody>
      </p:sp>
    </p:spTree>
    <p:extLst>
      <p:ext uri="{BB962C8B-B14F-4D97-AF65-F5344CB8AC3E}">
        <p14:creationId xmlns:p14="http://schemas.microsoft.com/office/powerpoint/2010/main" val="84175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26</a:t>
            </a:fld>
            <a:endParaRPr lang="cs-CZ"/>
          </a:p>
        </p:txBody>
      </p:sp>
    </p:spTree>
    <p:extLst>
      <p:ext uri="{BB962C8B-B14F-4D97-AF65-F5344CB8AC3E}">
        <p14:creationId xmlns:p14="http://schemas.microsoft.com/office/powerpoint/2010/main" val="281840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27</a:t>
            </a:fld>
            <a:endParaRPr lang="cs-CZ"/>
          </a:p>
        </p:txBody>
      </p:sp>
    </p:spTree>
    <p:extLst>
      <p:ext uri="{BB962C8B-B14F-4D97-AF65-F5344CB8AC3E}">
        <p14:creationId xmlns:p14="http://schemas.microsoft.com/office/powerpoint/2010/main" val="2855076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28</a:t>
            </a:fld>
            <a:endParaRPr lang="cs-CZ"/>
          </a:p>
        </p:txBody>
      </p:sp>
    </p:spTree>
    <p:extLst>
      <p:ext uri="{BB962C8B-B14F-4D97-AF65-F5344CB8AC3E}">
        <p14:creationId xmlns:p14="http://schemas.microsoft.com/office/powerpoint/2010/main" val="246104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29</a:t>
            </a:fld>
            <a:endParaRPr lang="cs-CZ"/>
          </a:p>
        </p:txBody>
      </p:sp>
    </p:spTree>
    <p:extLst>
      <p:ext uri="{BB962C8B-B14F-4D97-AF65-F5344CB8AC3E}">
        <p14:creationId xmlns:p14="http://schemas.microsoft.com/office/powerpoint/2010/main" val="16320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30</a:t>
            </a:fld>
            <a:endParaRPr lang="cs-CZ"/>
          </a:p>
        </p:txBody>
      </p:sp>
    </p:spTree>
    <p:extLst>
      <p:ext uri="{BB962C8B-B14F-4D97-AF65-F5344CB8AC3E}">
        <p14:creationId xmlns:p14="http://schemas.microsoft.com/office/powerpoint/2010/main" val="155550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Nejspíše z toho důvodu se od narození až po dospělost lidé s oblibou dotýkají věcí teplých a chlupatých, tedy v dětství například kůže matky a plyšáků, v dospělosti kůže partnera nebo kožešinových oděvů. </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a:t>
            </a:fld>
            <a:endParaRPr lang="cs-CZ"/>
          </a:p>
        </p:txBody>
      </p:sp>
    </p:spTree>
    <p:extLst>
      <p:ext uri="{BB962C8B-B14F-4D97-AF65-F5344CB8AC3E}">
        <p14:creationId xmlns:p14="http://schemas.microsoft.com/office/powerpoint/2010/main" val="3916507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31</a:t>
            </a:fld>
            <a:endParaRPr lang="cs-CZ"/>
          </a:p>
        </p:txBody>
      </p:sp>
    </p:spTree>
    <p:extLst>
      <p:ext uri="{BB962C8B-B14F-4D97-AF65-F5344CB8AC3E}">
        <p14:creationId xmlns:p14="http://schemas.microsoft.com/office/powerpoint/2010/main" val="1916402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32</a:t>
            </a:fld>
            <a:endParaRPr lang="cs-CZ"/>
          </a:p>
        </p:txBody>
      </p:sp>
    </p:spTree>
    <p:extLst>
      <p:ext uri="{BB962C8B-B14F-4D97-AF65-F5344CB8AC3E}">
        <p14:creationId xmlns:p14="http://schemas.microsoft.com/office/powerpoint/2010/main" val="1405209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33</a:t>
            </a:fld>
            <a:endParaRPr lang="cs-CZ"/>
          </a:p>
        </p:txBody>
      </p:sp>
    </p:spTree>
    <p:extLst>
      <p:ext uri="{BB962C8B-B14F-4D97-AF65-F5344CB8AC3E}">
        <p14:creationId xmlns:p14="http://schemas.microsoft.com/office/powerpoint/2010/main" val="3090322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34</a:t>
            </a:fld>
            <a:endParaRPr lang="cs-CZ"/>
          </a:p>
        </p:txBody>
      </p:sp>
    </p:spTree>
    <p:extLst>
      <p:ext uri="{BB962C8B-B14F-4D97-AF65-F5344CB8AC3E}">
        <p14:creationId xmlns:p14="http://schemas.microsoft.com/office/powerpoint/2010/main" val="3256200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35</a:t>
            </a:fld>
            <a:endParaRPr lang="cs-CZ"/>
          </a:p>
        </p:txBody>
      </p:sp>
    </p:spTree>
    <p:extLst>
      <p:ext uri="{BB962C8B-B14F-4D97-AF65-F5344CB8AC3E}">
        <p14:creationId xmlns:p14="http://schemas.microsoft.com/office/powerpoint/2010/main" val="63402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lvl="1"/>
            <a:r>
              <a:rPr lang="cs-CZ" dirty="0" smtClean="0"/>
              <a:t>Party dívek a chlapců se spolu baví, chodí do klubů, podnikají různé aktivity a později se scházejí na večírcích. </a:t>
            </a:r>
          </a:p>
          <a:p>
            <a:pPr lvl="1"/>
            <a:r>
              <a:rPr lang="cs-CZ" dirty="0" smtClean="0"/>
              <a:t>předchází fázi romantických vztahů, které se odehrávají pouze v rámci dyády, bez přítomnosti dalších přátel </a:t>
            </a:r>
          </a:p>
          <a:p>
            <a:pPr lvl="1"/>
            <a:r>
              <a:rPr lang="cs-CZ" dirty="0" smtClean="0"/>
              <a:t>fáze skupinových akcí a navazování vztahů v rámci skupiny se mohou vracet i později během dospělosti, prolínat s fázemi soukromého romantického vztahu nebo u některých lidí naopak zcela chybět</a:t>
            </a:r>
          </a:p>
          <a:p>
            <a:pPr lvl="1"/>
            <a:r>
              <a:rPr lang="cs-CZ" dirty="0" smtClean="0"/>
              <a:t>adolescenti, kteří jsou součástí malé skupiny blízkých přátel stejného pohlaví, mají větší šanci, že budou později zapojení do sítě vrstevníků opačného pohlaví, což zase zvyšuje šanci budoucího vzniku romantického vztahu. Vrstevnická skupina umožňuje lepší přístup k potencionálním romantickým partnerům, poskytuje vzory, jak se mají dva mladí lidé, kteří spolu chodí, k sobě chovat, vytváří normy a poskytuje vedení a podporu v prvních romantických vztazích </a:t>
            </a:r>
          </a:p>
          <a:p>
            <a:pPr lvl="1"/>
            <a:r>
              <a:rPr lang="cs-CZ" dirty="0" smtClean="0"/>
              <a:t>První intimní zkušenosti sdílené s přáteli a diskuse o romantických vztazích formují romantická očekávání a připravenost dospívajících. Až v období pozdního dospívání se dívky a chlapci pouští do seznamování i bez podpory přátel z party. </a:t>
            </a:r>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36</a:t>
            </a:fld>
            <a:endParaRPr lang="cs-CZ"/>
          </a:p>
        </p:txBody>
      </p:sp>
    </p:spTree>
    <p:extLst>
      <p:ext uri="{BB962C8B-B14F-4D97-AF65-F5344CB8AC3E}">
        <p14:creationId xmlns:p14="http://schemas.microsoft.com/office/powerpoint/2010/main" val="2007615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vybírají partnery tak, aby nepoškodili nebo naopak zlepšili, svůj status ve vrstevnické skupině. </a:t>
            </a:r>
          </a:p>
          <a:p>
            <a:pPr lvl="1"/>
            <a:r>
              <a:rPr lang="cs-CZ" dirty="0" smtClean="0"/>
              <a:t>romantické vztahy jsou úzce spjaty s tím, jak jsou vrstevníky vnímaní a tedy s jejich sociálním postavením - výběr romantických partnerů se ve velké míře řídí názorem vrstevníků.</a:t>
            </a:r>
          </a:p>
          <a:p>
            <a:r>
              <a:rPr lang="cs-CZ" dirty="0" smtClean="0"/>
              <a:t>dvoření má podobu hravého popichování („</a:t>
            </a:r>
            <a:r>
              <a:rPr lang="cs-CZ" i="1" dirty="0" err="1" smtClean="0"/>
              <a:t>poke</a:t>
            </a:r>
            <a:r>
              <a:rPr lang="cs-CZ" i="1" dirty="0" smtClean="0"/>
              <a:t> and </a:t>
            </a:r>
            <a:r>
              <a:rPr lang="cs-CZ" i="1" dirty="0" err="1" smtClean="0"/>
              <a:t>push</a:t>
            </a:r>
            <a:r>
              <a:rPr lang="cs-CZ" dirty="0" smtClean="0"/>
              <a:t>“), - hravé bití, strkání, rovněž například otevřenou rukou, chytání a škádlení vrstevníka opačného pohlaví. Hravost je jasně rozpoznatelná jednak tím, že akci doprovází zpravidla úsměv nebo smích, a také tím, že aktéři po takovém boji zůstávají </a:t>
            </a:r>
            <a:r>
              <a:rPr lang="cs-CZ" u="sng" dirty="0" smtClean="0"/>
              <a:t>spolu</a:t>
            </a:r>
            <a:r>
              <a:rPr lang="cs-CZ" dirty="0" smtClean="0"/>
              <a:t> .</a:t>
            </a:r>
          </a:p>
          <a:p>
            <a:r>
              <a:rPr lang="cs-CZ" dirty="0" smtClean="0"/>
              <a:t>I když mohou být první romantické vztahy na jednu stranu povrchní a krátkodobé, na druhou stranu mohou přinášet uspokojení (</a:t>
            </a:r>
            <a:r>
              <a:rPr lang="cs-CZ" dirty="0" err="1" smtClean="0"/>
              <a:t>Feiring</a:t>
            </a:r>
            <a:r>
              <a:rPr lang="cs-CZ" dirty="0" smtClean="0"/>
              <a:t>, 1996). Ve studii Wilson-</a:t>
            </a:r>
            <a:r>
              <a:rPr lang="cs-CZ" dirty="0" err="1" smtClean="0"/>
              <a:t>Shokley</a:t>
            </a:r>
            <a:r>
              <a:rPr lang="cs-CZ" dirty="0" smtClean="0"/>
              <a:t> (1995), 25 – 34 % mladších adolescentů popisovalo silné emoce, které zažívali během svých skutečných i smyšlených romantických vztahů. </a:t>
            </a:r>
          </a:p>
          <a:p>
            <a:r>
              <a:rPr lang="cs-CZ" dirty="0" smtClean="0"/>
              <a:t>S přibývajícím věkem adolescenti kladou vyšší důraz na intimitu mezi nimi a romantickým partnerem (</a:t>
            </a:r>
            <a:r>
              <a:rPr lang="cs-CZ" dirty="0" err="1" smtClean="0"/>
              <a:t>Feiring</a:t>
            </a:r>
            <a:r>
              <a:rPr lang="cs-CZ" dirty="0" smtClean="0"/>
              <a:t>, 1996). Vztahy se stávají intimnější, vážnější, dlouhodobější a zahrnují i první sexuální zkušenosti (Brown et al., 1999), ale o tom více v dalších kapitolách. </a:t>
            </a: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37</a:t>
            </a:fld>
            <a:endParaRPr lang="cs-CZ"/>
          </a:p>
        </p:txBody>
      </p:sp>
    </p:spTree>
    <p:extLst>
      <p:ext uri="{BB962C8B-B14F-4D97-AF65-F5344CB8AC3E}">
        <p14:creationId xmlns:p14="http://schemas.microsoft.com/office/powerpoint/2010/main" val="212404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Pláčem novorozenec spontánně odráží míru svého </a:t>
            </a:r>
            <a:r>
              <a:rPr lang="cs-CZ" sz="1200" kern="1200" dirty="0" err="1" smtClean="0">
                <a:solidFill>
                  <a:schemeClr val="tx1"/>
                </a:solidFill>
                <a:effectLst/>
                <a:latin typeface="+mn-lt"/>
                <a:ea typeface="+mn-ea"/>
                <a:cs typeface="+mn-cs"/>
              </a:rPr>
              <a:t>distresu</a:t>
            </a:r>
            <a:r>
              <a:rPr lang="cs-CZ" sz="1200" kern="1200" dirty="0" smtClean="0">
                <a:solidFill>
                  <a:schemeClr val="tx1"/>
                </a:solidFill>
                <a:effectLst/>
                <a:latin typeface="+mn-lt"/>
                <a:ea typeface="+mn-ea"/>
                <a:cs typeface="+mn-cs"/>
              </a:rPr>
              <a:t>, tedy nepříjemného vnitřního stavu, ať již je to šok z příchodu na svět, bolest, hlad nebo později izolace od matky (Lindová et al., 2015). Novorozenec je ale nejen velmi dobře vybaven pláč vysílat, ale také podobné negativně emočně laděné vokální signály zpracovávat. Studie analyzující elektrofyziologické změny mozku novorozenců z posledních let přesvědčivě doložily skutečnost, která byla donedávna považována za spornou, že již novorozenci jsou schopni </a:t>
            </a:r>
            <a:r>
              <a:rPr lang="cs-CZ" sz="1200" b="1" kern="1200" dirty="0" smtClean="0">
                <a:solidFill>
                  <a:schemeClr val="tx1"/>
                </a:solidFill>
                <a:effectLst/>
                <a:latin typeface="+mn-lt"/>
                <a:ea typeface="+mn-ea"/>
                <a:cs typeface="+mn-cs"/>
              </a:rPr>
              <a:t>rozpoznat negativní emoce z hlasu</a:t>
            </a:r>
            <a:r>
              <a:rPr lang="cs-CZ" sz="1200" kern="1200" dirty="0" smtClean="0">
                <a:solidFill>
                  <a:schemeClr val="tx1"/>
                </a:solidFill>
                <a:effectLst/>
                <a:latin typeface="+mn-lt"/>
                <a:ea typeface="+mn-ea"/>
                <a:cs typeface="+mn-cs"/>
              </a:rPr>
              <a:t> druhých lidí (</a:t>
            </a:r>
            <a:r>
              <a:rPr lang="cs-CZ" sz="1200" kern="1200" dirty="0" err="1" smtClean="0">
                <a:solidFill>
                  <a:schemeClr val="tx1"/>
                </a:solidFill>
                <a:effectLst/>
                <a:latin typeface="+mn-lt"/>
                <a:ea typeface="+mn-ea"/>
                <a:cs typeface="+mn-cs"/>
              </a:rPr>
              <a:t>Decety</a:t>
            </a:r>
            <a:r>
              <a:rPr lang="cs-CZ" sz="1200" kern="1200" dirty="0" smtClean="0">
                <a:solidFill>
                  <a:schemeClr val="tx1"/>
                </a:solidFill>
                <a:effectLst/>
                <a:latin typeface="+mn-lt"/>
                <a:ea typeface="+mn-ea"/>
                <a:cs typeface="+mn-cs"/>
              </a:rPr>
              <a:t> a </a:t>
            </a:r>
            <a:r>
              <a:rPr lang="cs-CZ" sz="1200" kern="1200" dirty="0" err="1" smtClean="0">
                <a:solidFill>
                  <a:schemeClr val="tx1"/>
                </a:solidFill>
                <a:effectLst/>
                <a:latin typeface="+mn-lt"/>
                <a:ea typeface="+mn-ea"/>
                <a:cs typeface="+mn-cs"/>
              </a:rPr>
              <a:t>Holvoet</a:t>
            </a:r>
            <a:r>
              <a:rPr lang="cs-CZ" sz="1200" kern="1200" dirty="0" smtClean="0">
                <a:solidFill>
                  <a:schemeClr val="tx1"/>
                </a:solidFill>
                <a:effectLst/>
                <a:latin typeface="+mn-lt"/>
                <a:ea typeface="+mn-ea"/>
                <a:cs typeface="+mn-cs"/>
              </a:rPr>
              <a:t>, 2021). </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4</a:t>
            </a:fld>
            <a:endParaRPr lang="cs-CZ"/>
          </a:p>
        </p:txBody>
      </p:sp>
    </p:spTree>
    <p:extLst>
      <p:ext uri="{BB962C8B-B14F-4D97-AF65-F5344CB8AC3E}">
        <p14:creationId xmlns:p14="http://schemas.microsoft.com/office/powerpoint/2010/main" val="3312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5</a:t>
            </a:fld>
            <a:endParaRPr lang="cs-CZ"/>
          </a:p>
        </p:txBody>
      </p:sp>
    </p:spTree>
    <p:extLst>
      <p:ext uri="{BB962C8B-B14F-4D97-AF65-F5344CB8AC3E}">
        <p14:creationId xmlns:p14="http://schemas.microsoft.com/office/powerpoint/2010/main" val="273627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6</a:t>
            </a:fld>
            <a:endParaRPr lang="cs-CZ"/>
          </a:p>
        </p:txBody>
      </p:sp>
    </p:spTree>
    <p:extLst>
      <p:ext uri="{BB962C8B-B14F-4D97-AF65-F5344CB8AC3E}">
        <p14:creationId xmlns:p14="http://schemas.microsoft.com/office/powerpoint/2010/main" val="7517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7</a:t>
            </a:fld>
            <a:endParaRPr lang="cs-CZ"/>
          </a:p>
        </p:txBody>
      </p:sp>
    </p:spTree>
    <p:extLst>
      <p:ext uri="{BB962C8B-B14F-4D97-AF65-F5344CB8AC3E}">
        <p14:creationId xmlns:p14="http://schemas.microsoft.com/office/powerpoint/2010/main" val="330833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smtClean="0"/>
              <a:t>Impulzivní explorace</a:t>
            </a:r>
            <a:r>
              <a:rPr lang="cs-CZ" i="1" baseline="0" dirty="0" smtClean="0"/>
              <a:t> – strkání prstu do nosu</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8</a:t>
            </a:fld>
            <a:endParaRPr lang="cs-CZ"/>
          </a:p>
        </p:txBody>
      </p:sp>
    </p:spTree>
    <p:extLst>
      <p:ext uri="{BB962C8B-B14F-4D97-AF65-F5344CB8AC3E}">
        <p14:creationId xmlns:p14="http://schemas.microsoft.com/office/powerpoint/2010/main" val="141034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smtClean="0"/>
              <a:t>Impulzivní explorace</a:t>
            </a:r>
            <a:r>
              <a:rPr lang="cs-CZ" i="1" baseline="0" dirty="0" smtClean="0"/>
              <a:t> – strkání prstu do nosu</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9</a:t>
            </a:fld>
            <a:endParaRPr lang="cs-CZ"/>
          </a:p>
        </p:txBody>
      </p:sp>
    </p:spTree>
    <p:extLst>
      <p:ext uri="{BB962C8B-B14F-4D97-AF65-F5344CB8AC3E}">
        <p14:creationId xmlns:p14="http://schemas.microsoft.com/office/powerpoint/2010/main" val="145404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tx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ě obsahové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tex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5129800" y="1511250"/>
            <a:ext cx="4500000" cy="468000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1" name="Zástupný symbol pro tex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sloupc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noProof="0"/>
              <a:t>Kliknutím můžete upravit nadpis stránky</a:t>
            </a:r>
          </a:p>
        </p:txBody>
      </p:sp>
      <p:sp>
        <p:nvSpPr>
          <p:cNvPr id="10" name="Podnadpis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noProof="0"/>
              <a:t>Podnadpis</a:t>
            </a:r>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sz="1300">
                <a:solidFill>
                  <a:schemeClr val="tx1">
                    <a:lumMod val="75000"/>
                    <a:lumOff val="25000"/>
                  </a:schemeClr>
                </a:solidFill>
              </a:defRPr>
            </a:lvl2pPr>
            <a:lvl3pPr>
              <a:defRPr sz="11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tex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3" name="Zástupný symbol pro tex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5" name="Zástupný symbol pro tex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7" name="Zástupný symbol pro tex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zápatí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cs-CZ" noProof="0"/>
              <a:t>Přidejte zápatí</a:t>
            </a:r>
          </a:p>
        </p:txBody>
      </p:sp>
      <p:sp>
        <p:nvSpPr>
          <p:cNvPr id="6" name="Zástupný symbol pro číslo snímku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cs-CZ" noProof="0" smtClean="0"/>
              <a:pPr rtl="0"/>
              <a:t>‹#›</a:t>
            </a:fld>
            <a:endParaRPr lang="cs-CZ"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5" name="Podnadpis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zápatí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cs-CZ"/>
              <a:t>Přidejte zápatí</a:t>
            </a:r>
            <a:endParaRPr lang="cs-CZ" dirty="0"/>
          </a:p>
        </p:txBody>
      </p:sp>
      <p:sp>
        <p:nvSpPr>
          <p:cNvPr id="4" name="Zástupný symbol pro číslo snímku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cs-CZ"/>
              <a:t>Přidejte zápatí</a:t>
            </a:r>
            <a:endParaRPr lang="cs-CZ" dirty="0"/>
          </a:p>
        </p:txBody>
      </p:sp>
      <p:sp>
        <p:nvSpPr>
          <p:cNvPr id="3" name="Zástupný symbol pro číslo snímku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A2F5A4D-AA67-497A-B06F-F4781AF4487E}" type="datetimeFigureOut">
              <a:rPr lang="cs-CZ" smtClean="0"/>
              <a:t>07.05.2024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44F3094-2FCF-42DD-ACA5-1B967DEF80AF}" type="slidenum">
              <a:rPr lang="cs-CZ" smtClean="0"/>
              <a:t>‹#›</a:t>
            </a:fld>
            <a:endParaRPr lang="cs-CZ"/>
          </a:p>
        </p:txBody>
      </p:sp>
    </p:spTree>
    <p:extLst>
      <p:ext uri="{BB962C8B-B14F-4D97-AF65-F5344CB8AC3E}">
        <p14:creationId xmlns:p14="http://schemas.microsoft.com/office/powerpoint/2010/main" val="373583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2">
    <p:bg>
      <p:bgPr>
        <a:solidFill>
          <a:schemeClr val="bg1"/>
        </a:solidFill>
        <a:effectLst/>
      </p:bgPr>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nímek 3">
    <p:bg>
      <p:bgPr>
        <a:solidFill>
          <a:schemeClr val="bg1"/>
        </a:solidFill>
        <a:effectLst/>
      </p:bgPr>
    </p:bg>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 fotka 1">
    <p:spTree>
      <p:nvGrpSpPr>
        <p:cNvPr id="1" name=""/>
        <p:cNvGrpSpPr/>
        <p:nvPr/>
      </p:nvGrpSpPr>
      <p:grpSpPr>
        <a:xfrm>
          <a:off x="0" y="0"/>
          <a:ext cx="0" cy="0"/>
          <a:chOff x="0" y="0"/>
          <a:chExt cx="0" cy="0"/>
        </a:xfrm>
      </p:grpSpPr>
      <p:sp>
        <p:nvSpPr>
          <p:cNvPr id="8" name="Zástupný symbol obrázku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302818"/>
            <a:ext cx="5184913" cy="937132"/>
          </a:xfrm>
        </p:spPr>
        <p:txBody>
          <a:bodyPr rtlCol="0"/>
          <a:lstStyle>
            <a:lvl1pPr algn="r">
              <a:defRPr>
                <a:solidFill>
                  <a:schemeClr val="tx1"/>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fotka 2">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
        <p:nvSpPr>
          <p:cNvPr id="9" name="Zástupný symbol obrázku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6" name="Nadpis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cs-CZ" dirty="0"/>
              <a:t>Kliknutím můžete upravit styl předlohy nadpisů.</a:t>
            </a:r>
          </a:p>
        </p:txBody>
      </p:sp>
      <p:sp>
        <p:nvSpPr>
          <p:cNvPr id="11" name="Podnadpis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Porovnání – zástupný symbol vlev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Upravit styly předlohy textu</a:t>
            </a:r>
            <a:endParaRPr lang="cs-CZ" dirty="0"/>
          </a:p>
        </p:txBody>
      </p:sp>
      <p:sp>
        <p:nvSpPr>
          <p:cNvPr id="4" name="Zástupný symbol pro obsah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2" name="Porovnání – zástupný symbol vlev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cs-CZ"/>
              <a:t>Upravit styly předlohy textu</a:t>
            </a:r>
            <a:endParaRPr lang="cs-CZ" dirty="0"/>
          </a:p>
        </p:txBody>
      </p:sp>
      <p:sp>
        <p:nvSpPr>
          <p:cNvPr id="8" name="Zástupný symbol pro tex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fotka">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Zadejte titulek</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2" name="Zástupný symbol pro číslo snímku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nímek s poděkování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cs-CZ"/>
              <a:t>Děkujeme!</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Zástupný symbol pro text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cs-CZ"/>
              <a:t>Jméno a příjmení</a:t>
            </a:r>
            <a:endParaRPr lang="cs-CZ" dirty="0"/>
          </a:p>
        </p:txBody>
      </p:sp>
      <p:sp>
        <p:nvSpPr>
          <p:cNvPr id="12" name="Zástupný symbol pro text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Telefonní číslo</a:t>
            </a:r>
            <a:endParaRPr lang="cs-CZ" dirty="0"/>
          </a:p>
        </p:txBody>
      </p:sp>
      <p:sp>
        <p:nvSpPr>
          <p:cNvPr id="13" name="Zástupný symbol pro text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E-mail nebo uživatelské jméno ze sociální sítě</a:t>
            </a:r>
            <a:endParaRPr lang="cs-CZ" dirty="0"/>
          </a:p>
        </p:txBody>
      </p:sp>
      <p:sp>
        <p:nvSpPr>
          <p:cNvPr id="14" name="Zástupný symbol pro text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Web společnosti</a:t>
            </a:r>
            <a:endParaRPr lang="cs-CZ"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7" name="Obdélník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Zástupný symbol pro nadpis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cs-CZ"/>
              <a:t>Kliknutím můžete upravit nadpis stránky</a:t>
            </a:r>
            <a:endParaRPr lang="cs-CZ" dirty="0"/>
          </a:p>
        </p:txBody>
      </p:sp>
      <p:sp>
        <p:nvSpPr>
          <p:cNvPr id="3" name="Zástupný symbol pro tex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cs-CZ" smtClean="0"/>
              <a:pPr rtl="0"/>
              <a:t>‹#›</a:t>
            </a:fld>
            <a:endParaRPr lang="cs-CZ" dirty="0"/>
          </a:p>
        </p:txBody>
      </p:sp>
      <p:sp>
        <p:nvSpPr>
          <p:cNvPr id="4" name="Textové pole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cs-CZ" sz="1600" b="1" spc="-100">
                <a:solidFill>
                  <a:schemeClr val="tx1">
                    <a:lumMod val="50000"/>
                    <a:lumOff val="50000"/>
                  </a:schemeClr>
                </a:solidFill>
                <a:latin typeface="Corbel" panose="020B0503020204020204" pitchFamily="34" charset="0"/>
              </a:rPr>
              <a:t>FIRST UP</a:t>
            </a:r>
            <a:r>
              <a:rPr lang="cs-CZ" sz="1600" b="1" spc="-100" baseline="0">
                <a:solidFill>
                  <a:schemeClr val="tx1">
                    <a:lumMod val="50000"/>
                    <a:lumOff val="50000"/>
                  </a:schemeClr>
                </a:solidFill>
                <a:latin typeface="Corbel" panose="020B0503020204020204" pitchFamily="34" charset="0"/>
              </a:rPr>
              <a:t/>
            </a:r>
            <a:br>
              <a:rPr lang="cs-CZ" sz="1600" b="1" spc="-100" baseline="0">
                <a:solidFill>
                  <a:schemeClr val="tx1">
                    <a:lumMod val="50000"/>
                    <a:lumOff val="50000"/>
                  </a:schemeClr>
                </a:solidFill>
                <a:latin typeface="Corbel" panose="020B0503020204020204" pitchFamily="34" charset="0"/>
              </a:rPr>
            </a:br>
            <a:r>
              <a:rPr lang="cs-CZ" sz="1600" b="1" spc="-100">
                <a:solidFill>
                  <a:schemeClr val="accent1"/>
                </a:solidFill>
                <a:latin typeface="Corbel" panose="020B0503020204020204" pitchFamily="34" charset="0"/>
              </a:rPr>
              <a:t> </a:t>
            </a:r>
            <a:r>
              <a:rPr lang="cs-CZ" sz="1600" b="1" spc="-100">
                <a:solidFill>
                  <a:schemeClr val="tx1"/>
                </a:solidFill>
                <a:latin typeface="Corbel" panose="020B0503020204020204" pitchFamily="34" charset="0"/>
              </a:rPr>
              <a:t>CONSULTANTS</a:t>
            </a:r>
            <a:endParaRPr lang="cs-CZ" sz="1600" b="1" spc="-100" dirty="0">
              <a:solidFill>
                <a:schemeClr val="tx1"/>
              </a:solidFill>
              <a:latin typeface="Corbel" panose="020B0503020204020204" pitchFamily="34" charset="0"/>
            </a:endParaRPr>
          </a:p>
        </p:txBody>
      </p:sp>
      <p:sp>
        <p:nvSpPr>
          <p:cNvPr id="8" name="Obdélník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Obdélník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6" r:id="rId15"/>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cs-CZ" dirty="0" smtClean="0"/>
              <a:t>Vývoj </a:t>
            </a:r>
            <a:r>
              <a:rPr lang="cs-CZ" sz="4400" dirty="0" smtClean="0"/>
              <a:t>sociálních vztahů, sociální kognice a komunikace v celoživotní perspektivě</a:t>
            </a:r>
            <a:endParaRPr lang="cs-CZ" sz="4400" dirty="0"/>
          </a:p>
        </p:txBody>
      </p:sp>
      <p:sp>
        <p:nvSpPr>
          <p:cNvPr id="4" name="Podnadpis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r>
              <a:rPr lang="cs-CZ" smtClean="0"/>
              <a:t>Jitka Lindová</a:t>
            </a:r>
            <a:endParaRPr lang="cs-CZ" dirty="0"/>
          </a:p>
        </p:txBody>
      </p:sp>
      <p:pic>
        <p:nvPicPr>
          <p:cNvPr id="5" name="Zástupný symbol pro obrázek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503" r="28503"/>
          <a:stretch>
            <a:fillRect/>
          </a:stretch>
        </p:blipFill>
        <p:spPr/>
      </p:pic>
      <p:pic>
        <p:nvPicPr>
          <p:cNvPr id="2" name="Obrázek 1"/>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hra</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10</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5113176"/>
            <a:ext cx="2452914" cy="729401"/>
          </a:xfrm>
        </p:spPr>
        <p:txBody>
          <a:bodyPr/>
          <a:lstStyle/>
          <a:p>
            <a:r>
              <a:rPr lang="cs-CZ" dirty="0" smtClean="0"/>
              <a:t>Typy </a:t>
            </a:r>
            <a:r>
              <a:rPr lang="cs-CZ" dirty="0" smtClean="0"/>
              <a:t>hry</a:t>
            </a:r>
          </a:p>
          <a:p>
            <a:r>
              <a:rPr lang="cs-CZ" dirty="0" smtClean="0"/>
              <a:t>Pohlavní rozdíly</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Obrázek 6"/>
          <p:cNvPicPr>
            <a:picLocks noChangeAspect="1"/>
          </p:cNvPicPr>
          <p:nvPr/>
        </p:nvPicPr>
        <p:blipFill rotWithShape="1">
          <a:blip r:embed="rId5" cstate="print">
            <a:extLst>
              <a:ext uri="{28A0092B-C50C-407E-A947-70E740481C1C}">
                <a14:useLocalDpi xmlns:a14="http://schemas.microsoft.com/office/drawing/2010/main" val="0"/>
              </a:ext>
            </a:extLst>
          </a:blip>
          <a:srcRect l="-1282" b="54414"/>
          <a:stretch/>
        </p:blipFill>
        <p:spPr>
          <a:xfrm>
            <a:off x="421197" y="525077"/>
            <a:ext cx="9361432" cy="4505123"/>
          </a:xfrm>
          <a:prstGeom prst="rect">
            <a:avLst/>
          </a:prstGeom>
        </p:spPr>
      </p:pic>
    </p:spTree>
    <p:extLst>
      <p:ext uri="{BB962C8B-B14F-4D97-AF65-F5344CB8AC3E}">
        <p14:creationId xmlns:p14="http://schemas.microsoft.com/office/powerpoint/2010/main" val="46651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b="1" dirty="0" smtClean="0"/>
              <a:t>nezúčastněné </a:t>
            </a:r>
            <a:r>
              <a:rPr lang="cs-CZ" b="1" dirty="0"/>
              <a:t>chování</a:t>
            </a:r>
            <a:r>
              <a:rPr lang="cs-CZ" dirty="0"/>
              <a:t> (</a:t>
            </a:r>
            <a:r>
              <a:rPr lang="cs-CZ" i="1" dirty="0" err="1"/>
              <a:t>unoccupied</a:t>
            </a:r>
            <a:r>
              <a:rPr lang="cs-CZ" i="1" dirty="0"/>
              <a:t> </a:t>
            </a:r>
            <a:r>
              <a:rPr lang="cs-CZ" i="1" dirty="0" err="1" smtClean="0"/>
              <a:t>behavior</a:t>
            </a:r>
            <a:r>
              <a:rPr lang="cs-CZ" i="1" dirty="0" smtClean="0"/>
              <a:t>) </a:t>
            </a:r>
            <a:r>
              <a:rPr lang="cs-CZ" dirty="0" smtClean="0"/>
              <a:t>- </a:t>
            </a:r>
            <a:r>
              <a:rPr lang="cs-CZ" dirty="0"/>
              <a:t>pozorování </a:t>
            </a:r>
            <a:r>
              <a:rPr lang="cs-CZ" dirty="0" smtClean="0"/>
              <a:t>něčeho zajímavého</a:t>
            </a:r>
            <a:r>
              <a:rPr lang="cs-CZ" dirty="0" smtClean="0"/>
              <a:t>, chůze po místnosti, </a:t>
            </a:r>
            <a:r>
              <a:rPr lang="cs-CZ" dirty="0"/>
              <a:t>hraní si s vlastním </a:t>
            </a:r>
            <a:r>
              <a:rPr lang="cs-CZ" dirty="0" smtClean="0"/>
              <a:t>tělem</a:t>
            </a:r>
          </a:p>
          <a:p>
            <a:r>
              <a:rPr lang="cs-CZ" b="1" dirty="0" smtClean="0"/>
              <a:t>osamělá hra </a:t>
            </a:r>
            <a:r>
              <a:rPr lang="cs-CZ" dirty="0"/>
              <a:t>(</a:t>
            </a:r>
            <a:r>
              <a:rPr lang="cs-CZ" i="1" dirty="0" err="1"/>
              <a:t>solitary</a:t>
            </a:r>
            <a:r>
              <a:rPr lang="cs-CZ" i="1" dirty="0"/>
              <a:t> play</a:t>
            </a:r>
            <a:r>
              <a:rPr lang="cs-CZ" dirty="0" smtClean="0"/>
              <a:t>) - osamocená hra </a:t>
            </a:r>
            <a:r>
              <a:rPr lang="cs-CZ" dirty="0"/>
              <a:t>s různými materiály poblíž ostatních </a:t>
            </a:r>
            <a:r>
              <a:rPr lang="cs-CZ" dirty="0" smtClean="0"/>
              <a:t>dětí</a:t>
            </a:r>
          </a:p>
          <a:p>
            <a:r>
              <a:rPr lang="cs-CZ" b="1" dirty="0" smtClean="0"/>
              <a:t>přihlížejícího </a:t>
            </a:r>
            <a:r>
              <a:rPr lang="cs-CZ" b="1" dirty="0"/>
              <a:t>chování</a:t>
            </a:r>
            <a:r>
              <a:rPr lang="cs-CZ" dirty="0"/>
              <a:t> (</a:t>
            </a:r>
            <a:r>
              <a:rPr lang="cs-CZ" i="1" dirty="0" err="1"/>
              <a:t>onlooker</a:t>
            </a:r>
            <a:r>
              <a:rPr lang="cs-CZ" i="1" dirty="0"/>
              <a:t> </a:t>
            </a:r>
            <a:r>
              <a:rPr lang="cs-CZ" i="1" dirty="0" err="1"/>
              <a:t>behavior</a:t>
            </a:r>
            <a:r>
              <a:rPr lang="cs-CZ" dirty="0" smtClean="0"/>
              <a:t>) - pozoruje </a:t>
            </a:r>
            <a:r>
              <a:rPr lang="cs-CZ" dirty="0"/>
              <a:t>ostatní děti při hře, může na ně i mluvit, ale nezapojuje se do společné herní </a:t>
            </a:r>
            <a:r>
              <a:rPr lang="cs-CZ" dirty="0" smtClean="0"/>
              <a:t>aktivity</a:t>
            </a:r>
          </a:p>
          <a:p>
            <a:r>
              <a:rPr lang="cs-CZ" b="1" dirty="0" smtClean="0"/>
              <a:t>paralelní </a:t>
            </a:r>
            <a:r>
              <a:rPr lang="cs-CZ" b="1" dirty="0"/>
              <a:t>hra</a:t>
            </a:r>
            <a:r>
              <a:rPr lang="cs-CZ" dirty="0"/>
              <a:t> (</a:t>
            </a:r>
            <a:r>
              <a:rPr lang="cs-CZ" i="1" dirty="0" err="1"/>
              <a:t>parallel</a:t>
            </a:r>
            <a:r>
              <a:rPr lang="cs-CZ" i="1" dirty="0"/>
              <a:t> play</a:t>
            </a:r>
            <a:r>
              <a:rPr lang="cs-CZ" dirty="0" smtClean="0"/>
              <a:t>) hraje si samo </a:t>
            </a:r>
            <a:r>
              <a:rPr lang="cs-CZ" dirty="0"/>
              <a:t>s podobnými hračkami jako děti v jeho </a:t>
            </a:r>
            <a:r>
              <a:rPr lang="cs-CZ" dirty="0" smtClean="0"/>
              <a:t>blízkosti</a:t>
            </a:r>
          </a:p>
          <a:p>
            <a:r>
              <a:rPr lang="cs-CZ" b="1" dirty="0" smtClean="0"/>
              <a:t>asociativní </a:t>
            </a:r>
            <a:r>
              <a:rPr lang="cs-CZ" b="1" dirty="0"/>
              <a:t>hra </a:t>
            </a:r>
            <a:r>
              <a:rPr lang="cs-CZ" dirty="0"/>
              <a:t>(</a:t>
            </a:r>
            <a:r>
              <a:rPr lang="cs-CZ" i="1" dirty="0" err="1"/>
              <a:t>associative</a:t>
            </a:r>
            <a:r>
              <a:rPr lang="cs-CZ" i="1" dirty="0"/>
              <a:t> play</a:t>
            </a:r>
            <a:r>
              <a:rPr lang="cs-CZ" dirty="0" smtClean="0"/>
              <a:t>) - společně </a:t>
            </a:r>
            <a:r>
              <a:rPr lang="cs-CZ" dirty="0"/>
              <a:t>s ostatními dětmi, </a:t>
            </a:r>
            <a:r>
              <a:rPr lang="cs-CZ" dirty="0" smtClean="0"/>
              <a:t>v</a:t>
            </a:r>
            <a:r>
              <a:rPr lang="cs-CZ" dirty="0"/>
              <a:t> rámci hry nemají děti přidělené žádné role a hra není </a:t>
            </a:r>
            <a:r>
              <a:rPr lang="cs-CZ" dirty="0" smtClean="0"/>
              <a:t>organizovaná</a:t>
            </a:r>
          </a:p>
          <a:p>
            <a:r>
              <a:rPr lang="cs-CZ" b="1" dirty="0" smtClean="0"/>
              <a:t>kooperativní </a:t>
            </a:r>
            <a:r>
              <a:rPr lang="cs-CZ" b="1" dirty="0"/>
              <a:t>hra </a:t>
            </a:r>
            <a:r>
              <a:rPr lang="cs-CZ" dirty="0"/>
              <a:t>(</a:t>
            </a:r>
            <a:r>
              <a:rPr lang="cs-CZ" i="1" dirty="0" err="1"/>
              <a:t>cooperative</a:t>
            </a:r>
            <a:r>
              <a:rPr lang="cs-CZ" i="1" dirty="0"/>
              <a:t> play</a:t>
            </a:r>
            <a:r>
              <a:rPr lang="cs-CZ" dirty="0" smtClean="0"/>
              <a:t>) – hraje si s</a:t>
            </a:r>
            <a:r>
              <a:rPr lang="cs-CZ" dirty="0"/>
              <a:t> ostatními v koordinované hře, v níž má každý přidělenou svou </a:t>
            </a:r>
            <a:r>
              <a:rPr lang="cs-CZ" dirty="0" smtClean="0"/>
              <a:t>roli</a:t>
            </a:r>
            <a:endParaRPr lang="cs-CZ" dirty="0"/>
          </a:p>
          <a:p>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11</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hra</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err="1"/>
              <a:t>Partenová</a:t>
            </a:r>
            <a:r>
              <a:rPr lang="cs-CZ" dirty="0"/>
              <a:t> (1932</a:t>
            </a:r>
            <a:r>
              <a:rPr lang="cs-CZ" dirty="0" smtClean="0"/>
              <a:t>) - postupné kategorie </a:t>
            </a:r>
            <a:r>
              <a:rPr lang="cs-CZ" dirty="0"/>
              <a:t>hry předškolních </a:t>
            </a:r>
            <a:r>
              <a:rPr lang="cs-CZ" dirty="0" smtClean="0"/>
              <a:t>dětí </a:t>
            </a:r>
            <a:r>
              <a:rPr lang="cs-CZ" dirty="0"/>
              <a:t>na základě míry </a:t>
            </a:r>
            <a:r>
              <a:rPr lang="cs-CZ" dirty="0" smtClean="0"/>
              <a:t>sociálního </a:t>
            </a:r>
            <a:r>
              <a:rPr lang="cs-CZ" dirty="0"/>
              <a:t>zapojení</a:t>
            </a:r>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5668" r="15668"/>
          <a:stretch>
            <a:fillRect/>
          </a:stretch>
        </p:blipFill>
        <p:spPr/>
      </p:pic>
    </p:spTree>
    <p:extLst>
      <p:ext uri="{BB962C8B-B14F-4D97-AF65-F5344CB8AC3E}">
        <p14:creationId xmlns:p14="http://schemas.microsoft.com/office/powerpoint/2010/main" val="3347091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6948329" cy="3934542"/>
          </a:xfrm>
        </p:spPr>
        <p:txBody>
          <a:bodyPr rtlCol="0"/>
          <a:lstStyle/>
          <a:p>
            <a:r>
              <a:rPr lang="cs-CZ" sz="1600" b="1" dirty="0" smtClean="0"/>
              <a:t>Senzomotorická hra </a:t>
            </a:r>
            <a:endParaRPr lang="cs-CZ" sz="1600" dirty="0" smtClean="0"/>
          </a:p>
          <a:p>
            <a:r>
              <a:rPr lang="cs-CZ" sz="1600" b="1" dirty="0" smtClean="0"/>
              <a:t>Symbolická hra</a:t>
            </a:r>
          </a:p>
          <a:p>
            <a:r>
              <a:rPr lang="cs-CZ" sz="1600" b="1" dirty="0" smtClean="0"/>
              <a:t>Hra s pravidly</a:t>
            </a:r>
          </a:p>
          <a:p>
            <a:endParaRPr lang="cs-CZ" sz="1600" b="1" dirty="0" smtClean="0"/>
          </a:p>
          <a:p>
            <a:r>
              <a:rPr lang="cs-CZ" sz="1600" b="1" dirty="0" smtClean="0"/>
              <a:t>Funkční hra - </a:t>
            </a:r>
            <a:r>
              <a:rPr lang="cs-CZ" sz="1600" i="1" dirty="0"/>
              <a:t>jednoduché, opakující se svalové pohyby s předměty nebo bez nich </a:t>
            </a:r>
            <a:endParaRPr lang="cs-CZ" sz="1600" b="1" i="1" dirty="0" smtClean="0"/>
          </a:p>
          <a:p>
            <a:r>
              <a:rPr lang="cs-CZ" sz="1600" b="1" dirty="0" smtClean="0"/>
              <a:t>Konstruktivní hra - </a:t>
            </a:r>
            <a:r>
              <a:rPr lang="cs-CZ" sz="1600" i="1" dirty="0"/>
              <a:t>manipulační činnost s předměty za účelem vytváření </a:t>
            </a:r>
            <a:r>
              <a:rPr lang="cs-CZ" sz="1600" i="1" dirty="0" smtClean="0"/>
              <a:t>něčeho</a:t>
            </a:r>
          </a:p>
          <a:p>
            <a:r>
              <a:rPr lang="cs-CZ" sz="1600" b="1" dirty="0" smtClean="0"/>
              <a:t>Dramatická </a:t>
            </a:r>
            <a:r>
              <a:rPr lang="cs-CZ" sz="1600" b="1" dirty="0"/>
              <a:t>hra - </a:t>
            </a:r>
            <a:r>
              <a:rPr lang="cs-CZ" sz="1600" i="1" dirty="0"/>
              <a:t>aktivity, během nichž si dítě vytváří imaginární situace s cílem uspokojit své potřeby a osobní </a:t>
            </a:r>
            <a:r>
              <a:rPr lang="cs-CZ" sz="1600" i="1" dirty="0" smtClean="0"/>
              <a:t>přání</a:t>
            </a:r>
          </a:p>
          <a:p>
            <a:r>
              <a:rPr lang="cs-CZ" sz="1600" b="1" dirty="0" smtClean="0"/>
              <a:t>Hra s pravidly </a:t>
            </a:r>
            <a:r>
              <a:rPr lang="cs-CZ" sz="1600" i="1" dirty="0" smtClean="0"/>
              <a:t>- </a:t>
            </a:r>
            <a:r>
              <a:rPr lang="cs-CZ" sz="1600" i="1" dirty="0"/>
              <a:t>přijetí předem dohodnutých pravidel a přizpůsobení se těmto pravidlům</a:t>
            </a:r>
            <a:endParaRPr lang="cs-CZ" sz="1600"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12</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hra</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err="1" smtClean="0"/>
              <a:t>Piaget</a:t>
            </a:r>
            <a:r>
              <a:rPr lang="cs-CZ" dirty="0" smtClean="0"/>
              <a:t> (1962) a </a:t>
            </a:r>
            <a:r>
              <a:rPr lang="cs-CZ" dirty="0" err="1"/>
              <a:t>Smilansky</a:t>
            </a:r>
            <a:r>
              <a:rPr lang="cs-CZ" dirty="0"/>
              <a:t> (1968</a:t>
            </a:r>
            <a:r>
              <a:rPr lang="cs-CZ" dirty="0" smtClean="0"/>
              <a:t>)</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9"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5668" r="15668"/>
          <a:stretch>
            <a:fillRect/>
          </a:stretch>
        </p:blipFill>
        <p:spPr>
          <a:xfrm>
            <a:off x="7249886" y="1344803"/>
            <a:ext cx="3737526" cy="3933645"/>
          </a:xfrm>
        </p:spPr>
      </p:pic>
    </p:spTree>
    <p:extLst>
      <p:ext uri="{BB962C8B-B14F-4D97-AF65-F5344CB8AC3E}">
        <p14:creationId xmlns:p14="http://schemas.microsoft.com/office/powerpoint/2010/main" val="2063552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dirty="0"/>
              <a:t>Bojování a honění </a:t>
            </a:r>
            <a:endParaRPr lang="cs-CZ" dirty="0" smtClean="0"/>
          </a:p>
          <a:p>
            <a:r>
              <a:rPr lang="cs-CZ" dirty="0" smtClean="0"/>
              <a:t>Také součástí </a:t>
            </a:r>
            <a:r>
              <a:rPr lang="cs-CZ" dirty="0"/>
              <a:t>řady dětských sportů, například fotbalu, hokeje atd., </a:t>
            </a:r>
            <a:endParaRPr lang="cs-CZ" dirty="0" smtClean="0"/>
          </a:p>
          <a:p>
            <a:r>
              <a:rPr lang="cs-CZ" dirty="0" smtClean="0"/>
              <a:t>ritualizované </a:t>
            </a:r>
            <a:r>
              <a:rPr lang="cs-CZ" dirty="0"/>
              <a:t>formy bojování a honění </a:t>
            </a:r>
            <a:r>
              <a:rPr lang="cs-CZ" dirty="0" smtClean="0"/>
              <a:t>se - Na </a:t>
            </a:r>
            <a:r>
              <a:rPr lang="cs-CZ" dirty="0"/>
              <a:t>babu nebo na Sardinky. </a:t>
            </a:r>
            <a:endParaRPr lang="cs-CZ" dirty="0" smtClean="0"/>
          </a:p>
          <a:p>
            <a:r>
              <a:rPr lang="cs-CZ" dirty="0" smtClean="0"/>
              <a:t>Od 3 </a:t>
            </a:r>
            <a:r>
              <a:rPr lang="cs-CZ" dirty="0"/>
              <a:t>let s počátkem sociální hry </a:t>
            </a:r>
            <a:endParaRPr lang="cs-CZ" dirty="0" smtClean="0"/>
          </a:p>
          <a:p>
            <a:r>
              <a:rPr lang="cs-CZ" dirty="0" smtClean="0"/>
              <a:t>v</a:t>
            </a:r>
            <a:r>
              <a:rPr lang="cs-CZ" dirty="0"/>
              <a:t> předškolním věku tvoří přibližně 5 % sociálních aktivit dětí. </a:t>
            </a:r>
            <a:endParaRPr lang="cs-CZ" dirty="0" smtClean="0"/>
          </a:p>
          <a:p>
            <a:r>
              <a:rPr lang="cs-CZ" dirty="0" smtClean="0"/>
              <a:t>Vrchol mezi </a:t>
            </a:r>
            <a:r>
              <a:rPr lang="cs-CZ" dirty="0"/>
              <a:t>5 a 8 lety </a:t>
            </a:r>
            <a:endParaRPr lang="cs-CZ" dirty="0" smtClean="0"/>
          </a:p>
          <a:p>
            <a:r>
              <a:rPr lang="cs-CZ" dirty="0" smtClean="0"/>
              <a:t>v</a:t>
            </a:r>
            <a:r>
              <a:rPr lang="cs-CZ" dirty="0"/>
              <a:t> období středního dětství a dospívání </a:t>
            </a:r>
            <a:r>
              <a:rPr lang="cs-CZ" dirty="0" smtClean="0"/>
              <a:t>klesá </a:t>
            </a:r>
          </a:p>
          <a:p>
            <a:r>
              <a:rPr lang="cs-CZ" dirty="0"/>
              <a:t>z bojových her se vyvíjejí hry s </a:t>
            </a:r>
            <a:r>
              <a:rPr lang="cs-CZ" dirty="0" smtClean="0"/>
              <a:t>pravidly, které </a:t>
            </a:r>
            <a:r>
              <a:rPr lang="cs-CZ" dirty="0"/>
              <a:t>mají určité afektivní charakteristiky (např. plácnutí si</a:t>
            </a:r>
            <a:r>
              <a:rPr lang="cs-CZ" dirty="0" smtClean="0"/>
              <a:t>) a </a:t>
            </a:r>
            <a:r>
              <a:rPr lang="cs-CZ" dirty="0"/>
              <a:t>které se udržují až do dospělosti. </a:t>
            </a:r>
            <a:endParaRPr lang="cs-CZ" dirty="0" smtClean="0"/>
          </a:p>
          <a:p>
            <a:r>
              <a:rPr lang="cs-CZ" dirty="0" smtClean="0"/>
              <a:t>primární </a:t>
            </a:r>
            <a:r>
              <a:rPr lang="cs-CZ" dirty="0"/>
              <a:t>funkcí bojových her </a:t>
            </a:r>
            <a:r>
              <a:rPr lang="cs-CZ" dirty="0" smtClean="0"/>
              <a:t>zřejmě ustanovení </a:t>
            </a:r>
            <a:r>
              <a:rPr lang="cs-CZ" dirty="0"/>
              <a:t>dominantního postavení ve vrstevnické skupině, zejména u adolescentních </a:t>
            </a:r>
            <a:r>
              <a:rPr lang="cs-CZ" dirty="0" smtClean="0"/>
              <a:t>chlapců</a:t>
            </a:r>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13</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hra</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Bojové hry (</a:t>
            </a:r>
            <a:r>
              <a:rPr lang="cs-CZ" dirty="0" err="1" smtClean="0"/>
              <a:t>rough</a:t>
            </a:r>
            <a:r>
              <a:rPr lang="cs-CZ" dirty="0" smtClean="0"/>
              <a:t>-and-</a:t>
            </a:r>
            <a:r>
              <a:rPr lang="cs-CZ" dirty="0" err="1" smtClean="0"/>
              <a:t>tumble</a:t>
            </a:r>
            <a:r>
              <a:rPr lang="cs-CZ" dirty="0" smtClean="0"/>
              <a:t> play)</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9206" r="19206"/>
          <a:stretch>
            <a:fillRect/>
          </a:stretch>
        </p:blipFill>
        <p:spPr/>
      </p:pic>
    </p:spTree>
    <p:extLst>
      <p:ext uri="{BB962C8B-B14F-4D97-AF65-F5344CB8AC3E}">
        <p14:creationId xmlns:p14="http://schemas.microsoft.com/office/powerpoint/2010/main" val="76634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dirty="0" smtClean="0"/>
              <a:t>v</a:t>
            </a:r>
            <a:r>
              <a:rPr lang="cs-CZ" dirty="0"/>
              <a:t> průběhu předškolního věku </a:t>
            </a:r>
            <a:r>
              <a:rPr lang="cs-CZ" dirty="0" smtClean="0"/>
              <a:t>stále více</a:t>
            </a:r>
            <a:endParaRPr lang="cs-CZ" dirty="0" smtClean="0"/>
          </a:p>
          <a:p>
            <a:pPr marL="0" indent="0">
              <a:buNone/>
            </a:pPr>
            <a:r>
              <a:rPr lang="cs-CZ" dirty="0" smtClean="0"/>
              <a:t>Předpoklady:</a:t>
            </a:r>
          </a:p>
          <a:p>
            <a:r>
              <a:rPr lang="cs-CZ" dirty="0" smtClean="0"/>
              <a:t>schopnost </a:t>
            </a:r>
            <a:r>
              <a:rPr lang="cs-CZ" dirty="0"/>
              <a:t>sdíleného významu a </a:t>
            </a:r>
            <a:r>
              <a:rPr lang="cs-CZ" dirty="0" smtClean="0"/>
              <a:t>intersubjektivity/teorie mysli </a:t>
            </a:r>
            <a:endParaRPr lang="cs-CZ" dirty="0" smtClean="0"/>
          </a:p>
          <a:p>
            <a:pPr lvl="1"/>
            <a:r>
              <a:rPr lang="cs-CZ" dirty="0" smtClean="0"/>
              <a:t>Dohoda na </a:t>
            </a:r>
            <a:r>
              <a:rPr lang="cs-CZ" dirty="0"/>
              <a:t>rolích, pravidlech a tématu </a:t>
            </a:r>
            <a:r>
              <a:rPr lang="cs-CZ" dirty="0" smtClean="0"/>
              <a:t>hry, </a:t>
            </a:r>
            <a:r>
              <a:rPr lang="cs-CZ" dirty="0" smtClean="0"/>
              <a:t>vyjádření myšlenek, udržení </a:t>
            </a:r>
            <a:r>
              <a:rPr lang="cs-CZ" dirty="0"/>
              <a:t>herní </a:t>
            </a:r>
            <a:r>
              <a:rPr lang="cs-CZ" dirty="0" smtClean="0"/>
              <a:t>interakce, </a:t>
            </a:r>
            <a:r>
              <a:rPr lang="cs-CZ" dirty="0" err="1" smtClean="0"/>
              <a:t>zaujmutí</a:t>
            </a:r>
            <a:r>
              <a:rPr lang="cs-CZ" dirty="0" smtClean="0"/>
              <a:t> perspektivy druhého</a:t>
            </a:r>
          </a:p>
          <a:p>
            <a:pPr marL="0" indent="0">
              <a:buNone/>
            </a:pPr>
            <a:r>
              <a:rPr lang="cs-CZ" dirty="0" smtClean="0"/>
              <a:t>Sociální význam:</a:t>
            </a:r>
            <a:endParaRPr lang="cs-CZ" dirty="0" smtClean="0"/>
          </a:p>
          <a:p>
            <a:r>
              <a:rPr lang="cs-CZ" dirty="0" smtClean="0"/>
              <a:t>učení </a:t>
            </a:r>
            <a:r>
              <a:rPr lang="cs-CZ" dirty="0"/>
              <a:t>se kompromisům </a:t>
            </a:r>
            <a:r>
              <a:rPr lang="cs-CZ" dirty="0" smtClean="0"/>
              <a:t>- vyjednávání </a:t>
            </a:r>
            <a:r>
              <a:rPr lang="cs-CZ" dirty="0"/>
              <a:t>o rolích, </a:t>
            </a:r>
            <a:r>
              <a:rPr lang="cs-CZ" dirty="0" smtClean="0"/>
              <a:t>scénářích, pravidlech </a:t>
            </a:r>
          </a:p>
          <a:p>
            <a:r>
              <a:rPr lang="cs-CZ" dirty="0" smtClean="0"/>
              <a:t>vytváří </a:t>
            </a:r>
            <a:r>
              <a:rPr lang="cs-CZ" dirty="0"/>
              <a:t>bezpečný prostor, ve kterém mohou zkoumat a diskutovat o otázkách intimity a </a:t>
            </a:r>
            <a:r>
              <a:rPr lang="cs-CZ" dirty="0" smtClean="0"/>
              <a:t>důvěry</a:t>
            </a:r>
            <a:endParaRPr lang="cs-CZ" dirty="0"/>
          </a:p>
          <a:p>
            <a:r>
              <a:rPr lang="cs-CZ" dirty="0" smtClean="0"/>
              <a:t>napříč </a:t>
            </a:r>
            <a:r>
              <a:rPr lang="cs-CZ" dirty="0" smtClean="0"/>
              <a:t>kulturami </a:t>
            </a:r>
          </a:p>
          <a:p>
            <a:pPr lvl="1"/>
            <a:r>
              <a:rPr lang="cs-CZ" dirty="0" smtClean="0"/>
              <a:t>socializační </a:t>
            </a:r>
            <a:r>
              <a:rPr lang="cs-CZ" dirty="0"/>
              <a:t>postupy </a:t>
            </a:r>
            <a:r>
              <a:rPr lang="cs-CZ" dirty="0" smtClean="0"/>
              <a:t>v kulturách zřejmě </a:t>
            </a:r>
            <a:r>
              <a:rPr lang="cs-CZ" dirty="0"/>
              <a:t>ovlivňují četnost a obsah, </a:t>
            </a:r>
            <a:r>
              <a:rPr lang="cs-CZ" dirty="0" smtClean="0"/>
              <a:t>ale ne </a:t>
            </a:r>
            <a:r>
              <a:rPr lang="cs-CZ" dirty="0"/>
              <a:t>komplexnost </a:t>
            </a:r>
            <a:r>
              <a:rPr lang="cs-CZ" dirty="0" smtClean="0"/>
              <a:t>hry na něco</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14</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hra</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Hra na něco, dramatická hra (</a:t>
            </a:r>
            <a:r>
              <a:rPr lang="cs-CZ" dirty="0" err="1" smtClean="0"/>
              <a:t>pretend</a:t>
            </a:r>
            <a:r>
              <a:rPr lang="cs-CZ" dirty="0" smtClean="0"/>
              <a:t> play, </a:t>
            </a:r>
            <a:r>
              <a:rPr lang="cs-CZ" dirty="0" err="1" smtClean="0"/>
              <a:t>sociodramatic</a:t>
            </a:r>
            <a:r>
              <a:rPr lang="cs-CZ" dirty="0" smtClean="0"/>
              <a:t> play)</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28325" r="28325"/>
          <a:stretch>
            <a:fillRect/>
          </a:stretch>
        </p:blipFill>
        <p:spPr/>
      </p:pic>
    </p:spTree>
    <p:extLst>
      <p:ext uri="{BB962C8B-B14F-4D97-AF65-F5344CB8AC3E}">
        <p14:creationId xmlns:p14="http://schemas.microsoft.com/office/powerpoint/2010/main" val="2409633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7"/>
            <a:ext cx="7258636" cy="3934542"/>
          </a:xfrm>
        </p:spPr>
        <p:txBody>
          <a:bodyPr rtlCol="0"/>
          <a:lstStyle/>
          <a:p>
            <a:r>
              <a:rPr lang="cs-CZ" dirty="0"/>
              <a:t>Chlapci </a:t>
            </a:r>
            <a:endParaRPr lang="cs-CZ" dirty="0" smtClean="0"/>
          </a:p>
          <a:p>
            <a:pPr lvl="1"/>
            <a:r>
              <a:rPr lang="cs-CZ" dirty="0" smtClean="0"/>
              <a:t>energičtější </a:t>
            </a:r>
            <a:r>
              <a:rPr lang="cs-CZ" dirty="0"/>
              <a:t>a </a:t>
            </a:r>
            <a:r>
              <a:rPr lang="cs-CZ" dirty="0" smtClean="0"/>
              <a:t>aktivnější </a:t>
            </a:r>
          </a:p>
          <a:p>
            <a:pPr lvl="1"/>
            <a:r>
              <a:rPr lang="cs-CZ" dirty="0" smtClean="0"/>
              <a:t>častěji </a:t>
            </a:r>
            <a:r>
              <a:rPr lang="cs-CZ" dirty="0" smtClean="0"/>
              <a:t>funkční hry a hry zapojující </a:t>
            </a:r>
            <a:r>
              <a:rPr lang="cs-CZ" dirty="0"/>
              <a:t>hrubou </a:t>
            </a:r>
            <a:r>
              <a:rPr lang="cs-CZ" dirty="0" smtClean="0"/>
              <a:t>motoriku </a:t>
            </a:r>
          </a:p>
          <a:p>
            <a:pPr lvl="1"/>
            <a:r>
              <a:rPr lang="cs-CZ" dirty="0" smtClean="0"/>
              <a:t>ztvárnění </a:t>
            </a:r>
            <a:r>
              <a:rPr lang="cs-CZ" dirty="0"/>
              <a:t>fiktivních postav a </a:t>
            </a:r>
            <a:r>
              <a:rPr lang="cs-CZ" dirty="0" smtClean="0"/>
              <a:t>superhrdinů </a:t>
            </a:r>
          </a:p>
          <a:p>
            <a:pPr lvl="1"/>
            <a:r>
              <a:rPr lang="cs-CZ" dirty="0" smtClean="0"/>
              <a:t>vyšší </a:t>
            </a:r>
            <a:r>
              <a:rPr lang="cs-CZ" dirty="0"/>
              <a:t>soutěživost, </a:t>
            </a:r>
            <a:r>
              <a:rPr lang="cs-CZ" dirty="0" smtClean="0"/>
              <a:t>víc her s </a:t>
            </a:r>
            <a:r>
              <a:rPr lang="cs-CZ" dirty="0"/>
              <a:t>pravidly a </a:t>
            </a:r>
            <a:r>
              <a:rPr lang="cs-CZ" dirty="0" smtClean="0"/>
              <a:t>jasným cílem </a:t>
            </a:r>
            <a:r>
              <a:rPr lang="cs-CZ" dirty="0"/>
              <a:t>(např. střelení gólu). </a:t>
            </a:r>
          </a:p>
          <a:p>
            <a:pPr lvl="1"/>
            <a:r>
              <a:rPr lang="cs-CZ" dirty="0" smtClean="0"/>
              <a:t>Více větší, heterogenní </a:t>
            </a:r>
            <a:r>
              <a:rPr lang="cs-CZ" dirty="0"/>
              <a:t>vrstevnické skupiny, </a:t>
            </a:r>
            <a:r>
              <a:rPr lang="cs-CZ" dirty="0" smtClean="0"/>
              <a:t>variabilně pevná pouta; hry </a:t>
            </a:r>
            <a:r>
              <a:rPr lang="cs-CZ" dirty="0"/>
              <a:t>vyžadují vyšší počet účastníků - připojují i mladší děti, </a:t>
            </a:r>
            <a:r>
              <a:rPr lang="cs-CZ" dirty="0" smtClean="0"/>
              <a:t>dívky…</a:t>
            </a:r>
            <a:endParaRPr lang="cs-CZ" dirty="0"/>
          </a:p>
          <a:p>
            <a:r>
              <a:rPr lang="cs-CZ" dirty="0" smtClean="0"/>
              <a:t>Dívky </a:t>
            </a:r>
          </a:p>
          <a:p>
            <a:pPr lvl="1"/>
            <a:r>
              <a:rPr lang="cs-CZ" dirty="0" smtClean="0"/>
              <a:t>sedavá </a:t>
            </a:r>
            <a:r>
              <a:rPr lang="cs-CZ" dirty="0"/>
              <a:t>a konstruktivní </a:t>
            </a:r>
            <a:r>
              <a:rPr lang="cs-CZ" dirty="0" smtClean="0"/>
              <a:t>hra</a:t>
            </a:r>
          </a:p>
          <a:p>
            <a:pPr lvl="1"/>
            <a:r>
              <a:rPr lang="cs-CZ" dirty="0" smtClean="0"/>
              <a:t>ztvárnění </a:t>
            </a:r>
            <a:r>
              <a:rPr lang="cs-CZ" dirty="0"/>
              <a:t>rodinných rolí </a:t>
            </a:r>
            <a:endParaRPr lang="cs-CZ" dirty="0" smtClean="0"/>
          </a:p>
          <a:p>
            <a:pPr lvl="1"/>
            <a:r>
              <a:rPr lang="cs-CZ" dirty="0" smtClean="0"/>
              <a:t>více </a:t>
            </a:r>
            <a:r>
              <a:rPr lang="cs-CZ" dirty="0" smtClean="0"/>
              <a:t>kooperativních </a:t>
            </a:r>
            <a:r>
              <a:rPr lang="cs-CZ" dirty="0"/>
              <a:t>her, </a:t>
            </a:r>
            <a:r>
              <a:rPr lang="cs-CZ" dirty="0" smtClean="0"/>
              <a:t>bez explicitních cílů</a:t>
            </a:r>
            <a:endParaRPr lang="cs-CZ" dirty="0"/>
          </a:p>
          <a:p>
            <a:pPr lvl="1"/>
            <a:r>
              <a:rPr lang="cs-CZ" dirty="0" smtClean="0"/>
              <a:t>více </a:t>
            </a:r>
            <a:r>
              <a:rPr lang="cs-CZ" dirty="0"/>
              <a:t>menších vzájemně se vylučujících skupinek </a:t>
            </a:r>
            <a:r>
              <a:rPr lang="cs-CZ" dirty="0" smtClean="0"/>
              <a:t>(2-3členné), pevné vztahy uvnitř, </a:t>
            </a:r>
            <a:r>
              <a:rPr lang="cs-CZ" dirty="0"/>
              <a:t>založené </a:t>
            </a:r>
            <a:r>
              <a:rPr lang="cs-CZ" dirty="0" smtClean="0"/>
              <a:t>na vzájemné </a:t>
            </a:r>
            <a:r>
              <a:rPr lang="cs-CZ" dirty="0"/>
              <a:t>důvěře a intimitě </a:t>
            </a:r>
            <a:endParaRPr lang="cs-CZ"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15</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hra</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Pohlavní rozdíly</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4361" r="14361"/>
          <a:stretch>
            <a:fillRect/>
          </a:stretch>
        </p:blipFill>
        <p:spPr/>
      </p:pic>
    </p:spTree>
    <p:extLst>
      <p:ext uri="{BB962C8B-B14F-4D97-AF65-F5344CB8AC3E}">
        <p14:creationId xmlns:p14="http://schemas.microsoft.com/office/powerpoint/2010/main" val="339706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batolecí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6638114" cy="5348114"/>
          </a:xfrm>
        </p:spPr>
        <p:txBody>
          <a:bodyPr rtlCol="0"/>
          <a:lstStyle/>
          <a:p>
            <a:r>
              <a:rPr lang="cs-CZ" dirty="0"/>
              <a:t>Prosociální chování </a:t>
            </a:r>
          </a:p>
          <a:p>
            <a:pPr lvl="1"/>
            <a:r>
              <a:rPr lang="cs-CZ" dirty="0" smtClean="0"/>
              <a:t>Utěšování</a:t>
            </a:r>
          </a:p>
          <a:p>
            <a:pPr lvl="1"/>
            <a:r>
              <a:rPr lang="cs-CZ" dirty="0" smtClean="0"/>
              <a:t>nabízení</a:t>
            </a:r>
            <a:endParaRPr lang="cs-CZ" dirty="0"/>
          </a:p>
          <a:p>
            <a:pPr lvl="1"/>
            <a:r>
              <a:rPr lang="cs-CZ" dirty="0"/>
              <a:t>pomáhání (podávají, co upadlo), </a:t>
            </a:r>
          </a:p>
          <a:p>
            <a:pPr lvl="2"/>
            <a:r>
              <a:rPr lang="cs-CZ" dirty="0" smtClean="0"/>
              <a:t>Zpočátku </a:t>
            </a:r>
            <a:r>
              <a:rPr lang="cs-CZ" dirty="0"/>
              <a:t>motivovány zájmem o druhé a jejich činnost (</a:t>
            </a:r>
            <a:r>
              <a:rPr lang="cs-CZ" dirty="0" err="1"/>
              <a:t>Warneken</a:t>
            </a:r>
            <a:r>
              <a:rPr lang="cs-CZ" dirty="0"/>
              <a:t> a </a:t>
            </a:r>
            <a:r>
              <a:rPr lang="cs-CZ" dirty="0" err="1"/>
              <a:t>Tomasello</a:t>
            </a:r>
            <a:r>
              <a:rPr lang="cs-CZ" dirty="0"/>
              <a:t>, 2005)</a:t>
            </a:r>
          </a:p>
          <a:p>
            <a:pPr lvl="2"/>
            <a:r>
              <a:rPr lang="cs-CZ" dirty="0"/>
              <a:t>Nebo motivací dokončit akci </a:t>
            </a:r>
          </a:p>
          <a:p>
            <a:pPr lvl="3"/>
            <a:r>
              <a:rPr lang="cs-CZ" dirty="0"/>
              <a:t>Chápou záměry druhých</a:t>
            </a:r>
          </a:p>
          <a:p>
            <a:pPr lvl="2"/>
            <a:r>
              <a:rPr lang="cs-CZ" dirty="0" smtClean="0"/>
              <a:t>ve </a:t>
            </a:r>
            <a:r>
              <a:rPr lang="cs-CZ" dirty="0"/>
              <a:t>2 letech empatie </a:t>
            </a:r>
          </a:p>
          <a:p>
            <a:pPr lvl="3"/>
            <a:r>
              <a:rPr lang="cs-CZ" dirty="0"/>
              <a:t>objímají nebo upozorní dospělého, že druhé dítě je v nepohodě (Paulus et al., 2017; </a:t>
            </a:r>
            <a:r>
              <a:rPr lang="cs-CZ" dirty="0" err="1"/>
              <a:t>Zahn-Waxler</a:t>
            </a:r>
            <a:r>
              <a:rPr lang="cs-CZ" dirty="0"/>
              <a:t> et al., 1992) </a:t>
            </a:r>
          </a:p>
          <a:p>
            <a:pPr lvl="3"/>
            <a:r>
              <a:rPr lang="cs-CZ" dirty="0" smtClean="0"/>
              <a:t>jsou </a:t>
            </a:r>
            <a:r>
              <a:rPr lang="cs-CZ" dirty="0"/>
              <a:t>potěšené, když se nešťastníkovi dostane pomoci (</a:t>
            </a:r>
            <a:r>
              <a:rPr lang="cs-CZ" dirty="0" err="1"/>
              <a:t>Hepach</a:t>
            </a:r>
            <a:r>
              <a:rPr lang="cs-CZ" dirty="0"/>
              <a:t> et al., 2012)</a:t>
            </a:r>
          </a:p>
          <a:p>
            <a:endParaRPr lang="cs-CZ" i="1"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818" y="0"/>
            <a:ext cx="5322181" cy="3918857"/>
          </a:xfrm>
          <a:prstGeom prst="rect">
            <a:avLst/>
          </a:prstGeom>
        </p:spPr>
      </p:pic>
      <p:pic>
        <p:nvPicPr>
          <p:cNvPr id="12" name="Obrázek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98343" y="3918857"/>
            <a:ext cx="3511703" cy="2939143"/>
          </a:xfrm>
          <a:prstGeom prst="rect">
            <a:avLst/>
          </a:prstGeom>
        </p:spPr>
      </p:pic>
    </p:spTree>
    <p:extLst>
      <p:ext uri="{BB962C8B-B14F-4D97-AF65-F5344CB8AC3E}">
        <p14:creationId xmlns:p14="http://schemas.microsoft.com/office/powerpoint/2010/main" val="2820605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a:t>
            </a:r>
            <a:r>
              <a:rPr lang="cs-CZ" sz="2400" dirty="0" smtClean="0"/>
              <a:t>– kognitivní vývoj</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6900960" cy="5348114"/>
          </a:xfrm>
        </p:spPr>
        <p:txBody>
          <a:bodyPr rtlCol="0"/>
          <a:lstStyle/>
          <a:p>
            <a:r>
              <a:rPr lang="cs-CZ" dirty="0"/>
              <a:t>Teorie mysli</a:t>
            </a:r>
          </a:p>
          <a:p>
            <a:r>
              <a:rPr lang="cs-CZ" dirty="0" smtClean="0"/>
              <a:t>Rozpoznání </a:t>
            </a:r>
            <a:r>
              <a:rPr lang="cs-CZ" dirty="0"/>
              <a:t>mimických výrazů </a:t>
            </a:r>
            <a:endParaRPr lang="cs-CZ" dirty="0" smtClean="0"/>
          </a:p>
          <a:p>
            <a:pPr lvl="1"/>
            <a:r>
              <a:rPr lang="cs-CZ" dirty="0" smtClean="0"/>
              <a:t>S jistotou radost/štěstí</a:t>
            </a:r>
            <a:endParaRPr lang="cs-CZ" dirty="0"/>
          </a:p>
          <a:p>
            <a:pPr lvl="1"/>
            <a:r>
              <a:rPr lang="cs-CZ" dirty="0" smtClean="0"/>
              <a:t>dobré </a:t>
            </a:r>
            <a:r>
              <a:rPr lang="cs-CZ" dirty="0"/>
              <a:t>v odlišování negativních emocí - zlost, smutek a strach a neutrálního překvapení (</a:t>
            </a:r>
            <a:r>
              <a:rPr lang="cs-CZ" dirty="0" err="1"/>
              <a:t>Widen</a:t>
            </a:r>
            <a:r>
              <a:rPr lang="cs-CZ" dirty="0"/>
              <a:t> a Russell, 2003; Nelson a Russell, 2011) </a:t>
            </a:r>
          </a:p>
          <a:p>
            <a:pPr lvl="1"/>
            <a:r>
              <a:rPr lang="cs-CZ" dirty="0" smtClean="0"/>
              <a:t>také </a:t>
            </a:r>
            <a:r>
              <a:rPr lang="cs-CZ" dirty="0"/>
              <a:t>z tělesných postojů a </a:t>
            </a:r>
            <a:r>
              <a:rPr lang="cs-CZ" dirty="0" smtClean="0"/>
              <a:t>hlasu </a:t>
            </a:r>
            <a:r>
              <a:rPr lang="cs-CZ" dirty="0"/>
              <a:t>(Nelson a Russell, 2011)</a:t>
            </a:r>
          </a:p>
          <a:p>
            <a:r>
              <a:rPr lang="cs-CZ" dirty="0" smtClean="0"/>
              <a:t>Produkce a regulace</a:t>
            </a:r>
          </a:p>
          <a:p>
            <a:pPr lvl="1"/>
            <a:r>
              <a:rPr lang="cs-CZ" dirty="0" smtClean="0"/>
              <a:t>Plně </a:t>
            </a:r>
            <a:r>
              <a:rPr lang="cs-CZ" dirty="0"/>
              <a:t>vyvinutá výbava výrazů</a:t>
            </a:r>
          </a:p>
          <a:p>
            <a:pPr lvl="1"/>
            <a:r>
              <a:rPr lang="cs-CZ" dirty="0"/>
              <a:t>Potlačování negativních výrazů</a:t>
            </a:r>
          </a:p>
          <a:p>
            <a:pPr lvl="2"/>
            <a:r>
              <a:rPr lang="cs-CZ" dirty="0"/>
              <a:t>Cílená kontrola (</a:t>
            </a:r>
            <a:r>
              <a:rPr lang="cs-CZ" dirty="0" err="1"/>
              <a:t>effortful</a:t>
            </a:r>
            <a:r>
              <a:rPr lang="cs-CZ" dirty="0"/>
              <a:t> </a:t>
            </a:r>
            <a:r>
              <a:rPr lang="cs-CZ" dirty="0" err="1"/>
              <a:t>control</a:t>
            </a:r>
            <a:r>
              <a:rPr lang="cs-CZ" dirty="0" smtClean="0"/>
              <a:t>)</a:t>
            </a:r>
          </a:p>
          <a:p>
            <a:pPr lvl="1"/>
            <a:r>
              <a:rPr lang="cs-CZ" dirty="0" smtClean="0"/>
              <a:t>Znalost pravidel </a:t>
            </a:r>
            <a:r>
              <a:rPr lang="cs-CZ" dirty="0"/>
              <a:t>výrazu</a:t>
            </a:r>
          </a:p>
          <a:p>
            <a:pPr lvl="2"/>
            <a:r>
              <a:rPr lang="cs-CZ" dirty="0"/>
              <a:t>hrané výrazy x upřímné (</a:t>
            </a:r>
            <a:r>
              <a:rPr lang="cs-CZ" dirty="0" err="1"/>
              <a:t>Misailidi</a:t>
            </a:r>
            <a:r>
              <a:rPr lang="cs-CZ" dirty="0"/>
              <a:t>, 2006)</a:t>
            </a:r>
          </a:p>
          <a:p>
            <a:pPr lvl="1"/>
            <a:r>
              <a:rPr lang="cs-CZ" dirty="0" err="1"/>
              <a:t>Impression</a:t>
            </a:r>
            <a:r>
              <a:rPr lang="cs-CZ" dirty="0"/>
              <a:t> management – vytváření dojmu </a:t>
            </a:r>
          </a:p>
          <a:p>
            <a:pPr lvl="2"/>
            <a:r>
              <a:rPr lang="cs-CZ" dirty="0"/>
              <a:t>Vliv na sociální fungování – postavení ve třídě, přátelské vztahy, prospěch, šikana (</a:t>
            </a:r>
            <a:r>
              <a:rPr lang="cs-CZ" dirty="0" err="1"/>
              <a:t>Wang</a:t>
            </a:r>
            <a:r>
              <a:rPr lang="cs-CZ" dirty="0"/>
              <a:t> et al., 2019; </a:t>
            </a:r>
            <a:r>
              <a:rPr lang="cs-CZ" dirty="0" err="1"/>
              <a:t>Kellij</a:t>
            </a:r>
            <a:r>
              <a:rPr lang="cs-CZ" dirty="0"/>
              <a:t> et al., 2022)</a:t>
            </a:r>
          </a:p>
          <a:p>
            <a:endParaRPr lang="cs-CZ" dirty="0"/>
          </a:p>
          <a:p>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17</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5" name="Obrázek 4"/>
          <p:cNvPicPr>
            <a:picLocks noChangeAspect="1"/>
          </p:cNvPicPr>
          <p:nvPr/>
        </p:nvPicPr>
        <p:blipFill rotWithShape="1">
          <a:blip r:embed="rId5">
            <a:extLst>
              <a:ext uri="{28A0092B-C50C-407E-A947-70E740481C1C}">
                <a14:useLocalDpi xmlns:a14="http://schemas.microsoft.com/office/drawing/2010/main" val="0"/>
              </a:ext>
            </a:extLst>
          </a:blip>
          <a:srcRect l="12635" t="136" r="13289" b="-136"/>
          <a:stretch/>
        </p:blipFill>
        <p:spPr>
          <a:xfrm>
            <a:off x="9349273" y="0"/>
            <a:ext cx="2860773" cy="6858000"/>
          </a:xfrm>
          <a:prstGeom prst="rect">
            <a:avLst/>
          </a:prstGeom>
        </p:spPr>
      </p:pic>
    </p:spTree>
    <p:extLst>
      <p:ext uri="{BB962C8B-B14F-4D97-AF65-F5344CB8AC3E}">
        <p14:creationId xmlns:p14="http://schemas.microsoft.com/office/powerpoint/2010/main" val="3206281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Teorie mysli</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18</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4562272"/>
            <a:ext cx="2452914" cy="1280306"/>
          </a:xfrm>
        </p:spPr>
        <p:txBody>
          <a:bodyPr/>
          <a:lstStyle/>
          <a:p>
            <a:r>
              <a:rPr lang="cs-CZ" dirty="0" smtClean="0"/>
              <a:t>Definice</a:t>
            </a:r>
          </a:p>
          <a:p>
            <a:r>
              <a:rPr lang="cs-CZ" dirty="0" smtClean="0"/>
              <a:t>Intencionalita </a:t>
            </a:r>
          </a:p>
          <a:p>
            <a:r>
              <a:rPr lang="cs-CZ" dirty="0" smtClean="0"/>
              <a:t>Ontogeneze </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4073192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 mysli</a:t>
            </a:r>
            <a:endParaRPr lang="cs-CZ" dirty="0"/>
          </a:p>
        </p:txBody>
      </p:sp>
      <p:pic>
        <p:nvPicPr>
          <p:cNvPr id="8196" name="Picture 4" descr="http://www.mezzacotta.net/garfield/comics/14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91" y="4713974"/>
            <a:ext cx="57150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visualsupportsandbeyond.co.uk/images/sally-an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643" y="0"/>
            <a:ext cx="47273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32001" y="1296000"/>
            <a:ext cx="6785922" cy="2726900"/>
          </a:xfrm>
          <a:prstGeom prst="rect">
            <a:avLst/>
          </a:prstGeom>
        </p:spPr>
        <p:txBody>
          <a:bodyPr wrap="square">
            <a:spAutoFit/>
          </a:bodyPr>
          <a:lstStyle/>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dirty="0">
                <a:solidFill>
                  <a:srgbClr val="000000"/>
                </a:solidFill>
              </a:rPr>
              <a:t>Teorie mysli: jedinec má domněnku (teorii) o obsahu mysli (jiné osoby) = chápe, že jiní lidé mají mentální stavy (myšlenky, přání, domněnky), že tyto mentální stavy řídí jejich chování a že se můžou lišit od mého mentálního </a:t>
            </a:r>
            <a:r>
              <a:rPr lang="cs-CZ" dirty="0" smtClean="0">
                <a:solidFill>
                  <a:srgbClr val="000000"/>
                </a:solidFill>
              </a:rPr>
              <a:t>stavu</a:t>
            </a: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cs-CZ" dirty="0">
              <a:solidFill>
                <a:srgbClr val="000000"/>
              </a:solidFill>
            </a:endParaRP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i="1" dirty="0" smtClean="0">
                <a:solidFill>
                  <a:srgbClr val="000000"/>
                </a:solidFill>
              </a:rPr>
              <a:t>Intencionalita I. řádu – domněnky, přání…</a:t>
            </a: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i="1" dirty="0" smtClean="0">
                <a:solidFill>
                  <a:srgbClr val="000000"/>
                </a:solidFill>
              </a:rPr>
              <a:t>Intencionalita II. řádu – domněnky a přání o domněnkách a přáních…</a:t>
            </a: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i="1" dirty="0" smtClean="0">
                <a:solidFill>
                  <a:srgbClr val="000000"/>
                </a:solidFill>
              </a:rPr>
              <a:t>Intencionalita III. řádu – myslím, že on si myslí, že si myslím…</a:t>
            </a: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i="1" dirty="0" smtClean="0">
                <a:solidFill>
                  <a:srgbClr val="000000"/>
                </a:solidFill>
              </a:rPr>
              <a:t>…</a:t>
            </a:r>
          </a:p>
          <a:p>
            <a:pPr marL="338138" indent="-338138">
              <a:lnSpc>
                <a:spcPct val="7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cs-CZ" i="1" dirty="0" smtClean="0">
                <a:solidFill>
                  <a:srgbClr val="000000"/>
                </a:solidFill>
              </a:rPr>
              <a:t>Intencionalita VI. řádu – myslím, že autor knihy asi chtěl, abych si myslel, že hlavní hrdina si myslí, že jeho přítelkyně by chtěla, aby si její matka myslela, že je počestná žena</a:t>
            </a:r>
            <a:endParaRPr lang="cs-CZ" i="1" dirty="0">
              <a:solidFill>
                <a:srgbClr val="000000"/>
              </a:solidFill>
            </a:endParaRPr>
          </a:p>
        </p:txBody>
      </p:sp>
    </p:spTree>
    <p:extLst>
      <p:ext uri="{BB962C8B-B14F-4D97-AF65-F5344CB8AC3E}">
        <p14:creationId xmlns:p14="http://schemas.microsoft.com/office/powerpoint/2010/main" val="1266664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Novorozenecký </a:t>
            </a:r>
            <a:r>
              <a:rPr lang="cs-CZ" sz="2400" dirty="0"/>
              <a:t>věk - </a:t>
            </a:r>
            <a:r>
              <a:rPr lang="cs-CZ" sz="2400" dirty="0" smtClean="0"/>
              <a:t>1</a:t>
            </a:r>
            <a:r>
              <a:rPr lang="cs-CZ" sz="2400" dirty="0"/>
              <a:t>. </a:t>
            </a:r>
            <a:r>
              <a:rPr lang="cs-CZ" sz="2400" dirty="0" smtClean="0"/>
              <a:t>měsíc</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Komunikace s </a:t>
            </a:r>
            <a:r>
              <a:rPr lang="cs-CZ" dirty="0" smtClean="0"/>
              <a:t>matkou/pečovateli</a:t>
            </a:r>
            <a:endParaRPr lang="cs-CZ"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spTree>
    <p:extLst>
      <p:ext uri="{BB962C8B-B14F-4D97-AF65-F5344CB8AC3E}">
        <p14:creationId xmlns:p14="http://schemas.microsoft.com/office/powerpoint/2010/main" val="72071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dirty="0" smtClean="0"/>
              <a:t>Ontogeneze teorie mysli</a:t>
            </a:r>
            <a:endParaRPr lang="cs-CZ"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1113183" y="1332015"/>
            <a:ext cx="7524979" cy="4475397"/>
          </a:xfrm>
        </p:spPr>
        <p:txBody>
          <a:bodyPr rtlCol="0"/>
          <a:lstStyle/>
          <a:p>
            <a:pPr lvl="0"/>
            <a:r>
              <a:rPr lang="cs-CZ" dirty="0" smtClean="0"/>
              <a:t>6 měsíců – rozlišování mezi pohybem neživých a živých objektů</a:t>
            </a:r>
            <a:r>
              <a:rPr lang="en-US" dirty="0" smtClean="0"/>
              <a:t> </a:t>
            </a:r>
            <a:endParaRPr lang="cs-CZ" dirty="0" smtClean="0"/>
          </a:p>
          <a:p>
            <a:pPr lvl="0"/>
            <a:r>
              <a:rPr lang="cs-CZ" dirty="0" smtClean="0"/>
              <a:t>1</a:t>
            </a:r>
            <a:r>
              <a:rPr lang="en-US" dirty="0" smtClean="0"/>
              <a:t>2 </a:t>
            </a:r>
            <a:r>
              <a:rPr lang="cs-CZ" dirty="0" smtClean="0"/>
              <a:t>měsíců – sdílená pozornost – </a:t>
            </a:r>
            <a:r>
              <a:rPr lang="en-US" dirty="0" smtClean="0"/>
              <a:t>triadic</a:t>
            </a:r>
            <a:r>
              <a:rPr lang="cs-CZ" dirty="0" err="1" smtClean="0"/>
              <a:t>ká</a:t>
            </a:r>
            <a:r>
              <a:rPr lang="cs-CZ" dirty="0" smtClean="0"/>
              <a:t> komunikace</a:t>
            </a:r>
            <a:r>
              <a:rPr lang="en-US" dirty="0" smtClean="0"/>
              <a:t> </a:t>
            </a:r>
            <a:endParaRPr lang="cs-CZ" dirty="0" smtClean="0"/>
          </a:p>
          <a:p>
            <a:pPr lvl="0"/>
            <a:r>
              <a:rPr lang="en-US" dirty="0" smtClean="0"/>
              <a:t>14–18 </a:t>
            </a:r>
            <a:r>
              <a:rPr lang="cs-CZ" dirty="0" smtClean="0"/>
              <a:t>měsíců – sleduje pohled druhého ; začíná chápat mentální stavy přání, záměru, kauzalitu mezi emocemi a cíli </a:t>
            </a:r>
          </a:p>
          <a:p>
            <a:pPr lvl="0"/>
            <a:r>
              <a:rPr lang="en-US" dirty="0" smtClean="0"/>
              <a:t>18</a:t>
            </a:r>
            <a:r>
              <a:rPr lang="cs-CZ" dirty="0" smtClean="0"/>
              <a:t>-</a:t>
            </a:r>
            <a:r>
              <a:rPr lang="en-US" dirty="0" smtClean="0"/>
              <a:t>24 </a:t>
            </a:r>
            <a:r>
              <a:rPr lang="cs-CZ" dirty="0" smtClean="0"/>
              <a:t>měsíců – objevují rozdíl mezi realitou a předstíráním (hra na něco, </a:t>
            </a:r>
            <a:r>
              <a:rPr lang="cs-CZ" i="1" dirty="0" err="1" smtClean="0"/>
              <a:t>pretend</a:t>
            </a:r>
            <a:r>
              <a:rPr lang="cs-CZ" i="1" dirty="0" smtClean="0"/>
              <a:t> play</a:t>
            </a:r>
            <a:r>
              <a:rPr lang="cs-CZ" dirty="0" smtClean="0"/>
              <a:t>); rozpoznání sama sebe v zrcadle </a:t>
            </a:r>
          </a:p>
          <a:p>
            <a:pPr lvl="0"/>
            <a:r>
              <a:rPr lang="en-US" dirty="0" smtClean="0"/>
              <a:t>3–4 </a:t>
            </a:r>
            <a:r>
              <a:rPr lang="cs-CZ" dirty="0" smtClean="0"/>
              <a:t>let – rozlišuje vlastní domněnky a domněnky jiných, schopnost nesprávné domněnky (</a:t>
            </a:r>
            <a:r>
              <a:rPr lang="en-US" i="1" dirty="0" smtClean="0"/>
              <a:t>false beliefs</a:t>
            </a:r>
            <a:r>
              <a:rPr lang="cs-CZ" dirty="0" smtClean="0"/>
              <a:t>)</a:t>
            </a:r>
            <a:r>
              <a:rPr lang="en-US" dirty="0" smtClean="0"/>
              <a:t>. </a:t>
            </a:r>
            <a:endParaRPr lang="cs-CZ" dirty="0" smtClean="0"/>
          </a:p>
          <a:p>
            <a:pPr lvl="0"/>
            <a:r>
              <a:rPr lang="cs-CZ" dirty="0" smtClean="0"/>
              <a:t>5-6 let – chápe, že někdo má domněnku o domněnce druhého</a:t>
            </a:r>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20</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37368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skupiny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Počínající preference </a:t>
            </a:r>
            <a:r>
              <a:rPr lang="cs-CZ" dirty="0"/>
              <a:t>vlastního pohlaví </a:t>
            </a:r>
            <a:endParaRPr lang="cs-CZ" dirty="0" smtClean="0"/>
          </a:p>
          <a:p>
            <a:pPr lvl="1"/>
            <a:r>
              <a:rPr lang="cs-CZ" dirty="0" smtClean="0"/>
              <a:t>Dívky </a:t>
            </a:r>
            <a:r>
              <a:rPr lang="cs-CZ" dirty="0"/>
              <a:t>se </a:t>
            </a:r>
            <a:r>
              <a:rPr lang="cs-CZ" dirty="0" smtClean="0"/>
              <a:t>ochotněji </a:t>
            </a:r>
            <a:r>
              <a:rPr lang="cs-CZ" dirty="0"/>
              <a:t>dělí mezi sebou než s chlapci </a:t>
            </a:r>
            <a:endParaRPr lang="cs-CZ" dirty="0" smtClean="0"/>
          </a:p>
          <a:p>
            <a:pPr lvl="1"/>
            <a:r>
              <a:rPr lang="cs-CZ" dirty="0" smtClean="0"/>
              <a:t>utěšují </a:t>
            </a:r>
            <a:r>
              <a:rPr lang="cs-CZ" dirty="0"/>
              <a:t>ostatní děti vlastního pohlaví, než pohlaví </a:t>
            </a:r>
            <a:r>
              <a:rPr lang="cs-CZ" dirty="0" smtClean="0"/>
              <a:t>druhého…</a:t>
            </a:r>
            <a:endParaRPr lang="cs-CZ" dirty="0"/>
          </a:p>
          <a:p>
            <a:r>
              <a:rPr lang="cs-CZ" dirty="0" smtClean="0"/>
              <a:t>Počínající dominanční hierarchie </a:t>
            </a:r>
          </a:p>
          <a:p>
            <a:pPr lvl="1"/>
            <a:r>
              <a:rPr lang="cs-CZ" dirty="0" smtClean="0"/>
              <a:t>některé </a:t>
            </a:r>
            <a:r>
              <a:rPr lang="cs-CZ" dirty="0"/>
              <a:t>děti častěji dosahují svého, jiné děti naopak mají tendenci ostatním </a:t>
            </a:r>
            <a:r>
              <a:rPr lang="cs-CZ" dirty="0" smtClean="0"/>
              <a:t>ustupovat</a:t>
            </a:r>
          </a:p>
          <a:p>
            <a:pPr lvl="1"/>
            <a:r>
              <a:rPr lang="cs-CZ" dirty="0" smtClean="0"/>
              <a:t>ustavuje se </a:t>
            </a:r>
            <a:r>
              <a:rPr lang="cs-CZ" dirty="0"/>
              <a:t>během </a:t>
            </a:r>
            <a:r>
              <a:rPr lang="cs-CZ" dirty="0" smtClean="0"/>
              <a:t>her, </a:t>
            </a:r>
            <a:r>
              <a:rPr lang="cs-CZ" dirty="0"/>
              <a:t>například během bojových her: </a:t>
            </a:r>
            <a:r>
              <a:rPr lang="cs-CZ" dirty="0" err="1"/>
              <a:t>rough</a:t>
            </a:r>
            <a:r>
              <a:rPr lang="cs-CZ" dirty="0"/>
              <a:t>-and-</a:t>
            </a:r>
            <a:r>
              <a:rPr lang="cs-CZ" dirty="0" err="1"/>
              <a:t>tumble</a:t>
            </a:r>
            <a:r>
              <a:rPr lang="cs-CZ" dirty="0"/>
              <a:t> </a:t>
            </a:r>
            <a:r>
              <a:rPr lang="cs-CZ" dirty="0" smtClean="0"/>
              <a:t>play</a:t>
            </a:r>
          </a:p>
          <a:p>
            <a:pPr lvl="1"/>
            <a:r>
              <a:rPr lang="cs-CZ" dirty="0" smtClean="0"/>
              <a:t>pomáhá </a:t>
            </a:r>
            <a:r>
              <a:rPr lang="cs-CZ" dirty="0"/>
              <a:t>za určitých okolností snižovat riziko výskytu agresivních konfliktů mezi </a:t>
            </a:r>
            <a:r>
              <a:rPr lang="cs-CZ" dirty="0" smtClean="0"/>
              <a:t>dětmi</a:t>
            </a:r>
            <a:endParaRPr lang="cs-CZ" dirty="0"/>
          </a:p>
          <a:p>
            <a:r>
              <a:rPr lang="cs-CZ" dirty="0" smtClean="0"/>
              <a:t>Za kamarády si vybírají děti s podobnými herními preferencemi, společné vykonávání činností</a:t>
            </a:r>
          </a:p>
          <a:p>
            <a:pPr lvl="1"/>
            <a:r>
              <a:rPr lang="cs-CZ" dirty="0" smtClean="0"/>
              <a:t>Funkce přátelství především zábava a potěšení</a:t>
            </a:r>
          </a:p>
          <a:p>
            <a:pPr lvl="1"/>
            <a:r>
              <a:rPr lang="cs-CZ" i="1" dirty="0"/>
              <a:t>děti nejsou příliš ochotné přátelit se s dětmi, které jsou obtížné a </a:t>
            </a:r>
            <a:r>
              <a:rPr lang="cs-CZ" i="1" dirty="0" smtClean="0"/>
              <a:t>nezajímavé</a:t>
            </a:r>
          </a:p>
          <a:p>
            <a:pPr lvl="1"/>
            <a:r>
              <a:rPr lang="cs-CZ" dirty="0" smtClean="0"/>
              <a:t>Méně stálá přátelství</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21</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44684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aktivity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Školka, pravidelný kontakt s vrstevníky</a:t>
            </a:r>
          </a:p>
          <a:p>
            <a:r>
              <a:rPr lang="cs-CZ" b="1" dirty="0" smtClean="0"/>
              <a:t>Hra</a:t>
            </a:r>
            <a:r>
              <a:rPr lang="cs-CZ" dirty="0" smtClean="0"/>
              <a:t> </a:t>
            </a:r>
            <a:endParaRPr lang="cs-CZ" dirty="0" smtClean="0"/>
          </a:p>
          <a:p>
            <a:pPr lvl="1"/>
            <a:r>
              <a:rPr lang="cs-CZ" dirty="0" smtClean="0"/>
              <a:t>Konstruktivní zůstává </a:t>
            </a:r>
            <a:r>
              <a:rPr lang="cs-CZ" dirty="0" smtClean="0"/>
              <a:t>populární </a:t>
            </a:r>
            <a:endParaRPr lang="cs-CZ" dirty="0" smtClean="0"/>
          </a:p>
          <a:p>
            <a:pPr lvl="1"/>
            <a:r>
              <a:rPr lang="cs-CZ" dirty="0"/>
              <a:t>Přibývá hra s pravidly</a:t>
            </a:r>
          </a:p>
          <a:p>
            <a:pPr lvl="1"/>
            <a:r>
              <a:rPr lang="cs-CZ" dirty="0" smtClean="0"/>
              <a:t>Hry </a:t>
            </a:r>
            <a:r>
              <a:rPr lang="cs-CZ" dirty="0"/>
              <a:t>na </a:t>
            </a:r>
            <a:r>
              <a:rPr lang="cs-CZ" dirty="0" smtClean="0"/>
              <a:t>něco </a:t>
            </a:r>
            <a:r>
              <a:rPr lang="cs-CZ" dirty="0" smtClean="0"/>
              <a:t>přibývá, nabývají </a:t>
            </a:r>
            <a:r>
              <a:rPr lang="cs-CZ" dirty="0"/>
              <a:t>na složitosti, děti mají přidělené role, vymýšlejí si složitější scénáře hry a </a:t>
            </a:r>
            <a:r>
              <a:rPr lang="cs-CZ" dirty="0" smtClean="0"/>
              <a:t>radí si, co dělat </a:t>
            </a:r>
            <a:endParaRPr lang="cs-CZ" dirty="0" smtClean="0"/>
          </a:p>
          <a:p>
            <a:pPr lvl="2"/>
            <a:r>
              <a:rPr lang="cs-CZ" dirty="0" smtClean="0"/>
              <a:t>Učí </a:t>
            </a:r>
            <a:r>
              <a:rPr lang="cs-CZ" dirty="0" smtClean="0"/>
              <a:t>se vyjadřovat významy, kontrolu a dělání kompromisů, zaujímat perspektivu druhého, dohodnout </a:t>
            </a:r>
            <a:r>
              <a:rPr lang="cs-CZ" dirty="0"/>
              <a:t>se, </a:t>
            </a:r>
            <a:r>
              <a:rPr lang="cs-CZ" dirty="0" err="1" smtClean="0"/>
              <a:t>velit</a:t>
            </a:r>
            <a:r>
              <a:rPr lang="cs-CZ" dirty="0" smtClean="0"/>
              <a:t>; </a:t>
            </a:r>
            <a:endParaRPr lang="cs-CZ" dirty="0" smtClean="0"/>
          </a:p>
          <a:p>
            <a:pPr lvl="2"/>
            <a:r>
              <a:rPr lang="cs-CZ" dirty="0" smtClean="0"/>
              <a:t>bezpečné </a:t>
            </a:r>
            <a:r>
              <a:rPr lang="cs-CZ" dirty="0" smtClean="0"/>
              <a:t>prostředí k prozkoumávání intimity a důvěry</a:t>
            </a:r>
            <a:endParaRPr lang="cs-CZ" dirty="0"/>
          </a:p>
          <a:p>
            <a:r>
              <a:rPr lang="cs-CZ" b="1" dirty="0" smtClean="0"/>
              <a:t>Prosociální chování</a:t>
            </a:r>
            <a:r>
              <a:rPr lang="cs-CZ" dirty="0" smtClean="0"/>
              <a:t> </a:t>
            </a:r>
            <a:endParaRPr lang="cs-CZ" dirty="0" smtClean="0"/>
          </a:p>
          <a:p>
            <a:pPr lvl="1"/>
            <a:r>
              <a:rPr lang="cs-CZ" dirty="0" smtClean="0"/>
              <a:t>pomáhání </a:t>
            </a:r>
            <a:r>
              <a:rPr lang="cs-CZ" dirty="0" smtClean="0"/>
              <a:t>(dáno sladěním cíle – </a:t>
            </a:r>
            <a:r>
              <a:rPr lang="cs-CZ" i="1" dirty="0" err="1" smtClean="0"/>
              <a:t>goal</a:t>
            </a:r>
            <a:r>
              <a:rPr lang="cs-CZ" i="1" dirty="0" smtClean="0"/>
              <a:t> </a:t>
            </a:r>
            <a:r>
              <a:rPr lang="cs-CZ" i="1" dirty="0" err="1" smtClean="0"/>
              <a:t>alignment</a:t>
            </a:r>
            <a:r>
              <a:rPr lang="cs-CZ" i="1" dirty="0" smtClean="0"/>
              <a:t> </a:t>
            </a:r>
            <a:r>
              <a:rPr lang="cs-CZ" dirty="0" smtClean="0"/>
              <a:t>– nebo snahou iniciovat sociální interakci, podobně pomáhání mamince</a:t>
            </a:r>
            <a:r>
              <a:rPr lang="cs-CZ" dirty="0" smtClean="0"/>
              <a:t>)</a:t>
            </a:r>
          </a:p>
          <a:p>
            <a:pPr lvl="1"/>
            <a:r>
              <a:rPr lang="cs-CZ" dirty="0" smtClean="0"/>
              <a:t>sdílení </a:t>
            </a:r>
            <a:r>
              <a:rPr lang="cs-CZ" dirty="0"/>
              <a:t>a </a:t>
            </a:r>
            <a:r>
              <a:rPr lang="cs-CZ" dirty="0" smtClean="0"/>
              <a:t>utěšování (reakce na signalizaci </a:t>
            </a:r>
            <a:r>
              <a:rPr lang="cs-CZ" dirty="0" err="1" smtClean="0"/>
              <a:t>distresu</a:t>
            </a:r>
            <a:r>
              <a:rPr lang="cs-CZ" dirty="0" smtClean="0"/>
              <a:t>, silná vazba s oblíbeností)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22</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857824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aktivity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b="1" dirty="0" smtClean="0"/>
              <a:t>Konflikty</a:t>
            </a:r>
            <a:r>
              <a:rPr lang="cs-CZ" dirty="0" smtClean="0"/>
              <a:t> </a:t>
            </a:r>
          </a:p>
          <a:p>
            <a:pPr lvl="1"/>
            <a:r>
              <a:rPr lang="cs-CZ" dirty="0" smtClean="0"/>
              <a:t>začínají </a:t>
            </a:r>
            <a:r>
              <a:rPr lang="cs-CZ" dirty="0"/>
              <a:t>převažovat </a:t>
            </a:r>
            <a:r>
              <a:rPr lang="cs-CZ" dirty="0" smtClean="0"/>
              <a:t>sociální příčiny a zaměření na osoby nad instrumentálními</a:t>
            </a:r>
          </a:p>
          <a:p>
            <a:pPr lvl="2"/>
            <a:r>
              <a:rPr lang="cs-CZ" dirty="0" smtClean="0"/>
              <a:t>Příčiny - odklon </a:t>
            </a:r>
            <a:r>
              <a:rPr lang="cs-CZ" dirty="0"/>
              <a:t>od genderových </a:t>
            </a:r>
            <a:r>
              <a:rPr lang="cs-CZ" dirty="0" smtClean="0"/>
              <a:t>stereotypů, (</a:t>
            </a:r>
            <a:r>
              <a:rPr lang="cs-CZ" dirty="0"/>
              <a:t>ne)zapojení určitých dětí do skupinových </a:t>
            </a:r>
            <a:r>
              <a:rPr lang="cs-CZ" dirty="0" smtClean="0"/>
              <a:t>aktivit, téma hry..</a:t>
            </a:r>
          </a:p>
          <a:p>
            <a:pPr lvl="1"/>
            <a:r>
              <a:rPr lang="cs-CZ" dirty="0" smtClean="0"/>
              <a:t>Řeší je </a:t>
            </a:r>
            <a:r>
              <a:rPr lang="cs-CZ" dirty="0"/>
              <a:t>pomocí </a:t>
            </a:r>
            <a:r>
              <a:rPr lang="cs-CZ" dirty="0" smtClean="0"/>
              <a:t>agresivity </a:t>
            </a:r>
            <a:endParaRPr lang="cs-CZ" dirty="0" smtClean="0"/>
          </a:p>
          <a:p>
            <a:pPr lvl="2"/>
            <a:r>
              <a:rPr lang="cs-CZ" dirty="0" smtClean="0"/>
              <a:t>typičtější </a:t>
            </a:r>
            <a:r>
              <a:rPr lang="cs-CZ" dirty="0"/>
              <a:t>pro </a:t>
            </a:r>
            <a:r>
              <a:rPr lang="cs-CZ" dirty="0" smtClean="0"/>
              <a:t>chlapce - bití</a:t>
            </a:r>
            <a:r>
              <a:rPr lang="cs-CZ" dirty="0"/>
              <a:t>, kopání nebo strkání, </a:t>
            </a:r>
            <a:r>
              <a:rPr lang="cs-CZ" dirty="0" smtClean="0"/>
              <a:t>včetně oplácení neúmyslné újmy; </a:t>
            </a:r>
            <a:r>
              <a:rPr lang="cs-CZ" dirty="0"/>
              <a:t>ničení věcí, které patří druhému dítěti, házení věcí po druhém </a:t>
            </a:r>
            <a:r>
              <a:rPr lang="cs-CZ" dirty="0" smtClean="0"/>
              <a:t>dítěti</a:t>
            </a:r>
          </a:p>
          <a:p>
            <a:pPr lvl="2"/>
            <a:r>
              <a:rPr lang="cs-CZ" dirty="0" smtClean="0"/>
              <a:t>Dívky spíše </a:t>
            </a:r>
            <a:r>
              <a:rPr lang="cs-CZ" dirty="0"/>
              <a:t>vyjednávací </a:t>
            </a:r>
            <a:r>
              <a:rPr lang="cs-CZ" dirty="0" smtClean="0"/>
              <a:t>taktiky; počínající verbální a vztahová agrese – pomlouvání, nařizování, s kým si mají a nemají hrát; vyhrožování, že si nebudou hrát</a:t>
            </a:r>
          </a:p>
          <a:p>
            <a:pPr lvl="1"/>
            <a:r>
              <a:rPr lang="cs-CZ" dirty="0" smtClean="0"/>
              <a:t>Po </a:t>
            </a:r>
            <a:r>
              <a:rPr lang="cs-CZ" dirty="0"/>
              <a:t>konfliktech </a:t>
            </a:r>
            <a:r>
              <a:rPr lang="cs-CZ" dirty="0" smtClean="0"/>
              <a:t>často </a:t>
            </a:r>
            <a:r>
              <a:rPr lang="cs-CZ" dirty="0" smtClean="0"/>
              <a:t>utěšování </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23</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58982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Vrstevnické party</a:t>
            </a:r>
          </a:p>
          <a:p>
            <a:r>
              <a:rPr lang="cs-CZ" dirty="0" smtClean="0"/>
              <a:t>Genderová segregace</a:t>
            </a:r>
          </a:p>
          <a:p>
            <a:r>
              <a:rPr lang="cs-CZ" dirty="0" smtClean="0"/>
              <a:t>Oblíbenost, hierarchie</a:t>
            </a:r>
          </a:p>
          <a:p>
            <a:r>
              <a:rPr lang="cs-CZ" dirty="0" smtClean="0"/>
              <a:t>Akceptace skupinou x vyloučení ze skupiny</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24</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677719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a:t>
            </a:r>
            <a:r>
              <a:rPr lang="cs-CZ" sz="2400" dirty="0" smtClean="0"/>
              <a:t>struktura skupiny a pohlavně </a:t>
            </a:r>
            <a:r>
              <a:rPr lang="cs-CZ" sz="2400" dirty="0" smtClean="0"/>
              <a:t>typické interakce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9235399" cy="5348114"/>
          </a:xfrm>
        </p:spPr>
        <p:txBody>
          <a:bodyPr rtlCol="0"/>
          <a:lstStyle/>
          <a:p>
            <a:r>
              <a:rPr lang="cs-CZ" i="1" dirty="0" smtClean="0"/>
              <a:t>V případě, že děti mají možnost volné </a:t>
            </a:r>
            <a:r>
              <a:rPr lang="cs-CZ" i="1" dirty="0"/>
              <a:t>dětské skupinové (</a:t>
            </a:r>
            <a:r>
              <a:rPr lang="cs-CZ" i="1" dirty="0" err="1"/>
              <a:t>offline</a:t>
            </a:r>
            <a:r>
              <a:rPr lang="cs-CZ" i="1" dirty="0"/>
              <a:t>) </a:t>
            </a:r>
            <a:r>
              <a:rPr lang="cs-CZ" i="1" dirty="0" smtClean="0"/>
              <a:t>aktivity…</a:t>
            </a:r>
          </a:p>
          <a:p>
            <a:r>
              <a:rPr lang="cs-CZ" dirty="0" smtClean="0"/>
              <a:t>Struktura skupiny </a:t>
            </a:r>
          </a:p>
          <a:p>
            <a:pPr lvl="1"/>
            <a:r>
              <a:rPr lang="cs-CZ" dirty="0" smtClean="0"/>
              <a:t>dívky </a:t>
            </a:r>
            <a:r>
              <a:rPr lang="cs-CZ" dirty="0" smtClean="0"/>
              <a:t>menší sítě, např. 1 kamarádka </a:t>
            </a:r>
          </a:p>
          <a:p>
            <a:pPr lvl="1"/>
            <a:r>
              <a:rPr lang="cs-CZ" dirty="0" smtClean="0"/>
              <a:t>Chlapci otevřenější triádám; věkově </a:t>
            </a:r>
            <a:r>
              <a:rPr lang="cs-CZ" dirty="0" err="1"/>
              <a:t>heterogennější</a:t>
            </a:r>
            <a:r>
              <a:rPr lang="cs-CZ" dirty="0"/>
              <a:t> </a:t>
            </a:r>
            <a:r>
              <a:rPr lang="cs-CZ" dirty="0" smtClean="0"/>
              <a:t>větší skupiny </a:t>
            </a:r>
          </a:p>
          <a:p>
            <a:r>
              <a:rPr lang="cs-CZ" dirty="0" smtClean="0"/>
              <a:t>Lokality</a:t>
            </a:r>
          </a:p>
          <a:p>
            <a:pPr lvl="1"/>
            <a:r>
              <a:rPr lang="cs-CZ" dirty="0" smtClean="0"/>
              <a:t>Dívky více v</a:t>
            </a:r>
            <a:r>
              <a:rPr lang="cs-CZ" dirty="0"/>
              <a:t> soukromých </a:t>
            </a:r>
            <a:r>
              <a:rPr lang="cs-CZ" dirty="0" smtClean="0"/>
              <a:t>prostorech, malý prostor </a:t>
            </a:r>
          </a:p>
          <a:p>
            <a:pPr lvl="1"/>
            <a:r>
              <a:rPr lang="cs-CZ" dirty="0" smtClean="0"/>
              <a:t>chlapci veřejná </a:t>
            </a:r>
            <a:r>
              <a:rPr lang="cs-CZ" dirty="0"/>
              <a:t>hřiště a </a:t>
            </a:r>
            <a:r>
              <a:rPr lang="cs-CZ" dirty="0" smtClean="0"/>
              <a:t>prostranství – </a:t>
            </a:r>
            <a:r>
              <a:rPr lang="cs-CZ" dirty="0" smtClean="0"/>
              <a:t>hra, sport, zábava; </a:t>
            </a:r>
            <a:r>
              <a:rPr lang="cs-CZ" dirty="0" smtClean="0"/>
              <a:t>větší fyzická vzdálenost, </a:t>
            </a:r>
            <a:r>
              <a:rPr lang="cs-CZ" dirty="0" smtClean="0"/>
              <a:t>větší </a:t>
            </a:r>
            <a:r>
              <a:rPr lang="cs-CZ" dirty="0" smtClean="0"/>
              <a:t>prostor x </a:t>
            </a:r>
            <a:r>
              <a:rPr lang="cs-CZ" dirty="0" smtClean="0"/>
              <a:t>v případě konfliktu naopak fyzická blízkost</a:t>
            </a:r>
            <a:endParaRPr lang="cs-CZ" dirty="0" smtClean="0"/>
          </a:p>
          <a:p>
            <a:pPr lvl="1"/>
            <a:r>
              <a:rPr lang="cs-CZ" dirty="0" smtClean="0"/>
              <a:t>Provázanost chlapeckých sítí</a:t>
            </a:r>
            <a:endParaRPr lang="cs-CZ" dirty="0" smtClean="0"/>
          </a:p>
          <a:p>
            <a:pPr lvl="1"/>
            <a:r>
              <a:rPr lang="cs-CZ" dirty="0" smtClean="0"/>
              <a:t>dívky </a:t>
            </a:r>
            <a:r>
              <a:rPr lang="cs-CZ" dirty="0" smtClean="0"/>
              <a:t>v chlapeckých skupinách</a:t>
            </a:r>
            <a:endParaRPr lang="cs-CZ" dirty="0" smtClean="0"/>
          </a:p>
          <a:p>
            <a:r>
              <a:rPr lang="cs-CZ" dirty="0" smtClean="0"/>
              <a:t>Interakce </a:t>
            </a:r>
            <a:endParaRPr lang="cs-CZ" dirty="0"/>
          </a:p>
          <a:p>
            <a:pPr lvl="1"/>
            <a:r>
              <a:rPr lang="cs-CZ" dirty="0" smtClean="0"/>
              <a:t>Dívky </a:t>
            </a:r>
            <a:r>
              <a:rPr lang="cs-CZ" dirty="0" smtClean="0"/>
              <a:t>– kooperativní hra, neagresivně </a:t>
            </a:r>
            <a:r>
              <a:rPr lang="cs-CZ" dirty="0"/>
              <a:t>sociální. </a:t>
            </a:r>
          </a:p>
          <a:p>
            <a:pPr lvl="1"/>
            <a:r>
              <a:rPr lang="cs-CZ" dirty="0" smtClean="0"/>
              <a:t>Chlapci – kompetitivní hra, soupeření </a:t>
            </a:r>
            <a:r>
              <a:rPr lang="cs-CZ" dirty="0"/>
              <a:t>mezi </a:t>
            </a:r>
            <a:r>
              <a:rPr lang="cs-CZ" dirty="0" smtClean="0"/>
              <a:t>skupinami; </a:t>
            </a:r>
            <a:r>
              <a:rPr lang="cs-CZ" b="1" dirty="0" smtClean="0"/>
              <a:t>bojové </a:t>
            </a:r>
            <a:r>
              <a:rPr lang="cs-CZ" b="1" dirty="0"/>
              <a:t>hry</a:t>
            </a:r>
            <a:r>
              <a:rPr lang="cs-CZ" dirty="0"/>
              <a:t> </a:t>
            </a:r>
            <a:r>
              <a:rPr lang="cs-CZ" i="1" dirty="0"/>
              <a:t>(</a:t>
            </a:r>
            <a:r>
              <a:rPr lang="cs-CZ" i="1" dirty="0" err="1"/>
              <a:t>rough</a:t>
            </a:r>
            <a:r>
              <a:rPr lang="cs-CZ" i="1" dirty="0"/>
              <a:t>-and-</a:t>
            </a:r>
            <a:r>
              <a:rPr lang="cs-CZ" i="1" dirty="0" err="1"/>
              <a:t>tumble</a:t>
            </a:r>
            <a:r>
              <a:rPr lang="cs-CZ" i="1" dirty="0"/>
              <a:t> </a:t>
            </a:r>
            <a:r>
              <a:rPr lang="cs-CZ" i="1" dirty="0" smtClean="0"/>
              <a:t>play, </a:t>
            </a:r>
            <a:r>
              <a:rPr lang="cs-CZ" dirty="0" smtClean="0"/>
              <a:t>3-6x více)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25</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243931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a:t>
            </a:r>
            <a:r>
              <a:rPr lang="cs-CZ" sz="2400" dirty="0" smtClean="0"/>
              <a:t>jaké děti jsou oblíbené?</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b="1" dirty="0"/>
              <a:t>Vnímaná </a:t>
            </a:r>
            <a:r>
              <a:rPr lang="cs-CZ" b="1" dirty="0" smtClean="0"/>
              <a:t>akceptace / sociometrická oblíbenost</a:t>
            </a:r>
            <a:r>
              <a:rPr lang="cs-CZ" dirty="0" smtClean="0"/>
              <a:t> – děti je mají rádi</a:t>
            </a:r>
          </a:p>
          <a:p>
            <a:pPr lvl="1"/>
            <a:r>
              <a:rPr lang="cs-CZ" dirty="0" smtClean="0"/>
              <a:t>kooperativní hra, </a:t>
            </a:r>
            <a:r>
              <a:rPr lang="cs-CZ" dirty="0" err="1" smtClean="0"/>
              <a:t>prosocialita</a:t>
            </a:r>
            <a:r>
              <a:rPr lang="cs-CZ" dirty="0" smtClean="0"/>
              <a:t>, konverzace, tolerance</a:t>
            </a:r>
          </a:p>
          <a:p>
            <a:r>
              <a:rPr lang="cs-CZ" b="1" dirty="0" smtClean="0"/>
              <a:t>oblíbenost</a:t>
            </a:r>
            <a:r>
              <a:rPr lang="cs-CZ" dirty="0" smtClean="0"/>
              <a:t> </a:t>
            </a:r>
            <a:r>
              <a:rPr lang="cs-CZ" dirty="0"/>
              <a:t>(</a:t>
            </a:r>
            <a:r>
              <a:rPr lang="cs-CZ" i="1" dirty="0" smtClean="0"/>
              <a:t>popularita) – </a:t>
            </a:r>
            <a:r>
              <a:rPr lang="cs-CZ" dirty="0" smtClean="0"/>
              <a:t>mají sociální moc a vliv, sociální dominance</a:t>
            </a:r>
          </a:p>
          <a:p>
            <a:pPr lvl="1"/>
            <a:r>
              <a:rPr lang="cs-CZ" dirty="0" smtClean="0"/>
              <a:t>Dva typy</a:t>
            </a:r>
          </a:p>
          <a:p>
            <a:pPr lvl="2"/>
            <a:r>
              <a:rPr lang="cs-CZ" dirty="0" smtClean="0"/>
              <a:t>Prosociální (děti s vysokou sociometrickou oblíbeností)</a:t>
            </a:r>
          </a:p>
          <a:p>
            <a:pPr lvl="2"/>
            <a:r>
              <a:rPr lang="cs-CZ" dirty="0" smtClean="0"/>
              <a:t>Děti kombinující </a:t>
            </a:r>
            <a:r>
              <a:rPr lang="cs-CZ" dirty="0" err="1" smtClean="0"/>
              <a:t>prosocialitu</a:t>
            </a:r>
            <a:r>
              <a:rPr lang="cs-CZ" dirty="0" smtClean="0"/>
              <a:t> a agresivitu (</a:t>
            </a:r>
            <a:r>
              <a:rPr lang="cs-CZ" dirty="0" err="1" smtClean="0"/>
              <a:t>bistrategičtí</a:t>
            </a:r>
            <a:r>
              <a:rPr lang="cs-CZ" dirty="0" smtClean="0"/>
              <a:t>)</a:t>
            </a:r>
          </a:p>
          <a:p>
            <a:pPr lvl="2"/>
            <a:endParaRPr lang="cs-CZ" dirty="0" smtClean="0"/>
          </a:p>
          <a:p>
            <a:pPr lvl="1"/>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702675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Skupinové chování</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27</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3249038"/>
            <a:ext cx="2452914" cy="2593540"/>
          </a:xfrm>
        </p:spPr>
        <p:txBody>
          <a:bodyPr/>
          <a:lstStyle/>
          <a:p>
            <a:r>
              <a:rPr lang="cs-CZ" dirty="0" smtClean="0"/>
              <a:t>Hierarchie</a:t>
            </a:r>
          </a:p>
          <a:p>
            <a:r>
              <a:rPr lang="cs-CZ" dirty="0" err="1" smtClean="0"/>
              <a:t>Prosocialita</a:t>
            </a:r>
            <a:endParaRPr lang="cs-CZ" dirty="0" smtClean="0"/>
          </a:p>
          <a:p>
            <a:r>
              <a:rPr lang="cs-CZ" dirty="0" smtClean="0"/>
              <a:t>Agresivita </a:t>
            </a:r>
          </a:p>
          <a:p>
            <a:r>
              <a:rPr lang="cs-CZ" dirty="0" smtClean="0"/>
              <a:t>Dominance </a:t>
            </a:r>
          </a:p>
          <a:p>
            <a:r>
              <a:rPr lang="cs-CZ" dirty="0" smtClean="0"/>
              <a:t>Popularita </a:t>
            </a:r>
          </a:p>
          <a:p>
            <a:r>
              <a:rPr lang="cs-CZ" dirty="0" smtClean="0"/>
              <a:t>Konflikty  </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73088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dirty="0" smtClean="0"/>
              <a:t>Hlavní cíle</a:t>
            </a:r>
          </a:p>
          <a:p>
            <a:pPr lvl="1"/>
            <a:r>
              <a:rPr lang="cs-CZ" dirty="0" smtClean="0"/>
              <a:t>Přijetí skupinou (nebýt vyloučen) – hierarchie oblíbenosti</a:t>
            </a:r>
          </a:p>
          <a:p>
            <a:pPr lvl="1"/>
            <a:r>
              <a:rPr lang="cs-CZ" dirty="0" smtClean="0"/>
              <a:t>Vybudování postavení – hierarchie </a:t>
            </a:r>
            <a:r>
              <a:rPr lang="cs-CZ" dirty="0" smtClean="0"/>
              <a:t>dominance</a:t>
            </a:r>
          </a:p>
          <a:p>
            <a:pPr lvl="1"/>
            <a:endParaRPr lang="cs-CZ" dirty="0"/>
          </a:p>
          <a:p>
            <a:pPr lvl="1"/>
            <a:r>
              <a:rPr lang="cs-CZ" dirty="0"/>
              <a:t>Sociometrická oblíbenost </a:t>
            </a:r>
            <a:endParaRPr lang="cs-CZ" dirty="0" smtClean="0"/>
          </a:p>
          <a:p>
            <a:pPr lvl="2"/>
            <a:r>
              <a:rPr lang="cs-CZ" dirty="0" smtClean="0"/>
              <a:t>na </a:t>
            </a:r>
            <a:r>
              <a:rPr lang="cs-CZ" dirty="0"/>
              <a:t>úrovni dyády, jedinec chová náklonnost k druhému, a odráží do jaké míry je dítě mezi svými vrstevníky (v průměru) oblíbené</a:t>
            </a:r>
          </a:p>
          <a:p>
            <a:pPr lvl="2"/>
            <a:r>
              <a:rPr lang="cs-CZ" i="1" dirty="0"/>
              <a:t>„Koho ze skupiny máš nejvíce/nejméně rád?“</a:t>
            </a:r>
            <a:endParaRPr lang="cs-CZ" dirty="0"/>
          </a:p>
          <a:p>
            <a:pPr lvl="1"/>
            <a:r>
              <a:rPr lang="cs-CZ" dirty="0" smtClean="0"/>
              <a:t>Sociální dominance (také sociologická oblíbenost) </a:t>
            </a:r>
            <a:r>
              <a:rPr lang="cs-CZ" dirty="0"/>
              <a:t>- jak ostatní vnímají postavení nebo status dítěte ve skupině</a:t>
            </a:r>
          </a:p>
          <a:p>
            <a:pPr lvl="2"/>
            <a:r>
              <a:rPr lang="cs-CZ" i="1" dirty="0"/>
              <a:t>„Kdo si myslíš, že je ve třídě nejoblíbenější?“</a:t>
            </a:r>
          </a:p>
          <a:p>
            <a:pPr lvl="2"/>
            <a:r>
              <a:rPr lang="cs-CZ" dirty="0" smtClean="0"/>
              <a:t>Elitáři, určují </a:t>
            </a:r>
            <a:r>
              <a:rPr lang="cs-CZ" dirty="0"/>
              <a:t>trendy ve </a:t>
            </a:r>
            <a:r>
              <a:rPr lang="cs-CZ" dirty="0" smtClean="0"/>
              <a:t>skupině, středem pozornosti</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28</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Funkce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7" name="Zástupný symbol pro obrázek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8379" r="18379"/>
          <a:stretch>
            <a:fillRect/>
          </a:stretch>
        </p:blipFill>
        <p:spPr/>
      </p:pic>
    </p:spTree>
    <p:extLst>
      <p:ext uri="{BB962C8B-B14F-4D97-AF65-F5344CB8AC3E}">
        <p14:creationId xmlns:p14="http://schemas.microsoft.com/office/powerpoint/2010/main" val="2114736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dirty="0" smtClean="0"/>
              <a:t>Úspěšnost v soutěži </a:t>
            </a:r>
            <a:r>
              <a:rPr lang="cs-CZ" dirty="0"/>
              <a:t>o </a:t>
            </a:r>
            <a:r>
              <a:rPr lang="cs-CZ" dirty="0" smtClean="0"/>
              <a:t>materiální i </a:t>
            </a:r>
            <a:r>
              <a:rPr lang="cs-CZ" dirty="0"/>
              <a:t>sociální </a:t>
            </a:r>
            <a:r>
              <a:rPr lang="cs-CZ" dirty="0" smtClean="0"/>
              <a:t>zdroje </a:t>
            </a:r>
          </a:p>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a:t>
            </a:r>
          </a:p>
          <a:p>
            <a:r>
              <a:rPr lang="cs-CZ" b="1" dirty="0" smtClean="0"/>
              <a:t>nekontrolující </a:t>
            </a:r>
            <a:r>
              <a:rPr lang="cs-CZ" b="1" dirty="0"/>
              <a:t>strategie</a:t>
            </a:r>
            <a:r>
              <a:rPr lang="cs-CZ" dirty="0"/>
              <a:t> (</a:t>
            </a:r>
            <a:r>
              <a:rPr lang="cs-CZ" i="1" dirty="0" err="1"/>
              <a:t>noncontrol</a:t>
            </a:r>
            <a:r>
              <a:rPr lang="cs-CZ" dirty="0"/>
              <a:t>) </a:t>
            </a:r>
            <a:endParaRPr lang="cs-CZ" dirty="0" smtClean="0"/>
          </a:p>
          <a:p>
            <a:r>
              <a:rPr lang="cs-CZ" dirty="0" smtClean="0"/>
              <a:t>status možno </a:t>
            </a:r>
            <a:r>
              <a:rPr lang="cs-CZ" dirty="0"/>
              <a:t>získat </a:t>
            </a:r>
            <a:r>
              <a:rPr lang="cs-CZ" dirty="0" smtClean="0"/>
              <a:t>také navázáním </a:t>
            </a:r>
            <a:r>
              <a:rPr lang="cs-CZ" dirty="0"/>
              <a:t>silného přátelského vztahu s jiným vysoce postaveným členem </a:t>
            </a:r>
            <a:r>
              <a:rPr lang="cs-CZ" dirty="0" smtClean="0"/>
              <a:t>skupiny</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29</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678" y="4053689"/>
            <a:ext cx="5437800" cy="2718900"/>
          </a:xfrm>
          <a:prstGeom prst="rect">
            <a:avLst/>
          </a:prstGeom>
        </p:spPr>
      </p:pic>
    </p:spTree>
    <p:extLst>
      <p:ext uri="{BB962C8B-B14F-4D97-AF65-F5344CB8AC3E}">
        <p14:creationId xmlns:p14="http://schemas.microsoft.com/office/powerpoint/2010/main" val="3095402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60465"/>
            <a:ext cx="9131100" cy="432000"/>
          </a:xfrm>
        </p:spPr>
        <p:txBody>
          <a:bodyPr rtlCol="0"/>
          <a:lstStyle/>
          <a:p>
            <a:r>
              <a:rPr lang="cs-CZ" sz="2400" dirty="0" smtClean="0"/>
              <a:t>Novorozenecký </a:t>
            </a:r>
            <a:r>
              <a:rPr lang="cs-CZ" sz="2400" dirty="0"/>
              <a:t>věk - </a:t>
            </a:r>
            <a:r>
              <a:rPr lang="cs-CZ" sz="2400" dirty="0" smtClean="0"/>
              <a:t>1</a:t>
            </a:r>
            <a:r>
              <a:rPr lang="cs-CZ" sz="2400" dirty="0"/>
              <a:t>. </a:t>
            </a:r>
            <a:r>
              <a:rPr lang="cs-CZ" sz="2400" dirty="0" smtClean="0"/>
              <a:t>měsíc</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Komunikace s </a:t>
            </a:r>
            <a:r>
              <a:rPr lang="cs-CZ" dirty="0" smtClean="0"/>
              <a:t>matkou/pečovateli</a:t>
            </a:r>
          </a:p>
          <a:p>
            <a:pPr lvl="1"/>
            <a:r>
              <a:rPr lang="cs-CZ" dirty="0" err="1"/>
              <a:t>Harlow</a:t>
            </a:r>
            <a:r>
              <a:rPr lang="cs-CZ" dirty="0"/>
              <a:t> (1959) </a:t>
            </a:r>
          </a:p>
          <a:p>
            <a:pPr lvl="2"/>
            <a:r>
              <a:rPr lang="cs-CZ" dirty="0"/>
              <a:t>Chlupatá matka x drátěná, s připojenou lahví s mlékem</a:t>
            </a:r>
          </a:p>
          <a:p>
            <a:pPr lvl="1"/>
            <a:r>
              <a:rPr lang="cs-CZ" dirty="0" smtClean="0"/>
              <a:t>Dotek </a:t>
            </a:r>
            <a:endParaRPr lang="cs-CZ" dirty="0"/>
          </a:p>
          <a:p>
            <a:pPr lvl="2"/>
            <a:r>
              <a:rPr lang="cs-CZ" dirty="0"/>
              <a:t>potlačuje bolest, ovlivňuje hladinu stresových hormonů a uklidňuje (</a:t>
            </a:r>
            <a:r>
              <a:rPr lang="cs-CZ" dirty="0" err="1"/>
              <a:t>review</a:t>
            </a:r>
            <a:r>
              <a:rPr lang="cs-CZ" dirty="0"/>
              <a:t> poskytuje </a:t>
            </a:r>
            <a:r>
              <a:rPr lang="cs-CZ" dirty="0" err="1"/>
              <a:t>Feldman</a:t>
            </a:r>
            <a:r>
              <a:rPr lang="cs-CZ" dirty="0"/>
              <a:t>, 2011, 2012; </a:t>
            </a:r>
            <a:r>
              <a:rPr lang="cs-CZ" dirty="0" err="1"/>
              <a:t>Stack</a:t>
            </a:r>
            <a:r>
              <a:rPr lang="cs-CZ" dirty="0"/>
              <a:t> &amp; Jean, 2011)</a:t>
            </a:r>
          </a:p>
          <a:p>
            <a:pPr lvl="2"/>
            <a:r>
              <a:rPr lang="cs-CZ" dirty="0"/>
              <a:t>Hladký průběh kojení (</a:t>
            </a:r>
            <a:r>
              <a:rPr lang="cs-CZ" dirty="0" err="1"/>
              <a:t>Field</a:t>
            </a:r>
            <a:r>
              <a:rPr lang="cs-CZ" dirty="0"/>
              <a:t> 2007)</a:t>
            </a:r>
          </a:p>
          <a:p>
            <a:pPr lvl="1"/>
            <a:endParaRPr lang="cs-CZ"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800" y="3003495"/>
            <a:ext cx="5016300" cy="3335840"/>
          </a:xfrm>
          <a:prstGeom prst="rect">
            <a:avLst/>
          </a:prstGeom>
        </p:spPr>
      </p:pic>
    </p:spTree>
    <p:extLst>
      <p:ext uri="{BB962C8B-B14F-4D97-AF65-F5344CB8AC3E}">
        <p14:creationId xmlns:p14="http://schemas.microsoft.com/office/powerpoint/2010/main" val="3425685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pPr lvl="1"/>
            <a:r>
              <a:rPr lang="cs-CZ" dirty="0" smtClean="0"/>
              <a:t>otevřené</a:t>
            </a:r>
            <a:r>
              <a:rPr lang="cs-CZ" dirty="0"/>
              <a:t>, přátelské a morálně </a:t>
            </a:r>
            <a:r>
              <a:rPr lang="cs-CZ" dirty="0" smtClean="0"/>
              <a:t>bystré děti</a:t>
            </a:r>
          </a:p>
          <a:p>
            <a:pPr lvl="1"/>
            <a:r>
              <a:rPr lang="cs-CZ" dirty="0" smtClean="0"/>
              <a:t>dobře </a:t>
            </a:r>
            <a:r>
              <a:rPr lang="cs-CZ" dirty="0"/>
              <a:t>přijímané ve vrstevnickém </a:t>
            </a:r>
            <a:r>
              <a:rPr lang="cs-CZ" dirty="0" smtClean="0"/>
              <a:t>kolektivu</a:t>
            </a:r>
          </a:p>
          <a:p>
            <a:pPr lvl="1"/>
            <a:r>
              <a:rPr lang="cs-CZ" dirty="0"/>
              <a:t>morální emoce odrážející vinu a stud</a:t>
            </a:r>
            <a:r>
              <a:rPr lang="cs-CZ" dirty="0" smtClean="0"/>
              <a:t> </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pPr lvl="1"/>
            <a:r>
              <a:rPr lang="cs-CZ" dirty="0" smtClean="0"/>
              <a:t>impulzivní </a:t>
            </a:r>
            <a:r>
              <a:rPr lang="cs-CZ" dirty="0"/>
              <a:t>a agresivní </a:t>
            </a:r>
            <a:r>
              <a:rPr lang="cs-CZ" dirty="0" smtClean="0"/>
              <a:t>děti, spíš chlapci</a:t>
            </a:r>
          </a:p>
          <a:p>
            <a:pPr lvl="1"/>
            <a:r>
              <a:rPr lang="cs-CZ" dirty="0" smtClean="0"/>
              <a:t>často odmítané</a:t>
            </a:r>
          </a:p>
          <a:p>
            <a:pPr lvl="1"/>
            <a:r>
              <a:rPr lang="cs-CZ" dirty="0" smtClean="0"/>
              <a:t>zřídka se zapojují </a:t>
            </a:r>
            <a:r>
              <a:rPr lang="cs-CZ" dirty="0"/>
              <a:t>do tzv. sociálně-morálního chování, </a:t>
            </a:r>
            <a:r>
              <a:rPr lang="cs-CZ" dirty="0" smtClean="0"/>
              <a:t>například </a:t>
            </a:r>
            <a:r>
              <a:rPr lang="cs-CZ" dirty="0"/>
              <a:t>se málokdy omlouvají, snaží se druhému dítěti něco vynahradit nebo je </a:t>
            </a:r>
            <a:r>
              <a:rPr lang="cs-CZ" dirty="0" smtClean="0"/>
              <a:t>utěšit</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a:t>
            </a:r>
          </a:p>
          <a:p>
            <a:r>
              <a:rPr lang="cs-CZ" b="1" dirty="0" smtClean="0"/>
              <a:t>nekontrolující </a:t>
            </a:r>
            <a:r>
              <a:rPr lang="cs-CZ" b="1" dirty="0"/>
              <a:t>strategie</a:t>
            </a:r>
            <a:r>
              <a:rPr lang="cs-CZ" dirty="0"/>
              <a:t> (</a:t>
            </a:r>
            <a:r>
              <a:rPr lang="cs-CZ" i="1" dirty="0" err="1"/>
              <a:t>noncontrol</a:t>
            </a:r>
            <a:r>
              <a:rPr lang="cs-CZ" dirty="0" smtClean="0"/>
              <a:t>)</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30</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743641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4891524"/>
          </a:xfrm>
        </p:spPr>
        <p:txBody>
          <a:bodyPr rtlCol="0"/>
          <a:lstStyle/>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pPr lvl="1"/>
            <a:r>
              <a:rPr lang="cs-CZ" dirty="0" smtClean="0"/>
              <a:t>jak prosociální, </a:t>
            </a:r>
            <a:r>
              <a:rPr lang="cs-CZ" dirty="0"/>
              <a:t>tak </a:t>
            </a:r>
            <a:r>
              <a:rPr lang="cs-CZ" dirty="0" smtClean="0"/>
              <a:t>nátlaková strategie podle situace </a:t>
            </a:r>
          </a:p>
          <a:p>
            <a:pPr lvl="1"/>
            <a:r>
              <a:rPr lang="cs-CZ" dirty="0" smtClean="0"/>
              <a:t>nejúspěšnější skupinou z hlediska kontroly zdrojů, ve </a:t>
            </a:r>
            <a:r>
              <a:rPr lang="cs-CZ" dirty="0"/>
              <a:t>všech věkových </a:t>
            </a:r>
            <a:r>
              <a:rPr lang="cs-CZ" dirty="0" smtClean="0"/>
              <a:t>kategoriích </a:t>
            </a:r>
          </a:p>
          <a:p>
            <a:pPr lvl="1"/>
            <a:r>
              <a:rPr lang="cs-CZ" dirty="0" smtClean="0"/>
              <a:t>nátlak zmírňují </a:t>
            </a:r>
            <a:r>
              <a:rPr lang="cs-CZ" dirty="0" err="1"/>
              <a:t>prosocialitou</a:t>
            </a:r>
            <a:r>
              <a:rPr lang="cs-CZ" dirty="0"/>
              <a:t> (například usmiřovacím chováním po konfliktu) </a:t>
            </a:r>
            <a:endParaRPr lang="cs-CZ" dirty="0" smtClean="0"/>
          </a:p>
          <a:p>
            <a:pPr lvl="1"/>
            <a:r>
              <a:rPr lang="cs-CZ" dirty="0" smtClean="0"/>
              <a:t>Předškoláci si s nimi nejraději hrají; adolescenti </a:t>
            </a:r>
            <a:r>
              <a:rPr lang="cs-CZ" dirty="0"/>
              <a:t>a </a:t>
            </a:r>
            <a:r>
              <a:rPr lang="cs-CZ" dirty="0" smtClean="0"/>
              <a:t>preadolescenti je považují za nejlepší kamarády </a:t>
            </a:r>
            <a:r>
              <a:rPr lang="cs-CZ" dirty="0"/>
              <a:t>a </a:t>
            </a:r>
            <a:r>
              <a:rPr lang="cs-CZ" dirty="0" smtClean="0"/>
              <a:t>za nejvíc oblíbené</a:t>
            </a:r>
          </a:p>
          <a:p>
            <a:pPr lvl="1"/>
            <a:r>
              <a:rPr lang="cs-CZ" dirty="0" smtClean="0"/>
              <a:t>chápou</a:t>
            </a:r>
            <a:r>
              <a:rPr lang="cs-CZ" dirty="0"/>
              <a:t>, že porušili </a:t>
            </a:r>
            <a:r>
              <a:rPr lang="cs-CZ" dirty="0" smtClean="0"/>
              <a:t>pravidla, ale neprojevují vinu a stud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 využívají </a:t>
            </a:r>
            <a:r>
              <a:rPr lang="cs-CZ" dirty="0"/>
              <a:t>prosociální a nátlakové chování v podobné </a:t>
            </a:r>
            <a:r>
              <a:rPr lang="cs-CZ" dirty="0" smtClean="0"/>
              <a:t>míře</a:t>
            </a:r>
          </a:p>
          <a:p>
            <a:r>
              <a:rPr lang="cs-CZ" b="1" dirty="0" smtClean="0"/>
              <a:t>nekontrolující </a:t>
            </a:r>
            <a:r>
              <a:rPr lang="cs-CZ" b="1" dirty="0"/>
              <a:t>strategie</a:t>
            </a:r>
            <a:r>
              <a:rPr lang="cs-CZ" dirty="0"/>
              <a:t> (</a:t>
            </a:r>
            <a:r>
              <a:rPr lang="cs-CZ" i="1" dirty="0" err="1"/>
              <a:t>noncontrol</a:t>
            </a:r>
            <a:r>
              <a:rPr lang="cs-CZ" dirty="0"/>
              <a:t>) </a:t>
            </a:r>
            <a:r>
              <a:rPr lang="cs-CZ" dirty="0" smtClean="0"/>
              <a:t>- nevyužívají </a:t>
            </a:r>
            <a:r>
              <a:rPr lang="cs-CZ" dirty="0"/>
              <a:t>žádnou strategii kontroly nad </a:t>
            </a:r>
            <a:r>
              <a:rPr lang="cs-CZ" dirty="0" smtClean="0"/>
              <a:t>zdroji</a:t>
            </a:r>
          </a:p>
          <a:p>
            <a:pPr lvl="1"/>
            <a:r>
              <a:rPr lang="cs-CZ" dirty="0" smtClean="0"/>
              <a:t>milí </a:t>
            </a:r>
            <a:r>
              <a:rPr lang="cs-CZ" dirty="0"/>
              <a:t>a </a:t>
            </a:r>
            <a:r>
              <a:rPr lang="cs-CZ" dirty="0" smtClean="0"/>
              <a:t>neagresivní, na okraji </a:t>
            </a:r>
            <a:r>
              <a:rPr lang="cs-CZ" dirty="0"/>
              <a:t>skupiny </a:t>
            </a:r>
            <a:endParaRPr lang="cs-CZ"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31</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651141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Agresivní chování</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32</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4917233"/>
            <a:ext cx="2452914" cy="925345"/>
          </a:xfrm>
        </p:spPr>
        <p:txBody>
          <a:bodyPr/>
          <a:lstStyle/>
          <a:p>
            <a:r>
              <a:rPr lang="cs-CZ" dirty="0" smtClean="0"/>
              <a:t>Typy</a:t>
            </a:r>
          </a:p>
          <a:p>
            <a:r>
              <a:rPr lang="cs-CZ" dirty="0" smtClean="0"/>
              <a:t>Ontogeneze </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350943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21013" y="963038"/>
            <a:ext cx="6639624" cy="5713036"/>
          </a:xfrm>
        </p:spPr>
        <p:txBody>
          <a:bodyPr rtlCol="0"/>
          <a:lstStyle/>
          <a:p>
            <a:r>
              <a:rPr lang="cs-CZ" b="1" dirty="0" smtClean="0"/>
              <a:t>Přímá </a:t>
            </a:r>
            <a:r>
              <a:rPr lang="cs-CZ" b="1" dirty="0" smtClean="0"/>
              <a:t>agrese</a:t>
            </a:r>
            <a:r>
              <a:rPr lang="cs-CZ" dirty="0" smtClean="0"/>
              <a:t> - jedinec </a:t>
            </a:r>
            <a:r>
              <a:rPr lang="cs-CZ" dirty="0"/>
              <a:t>konfrontuje cíl tváří v </a:t>
            </a:r>
            <a:r>
              <a:rPr lang="cs-CZ" dirty="0" smtClean="0"/>
              <a:t>tvář; </a:t>
            </a:r>
          </a:p>
          <a:p>
            <a:pPr lvl="1"/>
            <a:r>
              <a:rPr lang="cs-CZ" b="1" dirty="0" smtClean="0"/>
              <a:t>verbálně </a:t>
            </a:r>
            <a:r>
              <a:rPr lang="cs-CZ" dirty="0"/>
              <a:t>(slovně)</a:t>
            </a:r>
            <a:r>
              <a:rPr lang="cs-CZ" b="1" dirty="0"/>
              <a:t> </a:t>
            </a:r>
            <a:r>
              <a:rPr lang="cs-CZ" dirty="0" smtClean="0"/>
              <a:t>- nadávky, </a:t>
            </a:r>
            <a:r>
              <a:rPr lang="cs-CZ" dirty="0"/>
              <a:t>vyhrožování, posmívaní atp. </a:t>
            </a:r>
            <a:endParaRPr lang="cs-CZ" dirty="0" smtClean="0"/>
          </a:p>
          <a:p>
            <a:pPr lvl="1"/>
            <a:r>
              <a:rPr lang="cs-CZ" b="1" dirty="0" smtClean="0"/>
              <a:t>fyzicky - </a:t>
            </a:r>
            <a:r>
              <a:rPr lang="cs-CZ" dirty="0" smtClean="0"/>
              <a:t>napadení </a:t>
            </a:r>
            <a:r>
              <a:rPr lang="cs-CZ" dirty="0"/>
              <a:t>jako </a:t>
            </a:r>
            <a:r>
              <a:rPr lang="cs-CZ" dirty="0" err="1"/>
              <a:t>šťouchání</a:t>
            </a:r>
            <a:r>
              <a:rPr lang="cs-CZ" dirty="0"/>
              <a:t>, pohlavkování, kopání atp. </a:t>
            </a:r>
          </a:p>
          <a:p>
            <a:r>
              <a:rPr lang="cs-CZ" b="1" dirty="0" smtClean="0"/>
              <a:t>Nepřímá </a:t>
            </a:r>
            <a:r>
              <a:rPr lang="cs-CZ" b="1" dirty="0"/>
              <a:t>agrese </a:t>
            </a:r>
            <a:r>
              <a:rPr lang="cs-CZ" dirty="0"/>
              <a:t>(</a:t>
            </a:r>
            <a:r>
              <a:rPr lang="cs-CZ" i="1" dirty="0" err="1"/>
              <a:t>indirect</a:t>
            </a:r>
            <a:r>
              <a:rPr lang="cs-CZ" i="1" dirty="0"/>
              <a:t> </a:t>
            </a:r>
            <a:r>
              <a:rPr lang="cs-CZ" i="1" dirty="0" err="1"/>
              <a:t>aggression</a:t>
            </a:r>
            <a:r>
              <a:rPr lang="cs-CZ" dirty="0"/>
              <a:t>) </a:t>
            </a:r>
            <a:r>
              <a:rPr lang="cs-CZ" dirty="0" smtClean="0"/>
              <a:t>= chování</a:t>
            </a:r>
            <a:r>
              <a:rPr lang="cs-CZ" dirty="0"/>
              <a:t>, kdy se jedinec snaží ublížit druhému </a:t>
            </a:r>
            <a:r>
              <a:rPr lang="cs-CZ" dirty="0" smtClean="0"/>
              <a:t>tak, </a:t>
            </a:r>
            <a:r>
              <a:rPr lang="cs-CZ" dirty="0"/>
              <a:t>aby to vypadalo, že to vůbec neměl v </a:t>
            </a:r>
            <a:r>
              <a:rPr lang="cs-CZ" dirty="0" smtClean="0"/>
              <a:t>úmyslu</a:t>
            </a:r>
          </a:p>
          <a:p>
            <a:pPr lvl="1"/>
            <a:r>
              <a:rPr lang="cs-CZ" dirty="0" smtClean="0"/>
              <a:t>např. pomlouvání</a:t>
            </a:r>
            <a:r>
              <a:rPr lang="cs-CZ" dirty="0"/>
              <a:t>, vylučování ostatních ze skupiny a šíření </a:t>
            </a:r>
            <a:r>
              <a:rPr lang="cs-CZ" dirty="0" smtClean="0"/>
              <a:t>pomluv; i fyzická, např. </a:t>
            </a:r>
            <a:r>
              <a:rPr lang="cs-CZ" dirty="0"/>
              <a:t>ničení cizího </a:t>
            </a:r>
            <a:r>
              <a:rPr lang="cs-CZ" dirty="0" smtClean="0"/>
              <a:t>majetku</a:t>
            </a:r>
          </a:p>
          <a:p>
            <a:r>
              <a:rPr lang="cs-CZ" b="1" dirty="0" smtClean="0"/>
              <a:t>Vztahová </a:t>
            </a:r>
            <a:r>
              <a:rPr lang="cs-CZ" b="1" dirty="0"/>
              <a:t>agrese </a:t>
            </a:r>
            <a:r>
              <a:rPr lang="cs-CZ" dirty="0"/>
              <a:t>(</a:t>
            </a:r>
            <a:r>
              <a:rPr lang="cs-CZ" i="1" dirty="0" err="1"/>
              <a:t>relational</a:t>
            </a:r>
            <a:r>
              <a:rPr lang="cs-CZ" i="1" dirty="0"/>
              <a:t> </a:t>
            </a:r>
            <a:r>
              <a:rPr lang="cs-CZ" i="1" dirty="0" err="1"/>
              <a:t>aggression</a:t>
            </a:r>
            <a:r>
              <a:rPr lang="cs-CZ" dirty="0"/>
              <a:t>) </a:t>
            </a:r>
            <a:r>
              <a:rPr lang="cs-CZ" dirty="0" smtClean="0"/>
              <a:t>= chování</a:t>
            </a:r>
            <a:r>
              <a:rPr lang="cs-CZ" dirty="0"/>
              <a:t>, které poškozuje ostatní prostřednictvím narušení (nebo hrozby o narušení) vztahů nebo pocitů přijetí, přátelství nebo skupinového </a:t>
            </a:r>
            <a:r>
              <a:rPr lang="cs-CZ" dirty="0" smtClean="0"/>
              <a:t>přijetí </a:t>
            </a:r>
            <a:endParaRPr lang="cs-CZ" dirty="0"/>
          </a:p>
          <a:p>
            <a:pPr lvl="1"/>
            <a:r>
              <a:rPr lang="cs-CZ" dirty="0" smtClean="0"/>
              <a:t>záměrem </a:t>
            </a:r>
            <a:r>
              <a:rPr lang="cs-CZ" dirty="0"/>
              <a:t>poškodit vztah nebo členství jiného jedince ve </a:t>
            </a:r>
            <a:r>
              <a:rPr lang="cs-CZ" dirty="0" smtClean="0"/>
              <a:t>skupině</a:t>
            </a:r>
            <a:endParaRPr lang="cs-CZ" dirty="0"/>
          </a:p>
          <a:p>
            <a:r>
              <a:rPr lang="cs-CZ" b="1" dirty="0" smtClean="0"/>
              <a:t>Sociální </a:t>
            </a:r>
            <a:r>
              <a:rPr lang="cs-CZ" b="1" dirty="0"/>
              <a:t>agrese </a:t>
            </a:r>
            <a:r>
              <a:rPr lang="cs-CZ" dirty="0"/>
              <a:t>(</a:t>
            </a:r>
            <a:r>
              <a:rPr lang="cs-CZ" i="1" dirty="0" err="1"/>
              <a:t>social</a:t>
            </a:r>
            <a:r>
              <a:rPr lang="cs-CZ" i="1" dirty="0"/>
              <a:t> </a:t>
            </a:r>
            <a:r>
              <a:rPr lang="cs-CZ" i="1" dirty="0" err="1"/>
              <a:t>aggression</a:t>
            </a:r>
            <a:r>
              <a:rPr lang="cs-CZ" dirty="0"/>
              <a:t>)</a:t>
            </a:r>
            <a:r>
              <a:rPr lang="cs-CZ" b="1" dirty="0"/>
              <a:t> </a:t>
            </a:r>
            <a:r>
              <a:rPr lang="cs-CZ" dirty="0" smtClean="0"/>
              <a:t>= manipulace </a:t>
            </a:r>
            <a:r>
              <a:rPr lang="cs-CZ" dirty="0"/>
              <a:t>skupinového přijetí prostřednictvím vyčleňování, ostrakizace nebo očerňováním </a:t>
            </a:r>
            <a:r>
              <a:rPr lang="cs-CZ" dirty="0" smtClean="0"/>
              <a:t>charakteru</a:t>
            </a:r>
          </a:p>
          <a:p>
            <a:pPr lvl="1"/>
            <a:r>
              <a:rPr lang="cs-CZ" dirty="0" smtClean="0"/>
              <a:t>poškození </a:t>
            </a:r>
            <a:r>
              <a:rPr lang="cs-CZ" dirty="0"/>
              <a:t>sebevědomí oběti, společenského postavení nebo </a:t>
            </a:r>
            <a:r>
              <a:rPr lang="cs-CZ" dirty="0" smtClean="0"/>
              <a:t>obojího</a:t>
            </a:r>
          </a:p>
          <a:p>
            <a:pPr lvl="1"/>
            <a:r>
              <a:rPr lang="cs-CZ" dirty="0" smtClean="0"/>
              <a:t>nepřímá forma - pomluvy </a:t>
            </a:r>
            <a:r>
              <a:rPr lang="cs-CZ" dirty="0"/>
              <a:t>a </a:t>
            </a:r>
            <a:r>
              <a:rPr lang="cs-CZ" dirty="0" smtClean="0"/>
              <a:t>sociální vyloučení</a:t>
            </a:r>
          </a:p>
          <a:p>
            <a:pPr lvl="1"/>
            <a:r>
              <a:rPr lang="cs-CZ" dirty="0" smtClean="0"/>
              <a:t>nebo přímá forma - slovní </a:t>
            </a:r>
            <a:r>
              <a:rPr lang="cs-CZ" dirty="0"/>
              <a:t>odmítnutí, </a:t>
            </a:r>
            <a:r>
              <a:rPr lang="cs-CZ" dirty="0" smtClean="0"/>
              <a:t>negativní výraz</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33</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Agresivita - formy</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5" name="Obráze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87467" y="1119674"/>
            <a:ext cx="851418" cy="851418"/>
          </a:xfrm>
          <a:prstGeom prst="rect">
            <a:avLst/>
          </a:prstGeom>
        </p:spPr>
      </p:pic>
      <p:pic>
        <p:nvPicPr>
          <p:cNvPr id="18" name="Obrázek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87467" y="2563478"/>
            <a:ext cx="851418" cy="737896"/>
          </a:xfrm>
          <a:prstGeom prst="rect">
            <a:avLst/>
          </a:prstGeom>
        </p:spPr>
      </p:pic>
      <p:pic>
        <p:nvPicPr>
          <p:cNvPr id="19" name="Obrázek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87467" y="3819556"/>
            <a:ext cx="851418" cy="737896"/>
          </a:xfrm>
          <a:prstGeom prst="rect">
            <a:avLst/>
          </a:prstGeom>
        </p:spPr>
      </p:pic>
    </p:spTree>
    <p:extLst>
      <p:ext uri="{BB962C8B-B14F-4D97-AF65-F5344CB8AC3E}">
        <p14:creationId xmlns:p14="http://schemas.microsoft.com/office/powerpoint/2010/main" val="3127659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4803"/>
            <a:ext cx="7258636" cy="3933645"/>
          </a:xfrm>
        </p:spPr>
        <p:txBody>
          <a:bodyPr rtlCol="0"/>
          <a:lstStyle/>
          <a:p>
            <a:r>
              <a:rPr lang="cs-CZ" dirty="0"/>
              <a:t>Velmi malé děti (s nízkými verbálními schopnostmi) </a:t>
            </a:r>
            <a:r>
              <a:rPr lang="cs-CZ" dirty="0" smtClean="0"/>
              <a:t>– fyzická agrese a </a:t>
            </a:r>
            <a:r>
              <a:rPr lang="cs-CZ" dirty="0"/>
              <a:t>omezené formy přímé verbální </a:t>
            </a:r>
            <a:r>
              <a:rPr lang="cs-CZ" dirty="0" smtClean="0"/>
              <a:t>agrese; později s lepšími verbálními dovednostmi rozvinou i další formy přímé </a:t>
            </a:r>
            <a:r>
              <a:rPr lang="cs-CZ" dirty="0"/>
              <a:t>verbální </a:t>
            </a:r>
            <a:r>
              <a:rPr lang="cs-CZ" dirty="0" smtClean="0"/>
              <a:t>agrese. </a:t>
            </a:r>
          </a:p>
          <a:p>
            <a:r>
              <a:rPr lang="cs-CZ" dirty="0" smtClean="0"/>
              <a:t>Později přímá </a:t>
            </a:r>
            <a:r>
              <a:rPr lang="cs-CZ" dirty="0"/>
              <a:t>vztahové agrese, </a:t>
            </a:r>
            <a:r>
              <a:rPr lang="cs-CZ" dirty="0" smtClean="0"/>
              <a:t>např. hrozba </a:t>
            </a:r>
            <a:r>
              <a:rPr lang="cs-CZ" dirty="0"/>
              <a:t>ukončení přátelství </a:t>
            </a:r>
            <a:endParaRPr lang="cs-CZ" dirty="0" smtClean="0"/>
          </a:p>
          <a:p>
            <a:r>
              <a:rPr lang="cs-CZ" dirty="0" smtClean="0"/>
              <a:t>střední </a:t>
            </a:r>
            <a:r>
              <a:rPr lang="cs-CZ" dirty="0"/>
              <a:t>dětství a </a:t>
            </a:r>
            <a:r>
              <a:rPr lang="cs-CZ" dirty="0" smtClean="0"/>
              <a:t>adolescence </a:t>
            </a:r>
          </a:p>
          <a:p>
            <a:pPr lvl="1"/>
            <a:r>
              <a:rPr lang="cs-CZ" dirty="0" smtClean="0"/>
              <a:t>nepřímá agrese stoupá, klesá pak v dospělosti; </a:t>
            </a:r>
          </a:p>
          <a:p>
            <a:pPr lvl="1"/>
            <a:r>
              <a:rPr lang="cs-CZ" dirty="0" smtClean="0"/>
              <a:t>pokles fyzické agrese; </a:t>
            </a:r>
          </a:p>
          <a:p>
            <a:pPr lvl="1"/>
            <a:r>
              <a:rPr lang="cs-CZ" dirty="0" smtClean="0"/>
              <a:t>verbální </a:t>
            </a:r>
            <a:r>
              <a:rPr lang="cs-CZ" dirty="0"/>
              <a:t>agrese ve středním dětství (8 – 11 let) narůstá a v pozdní adolescenci (15 – 18 let) mírně klesá</a:t>
            </a:r>
            <a:endParaRPr lang="cs-CZ" dirty="0" smtClean="0"/>
          </a:p>
          <a:p>
            <a:pPr lvl="1"/>
            <a:r>
              <a:rPr lang="cs-CZ" dirty="0" smtClean="0"/>
              <a:t>proměňují se </a:t>
            </a:r>
            <a:r>
              <a:rPr lang="cs-CZ" dirty="0"/>
              <a:t>formy vztahové </a:t>
            </a:r>
            <a:r>
              <a:rPr lang="cs-CZ" dirty="0" smtClean="0"/>
              <a:t>agrese - </a:t>
            </a:r>
            <a:r>
              <a:rPr lang="cs-CZ" dirty="0"/>
              <a:t>skrytější a </a:t>
            </a:r>
            <a:r>
              <a:rPr lang="cs-CZ" dirty="0" smtClean="0"/>
              <a:t>sofistikovanější </a:t>
            </a:r>
            <a:r>
              <a:rPr lang="cs-CZ" dirty="0"/>
              <a:t>a </a:t>
            </a:r>
            <a:r>
              <a:rPr lang="cs-CZ" dirty="0" smtClean="0"/>
              <a:t>komplexnější - snaží </a:t>
            </a:r>
            <a:r>
              <a:rPr lang="cs-CZ" dirty="0"/>
              <a:t>se </a:t>
            </a:r>
            <a:r>
              <a:rPr lang="cs-CZ" dirty="0" smtClean="0"/>
              <a:t>vyloučit </a:t>
            </a:r>
            <a:r>
              <a:rPr lang="cs-CZ" dirty="0"/>
              <a:t>ze skupiny, ignorují nebo </a:t>
            </a:r>
            <a:r>
              <a:rPr lang="cs-CZ" dirty="0" smtClean="0"/>
              <a:t>šíří pomluvy</a:t>
            </a:r>
          </a:p>
          <a:p>
            <a:pPr lvl="1"/>
            <a:r>
              <a:rPr lang="cs-CZ" dirty="0"/>
              <a:t>rozvoj sociální inteligence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34</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Agresivita - ontogeneze</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661070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pohlavně typické interakce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9235399" cy="5348114"/>
          </a:xfrm>
        </p:spPr>
        <p:txBody>
          <a:bodyPr rtlCol="0"/>
          <a:lstStyle/>
          <a:p>
            <a:r>
              <a:rPr lang="cs-CZ" dirty="0" smtClean="0"/>
              <a:t>hra </a:t>
            </a:r>
            <a:r>
              <a:rPr lang="cs-CZ" dirty="0"/>
              <a:t>na </a:t>
            </a:r>
            <a:r>
              <a:rPr lang="cs-CZ" dirty="0" smtClean="0"/>
              <a:t>něco</a:t>
            </a:r>
          </a:p>
          <a:p>
            <a:pPr lvl="1"/>
            <a:r>
              <a:rPr lang="cs-CZ" dirty="0" smtClean="0"/>
              <a:t>Odlišná témata - chlapci na </a:t>
            </a:r>
            <a:r>
              <a:rPr lang="cs-CZ" dirty="0"/>
              <a:t>policisty honící padouchy, nebo na superhrdiny bojující proti </a:t>
            </a:r>
            <a:r>
              <a:rPr lang="cs-CZ" dirty="0" smtClean="0"/>
              <a:t>příšerám - </a:t>
            </a:r>
            <a:r>
              <a:rPr lang="cs-CZ" dirty="0"/>
              <a:t>akce, moc, dominance a agresivita</a:t>
            </a:r>
            <a:r>
              <a:rPr lang="cs-CZ" dirty="0" smtClean="0"/>
              <a:t>..; </a:t>
            </a:r>
            <a:r>
              <a:rPr lang="cs-CZ" dirty="0"/>
              <a:t>Dívky </a:t>
            </a:r>
            <a:r>
              <a:rPr lang="cs-CZ" dirty="0" smtClean="0"/>
              <a:t>na rodinu - osobní </a:t>
            </a:r>
            <a:r>
              <a:rPr lang="cs-CZ" dirty="0"/>
              <a:t>a </a:t>
            </a:r>
            <a:r>
              <a:rPr lang="cs-CZ" dirty="0" smtClean="0"/>
              <a:t>rodinné vztahy </a:t>
            </a:r>
            <a:endParaRPr lang="cs-CZ" dirty="0"/>
          </a:p>
          <a:p>
            <a:r>
              <a:rPr lang="cs-CZ" dirty="0" smtClean="0"/>
              <a:t>sportovní </a:t>
            </a:r>
            <a:r>
              <a:rPr lang="cs-CZ" dirty="0"/>
              <a:t>a </a:t>
            </a:r>
            <a:r>
              <a:rPr lang="cs-CZ" dirty="0" smtClean="0"/>
              <a:t>týmové hry – více chlapci, koordinované, jak </a:t>
            </a:r>
            <a:r>
              <a:rPr lang="cs-CZ" dirty="0"/>
              <a:t>prosociální </a:t>
            </a:r>
            <a:r>
              <a:rPr lang="cs-CZ" dirty="0" smtClean="0"/>
              <a:t>kooperativní, </a:t>
            </a:r>
            <a:r>
              <a:rPr lang="cs-CZ" dirty="0"/>
              <a:t>tak kompetitivní agonistické </a:t>
            </a:r>
            <a:r>
              <a:rPr lang="cs-CZ" dirty="0" smtClean="0"/>
              <a:t>chování; hierarchické </a:t>
            </a:r>
            <a:r>
              <a:rPr lang="cs-CZ" dirty="0"/>
              <a:t>změny ve skupině během hry a verbální nátlak a agresivita, včetně rozkazů, urážek a </a:t>
            </a:r>
            <a:r>
              <a:rPr lang="cs-CZ" dirty="0" smtClean="0"/>
              <a:t>výzev </a:t>
            </a:r>
            <a:endParaRPr lang="cs-CZ" dirty="0"/>
          </a:p>
          <a:p>
            <a:r>
              <a:rPr lang="cs-CZ" dirty="0"/>
              <a:t>Dívky </a:t>
            </a:r>
            <a:r>
              <a:rPr lang="cs-CZ" dirty="0" smtClean="0"/>
              <a:t>se jen </a:t>
            </a:r>
            <a:r>
              <a:rPr lang="cs-CZ" dirty="0"/>
              <a:t>tak </a:t>
            </a:r>
            <a:r>
              <a:rPr lang="cs-CZ" dirty="0" smtClean="0"/>
              <a:t>baví... </a:t>
            </a:r>
            <a:r>
              <a:rPr lang="cs-CZ" dirty="0" err="1" smtClean="0"/>
              <a:t>skákají</a:t>
            </a:r>
            <a:r>
              <a:rPr lang="cs-CZ" dirty="0" smtClean="0"/>
              <a:t> gumu</a:t>
            </a:r>
            <a:r>
              <a:rPr lang="cs-CZ" dirty="0"/>
              <a:t>, </a:t>
            </a:r>
            <a:r>
              <a:rPr lang="cs-CZ" dirty="0" smtClean="0"/>
              <a:t>panáka, hrají </a:t>
            </a:r>
            <a:r>
              <a:rPr lang="cs-CZ" dirty="0"/>
              <a:t>vybíjenou nebo </a:t>
            </a:r>
            <a:r>
              <a:rPr lang="cs-CZ" dirty="0" smtClean="0"/>
              <a:t>přehazovanou</a:t>
            </a:r>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35</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75345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První chození, první </a:t>
            </a:r>
            <a:r>
              <a:rPr lang="cs-CZ" dirty="0"/>
              <a:t>sexuální </a:t>
            </a:r>
            <a:r>
              <a:rPr lang="cs-CZ" dirty="0" smtClean="0"/>
              <a:t>zkušenosti</a:t>
            </a:r>
          </a:p>
          <a:p>
            <a:pPr lvl="1"/>
            <a:r>
              <a:rPr lang="cs-CZ" dirty="0" err="1" smtClean="0"/>
              <a:t>Carver</a:t>
            </a:r>
            <a:r>
              <a:rPr lang="cs-CZ" dirty="0"/>
              <a:t>, </a:t>
            </a:r>
            <a:r>
              <a:rPr lang="cs-CZ" dirty="0" err="1"/>
              <a:t>Joyner</a:t>
            </a:r>
            <a:r>
              <a:rPr lang="cs-CZ" dirty="0"/>
              <a:t> a </a:t>
            </a:r>
            <a:r>
              <a:rPr lang="cs-CZ" dirty="0" err="1"/>
              <a:t>Udry</a:t>
            </a:r>
            <a:r>
              <a:rPr lang="cs-CZ" dirty="0"/>
              <a:t> (2003) 25 % dvanáctiletých a 75 % osmnáctiletých adolescentů vypovědělo, že už zažili romantický vztah. </a:t>
            </a:r>
          </a:p>
          <a:p>
            <a:r>
              <a:rPr lang="cs-CZ" dirty="0" smtClean="0"/>
              <a:t>prvním romantické </a:t>
            </a:r>
            <a:r>
              <a:rPr lang="cs-CZ" dirty="0" smtClean="0"/>
              <a:t>kontakty</a:t>
            </a:r>
            <a:endParaRPr lang="cs-CZ" dirty="0" smtClean="0"/>
          </a:p>
          <a:p>
            <a:pPr lvl="1"/>
            <a:r>
              <a:rPr lang="cs-CZ" dirty="0" smtClean="0"/>
              <a:t>Party </a:t>
            </a:r>
            <a:endParaRPr lang="cs-CZ" dirty="0" smtClean="0"/>
          </a:p>
          <a:p>
            <a:pPr lvl="1"/>
            <a:r>
              <a:rPr lang="cs-CZ" dirty="0" smtClean="0"/>
              <a:t>Romantické dyády</a:t>
            </a:r>
            <a:endParaRPr lang="cs-CZ" dirty="0" smtClean="0"/>
          </a:p>
          <a:p>
            <a:pPr lvl="1"/>
            <a:r>
              <a:rPr lang="cs-CZ" dirty="0" smtClean="0"/>
              <a:t>Vzájemné prolínání, variabilita</a:t>
            </a:r>
            <a:endParaRPr lang="cs-CZ" dirty="0" smtClean="0"/>
          </a:p>
          <a:p>
            <a:pPr lvl="1"/>
            <a:r>
              <a:rPr lang="cs-CZ" dirty="0" smtClean="0"/>
              <a:t>Party vznikají z jednopohlavních přátelských skupin</a:t>
            </a:r>
            <a:endParaRPr lang="cs-CZ" dirty="0" smtClean="0"/>
          </a:p>
          <a:p>
            <a:pPr lvl="1"/>
            <a:r>
              <a:rPr lang="cs-CZ" dirty="0" smtClean="0"/>
              <a:t>Sdílení intimních zkušeností, vzory, podpora rodiny</a:t>
            </a:r>
            <a:endParaRPr lang="cs-CZ" dirty="0"/>
          </a:p>
          <a:p>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44936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Romantické vztahy</a:t>
            </a:r>
          </a:p>
          <a:p>
            <a:pPr lvl="1"/>
            <a:r>
              <a:rPr lang="cs-CZ" dirty="0" smtClean="0"/>
              <a:t>Délka, vážnost</a:t>
            </a:r>
          </a:p>
          <a:p>
            <a:pPr lvl="1"/>
            <a:r>
              <a:rPr lang="cs-CZ" dirty="0" smtClean="0"/>
              <a:t>Status v partě</a:t>
            </a:r>
            <a:endParaRPr lang="cs-CZ" dirty="0" smtClean="0"/>
          </a:p>
          <a:p>
            <a:pPr lvl="1"/>
            <a:r>
              <a:rPr lang="cs-CZ" dirty="0" smtClean="0"/>
              <a:t>dvoření - hravé popichování („</a:t>
            </a:r>
            <a:r>
              <a:rPr lang="cs-CZ" i="1" dirty="0" err="1" smtClean="0"/>
              <a:t>poke</a:t>
            </a:r>
            <a:r>
              <a:rPr lang="cs-CZ" i="1" dirty="0" smtClean="0"/>
              <a:t> and </a:t>
            </a:r>
            <a:r>
              <a:rPr lang="cs-CZ" i="1" dirty="0" err="1" smtClean="0"/>
              <a:t>push</a:t>
            </a:r>
            <a:r>
              <a:rPr lang="cs-CZ" dirty="0" smtClean="0"/>
              <a:t>“)</a:t>
            </a:r>
          </a:p>
          <a:p>
            <a:pPr lvl="1"/>
            <a:r>
              <a:rPr lang="cs-CZ" dirty="0" smtClean="0"/>
              <a:t>Emoční prožívání</a:t>
            </a:r>
          </a:p>
          <a:p>
            <a:pPr lvl="1"/>
            <a:r>
              <a:rPr lang="cs-CZ" dirty="0" smtClean="0"/>
              <a:t>Vzrůstající důležitost intimity</a:t>
            </a:r>
          </a:p>
          <a:p>
            <a:pPr lvl="1"/>
            <a:r>
              <a:rPr lang="cs-CZ" dirty="0" smtClean="0"/>
              <a:t>Sexualita </a:t>
            </a:r>
            <a:r>
              <a:rPr lang="cs-CZ" dirty="0"/>
              <a:t>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37</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8139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Novorozenecký </a:t>
            </a:r>
            <a:r>
              <a:rPr lang="cs-CZ" sz="2400" dirty="0"/>
              <a:t>věk - </a:t>
            </a:r>
            <a:r>
              <a:rPr lang="cs-CZ" sz="2400" dirty="0" smtClean="0"/>
              <a:t>1</a:t>
            </a:r>
            <a:r>
              <a:rPr lang="cs-CZ" sz="2400" dirty="0"/>
              <a:t>. </a:t>
            </a:r>
            <a:r>
              <a:rPr lang="cs-CZ" sz="2400" dirty="0" smtClean="0"/>
              <a:t>měsíc</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Komunikace s matkou/pečovateli</a:t>
            </a:r>
          </a:p>
          <a:p>
            <a:pPr lvl="1"/>
            <a:r>
              <a:rPr lang="cs-CZ" dirty="0" smtClean="0"/>
              <a:t>Čich a chuť</a:t>
            </a:r>
          </a:p>
          <a:p>
            <a:pPr lvl="1"/>
            <a:r>
              <a:rPr lang="cs-CZ" dirty="0" smtClean="0"/>
              <a:t>Dotek (kojení)</a:t>
            </a:r>
            <a:endParaRPr lang="cs-CZ" dirty="0" smtClean="0"/>
          </a:p>
          <a:p>
            <a:pPr lvl="1"/>
            <a:r>
              <a:rPr lang="cs-CZ" dirty="0" smtClean="0"/>
              <a:t>Pláč, reflexní úsměv</a:t>
            </a:r>
          </a:p>
          <a:p>
            <a:pPr lvl="2"/>
            <a:r>
              <a:rPr lang="cs-CZ" dirty="0" smtClean="0"/>
              <a:t>Rozpoznání negativních emocí z hlasu nejspíš vrozené</a:t>
            </a:r>
            <a:endParaRPr lang="cs-CZ" dirty="0" smtClean="0"/>
          </a:p>
          <a:p>
            <a:pPr lvl="1"/>
            <a:r>
              <a:rPr lang="cs-CZ" dirty="0"/>
              <a:t>Polekaný výraz</a:t>
            </a:r>
          </a:p>
          <a:p>
            <a:pPr lvl="1"/>
            <a:r>
              <a:rPr lang="cs-CZ" dirty="0" smtClean="0"/>
              <a:t>Oční kontakt</a:t>
            </a:r>
          </a:p>
          <a:p>
            <a:pPr lvl="2"/>
            <a:r>
              <a:rPr lang="cs-CZ" dirty="0"/>
              <a:t>P</a:t>
            </a:r>
            <a:r>
              <a:rPr lang="cs-CZ" dirty="0" smtClean="0"/>
              <a:t>reference obličejů</a:t>
            </a:r>
          </a:p>
          <a:p>
            <a:pPr lvl="2"/>
            <a:r>
              <a:rPr lang="cs-CZ" dirty="0" smtClean="0"/>
              <a:t>Preference pro vzájemný pohled</a:t>
            </a:r>
            <a:endParaRPr lang="cs-CZ" dirty="0"/>
          </a:p>
          <a:p>
            <a:pPr lvl="1"/>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4</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459" y="3312368"/>
            <a:ext cx="6281641" cy="3009954"/>
          </a:xfrm>
          <a:prstGeom prst="rect">
            <a:avLst/>
          </a:prstGeom>
        </p:spPr>
      </p:pic>
      <p:pic>
        <p:nvPicPr>
          <p:cNvPr id="10"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628" y="974207"/>
            <a:ext cx="3178472" cy="2113788"/>
          </a:xfrm>
          <a:prstGeom prst="rect">
            <a:avLst/>
          </a:prstGeom>
        </p:spPr>
      </p:pic>
    </p:spTree>
    <p:extLst>
      <p:ext uri="{BB962C8B-B14F-4D97-AF65-F5344CB8AC3E}">
        <p14:creationId xmlns:p14="http://schemas.microsoft.com/office/powerpoint/2010/main" val="1805773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Novorozenecký </a:t>
            </a:r>
            <a:r>
              <a:rPr lang="cs-CZ" sz="2400" dirty="0"/>
              <a:t>věk - </a:t>
            </a:r>
            <a:r>
              <a:rPr lang="cs-CZ" sz="2400" dirty="0" smtClean="0"/>
              <a:t>1</a:t>
            </a:r>
            <a:r>
              <a:rPr lang="cs-CZ" sz="2400" dirty="0"/>
              <a:t>. </a:t>
            </a:r>
            <a:r>
              <a:rPr lang="cs-CZ" sz="2400" dirty="0" smtClean="0"/>
              <a:t>měsíc</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sz="1600" i="1" dirty="0" smtClean="0"/>
              <a:t>Novorozenecká imitace?</a:t>
            </a:r>
            <a:r>
              <a:rPr lang="cs-CZ" sz="1600" dirty="0"/>
              <a:t> </a:t>
            </a:r>
            <a:endParaRPr lang="cs-CZ" sz="1600" dirty="0" smtClean="0"/>
          </a:p>
          <a:p>
            <a:pPr lvl="1"/>
            <a:r>
              <a:rPr lang="cs-CZ" sz="1400" dirty="0" smtClean="0"/>
              <a:t>(</a:t>
            </a:r>
            <a:r>
              <a:rPr lang="cs-CZ" sz="1400" dirty="0" err="1"/>
              <a:t>Meltzoff</a:t>
            </a:r>
            <a:r>
              <a:rPr lang="cs-CZ" sz="1400" dirty="0"/>
              <a:t> a </a:t>
            </a:r>
            <a:r>
              <a:rPr lang="cs-CZ" sz="1400" dirty="0" err="1"/>
              <a:t>Moore</a:t>
            </a:r>
            <a:r>
              <a:rPr lang="cs-CZ" sz="1400" dirty="0"/>
              <a:t> 1977)</a:t>
            </a:r>
          </a:p>
          <a:p>
            <a:r>
              <a:rPr lang="cs-CZ" sz="1600" i="1" dirty="0" smtClean="0"/>
              <a:t>Vrozené </a:t>
            </a:r>
            <a:r>
              <a:rPr lang="cs-CZ" sz="1600" i="1" dirty="0"/>
              <a:t>emoční výrazy?</a:t>
            </a:r>
          </a:p>
          <a:p>
            <a:pPr lvl="1"/>
            <a:r>
              <a:rPr lang="cs-CZ" sz="1400" dirty="0"/>
              <a:t>(</a:t>
            </a:r>
            <a:r>
              <a:rPr lang="cs-CZ" sz="1400" dirty="0" err="1"/>
              <a:t>Ekman</a:t>
            </a:r>
            <a:r>
              <a:rPr lang="cs-CZ" sz="1400" dirty="0"/>
              <a:t>, 1972; </a:t>
            </a:r>
            <a:r>
              <a:rPr lang="cs-CZ" sz="1400" dirty="0" err="1"/>
              <a:t>Izard</a:t>
            </a:r>
            <a:r>
              <a:rPr lang="cs-CZ" sz="1400" dirty="0"/>
              <a:t>, 1971; </a:t>
            </a:r>
            <a:r>
              <a:rPr lang="cs-CZ" sz="1400" dirty="0" err="1"/>
              <a:t>Tomkins</a:t>
            </a:r>
            <a:r>
              <a:rPr lang="cs-CZ" sz="1400" dirty="0"/>
              <a:t>, 1962)</a:t>
            </a:r>
          </a:p>
          <a:p>
            <a:pPr lvl="1"/>
            <a:r>
              <a:rPr lang="cs-CZ" sz="1400" dirty="0"/>
              <a:t>štěstí, překvapení, strach, smutek, zlost, znechucení; </a:t>
            </a:r>
            <a:endParaRPr lang="cs-CZ" sz="1400" dirty="0" smtClean="0"/>
          </a:p>
          <a:p>
            <a:pPr lvl="1"/>
            <a:r>
              <a:rPr lang="cs-CZ" sz="1400" dirty="0" smtClean="0"/>
              <a:t>uspokojení </a:t>
            </a:r>
            <a:r>
              <a:rPr lang="cs-CZ" sz="1400" dirty="0"/>
              <a:t>(</a:t>
            </a:r>
            <a:r>
              <a:rPr lang="cs-CZ" sz="1400" dirty="0" err="1"/>
              <a:t>Ekman</a:t>
            </a:r>
            <a:r>
              <a:rPr lang="cs-CZ" sz="1400" dirty="0"/>
              <a:t> a </a:t>
            </a:r>
            <a:r>
              <a:rPr lang="cs-CZ" sz="1400" dirty="0" err="1"/>
              <a:t>Heider</a:t>
            </a:r>
            <a:r>
              <a:rPr lang="cs-CZ" sz="1400" dirty="0"/>
              <a:t>, 1988), zájem (</a:t>
            </a:r>
            <a:r>
              <a:rPr lang="cs-CZ" sz="1400" dirty="0" err="1"/>
              <a:t>Izard</a:t>
            </a:r>
            <a:r>
              <a:rPr lang="cs-CZ" sz="1400" dirty="0"/>
              <a:t>, 2007)</a:t>
            </a:r>
          </a:p>
          <a:p>
            <a:r>
              <a:rPr lang="cs-CZ" sz="1600" i="1" dirty="0" smtClean="0"/>
              <a:t>Sdílení afektivních stavů?</a:t>
            </a:r>
          </a:p>
          <a:p>
            <a:pPr lvl="1"/>
            <a:r>
              <a:rPr lang="cs-CZ" sz="1400" dirty="0" smtClean="0"/>
              <a:t>Emoční </a:t>
            </a:r>
            <a:r>
              <a:rPr lang="cs-CZ" sz="1400" dirty="0"/>
              <a:t>nákaza – negativní emoce, </a:t>
            </a:r>
            <a:r>
              <a:rPr lang="cs-CZ" sz="1400" dirty="0" smtClean="0"/>
              <a:t>nakažlivý pláč?</a:t>
            </a:r>
          </a:p>
          <a:p>
            <a:pPr lvl="1"/>
            <a:r>
              <a:rPr lang="cs-CZ" sz="1400" dirty="0" smtClean="0"/>
              <a:t>Zrcadlení emocí pečovateli (</a:t>
            </a:r>
            <a:r>
              <a:rPr lang="cs-CZ" sz="1400" dirty="0" err="1" smtClean="0"/>
              <a:t>Decety</a:t>
            </a:r>
            <a:r>
              <a:rPr lang="cs-CZ" sz="1400" dirty="0" smtClean="0"/>
              <a:t> </a:t>
            </a:r>
            <a:r>
              <a:rPr lang="cs-CZ" sz="1400" dirty="0"/>
              <a:t>a </a:t>
            </a:r>
            <a:r>
              <a:rPr lang="cs-CZ" sz="1400" dirty="0" err="1"/>
              <a:t>Holvoet</a:t>
            </a:r>
            <a:r>
              <a:rPr lang="cs-CZ" sz="1400" dirty="0"/>
              <a:t>, 2021</a:t>
            </a:r>
            <a:r>
              <a:rPr lang="cs-CZ" sz="1400" dirty="0" smtClean="0"/>
              <a:t>)</a:t>
            </a:r>
          </a:p>
          <a:p>
            <a:pPr lvl="1"/>
            <a:r>
              <a:rPr lang="cs-CZ" sz="1400" dirty="0" smtClean="0"/>
              <a:t>Asociační učení vnitřních stavů s výrazy</a:t>
            </a:r>
            <a:endParaRPr lang="cs-CZ" sz="1400"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5</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pic>
        <p:nvPicPr>
          <p:cNvPr id="11" name="Obrázek 10"/>
          <p:cNvPicPr>
            <a:picLocks noChangeAspect="1"/>
          </p:cNvPicPr>
          <p:nvPr/>
        </p:nvPicPr>
        <p:blipFill rotWithShape="1">
          <a:blip r:embed="rId5"/>
          <a:srcRect l="60952" t="24159" r="4263" b="29746"/>
          <a:stretch/>
        </p:blipFill>
        <p:spPr>
          <a:xfrm>
            <a:off x="628127" y="4002832"/>
            <a:ext cx="3151938" cy="2349391"/>
          </a:xfrm>
          <a:prstGeom prst="rect">
            <a:avLst/>
          </a:prstGeom>
        </p:spPr>
      </p:pic>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9077" y="944305"/>
            <a:ext cx="3884023" cy="2913017"/>
          </a:xfrm>
          <a:prstGeom prst="rect">
            <a:avLst/>
          </a:prstGeom>
        </p:spPr>
      </p:pic>
      <p:pic>
        <p:nvPicPr>
          <p:cNvPr id="14" name="Zástupný symbol pro obsah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3176" y="3540981"/>
            <a:ext cx="4459972" cy="2811242"/>
          </a:xfrm>
          <a:prstGeom prst="rect">
            <a:avLst/>
          </a:prstGeom>
          <a:solidFill>
            <a:schemeClr val="bg1"/>
          </a:solidFill>
        </p:spPr>
      </p:pic>
    </p:spTree>
    <p:extLst>
      <p:ext uri="{BB962C8B-B14F-4D97-AF65-F5344CB8AC3E}">
        <p14:creationId xmlns:p14="http://schemas.microsoft.com/office/powerpoint/2010/main" val="394632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Kojenecký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6" y="974207"/>
            <a:ext cx="5266514" cy="5348114"/>
          </a:xfrm>
        </p:spPr>
        <p:txBody>
          <a:bodyPr rtlCol="0"/>
          <a:lstStyle/>
          <a:p>
            <a:r>
              <a:rPr lang="cs-CZ" dirty="0" smtClean="0"/>
              <a:t>Neodlišují chování k dospělým a vrstevníkům</a:t>
            </a:r>
          </a:p>
          <a:p>
            <a:pPr lvl="1"/>
            <a:r>
              <a:rPr lang="cs-CZ" dirty="0"/>
              <a:t>Dotek</a:t>
            </a:r>
          </a:p>
          <a:p>
            <a:pPr lvl="2"/>
            <a:r>
              <a:rPr lang="cs-CZ" dirty="0"/>
              <a:t>chytání, tahání, sání, negativní stav vyjadřuje taháním za vlasy, štípáním nebo kopáním</a:t>
            </a:r>
            <a:endParaRPr lang="cs-CZ" sz="1700" dirty="0"/>
          </a:p>
          <a:p>
            <a:pPr lvl="1"/>
            <a:r>
              <a:rPr lang="cs-CZ" dirty="0" smtClean="0"/>
              <a:t>Rozlišování emočních výrazů a signálů</a:t>
            </a:r>
          </a:p>
          <a:p>
            <a:pPr lvl="2"/>
            <a:r>
              <a:rPr lang="cs-CZ" dirty="0" smtClean="0"/>
              <a:t>Nejprve pozitivní x negativní výrazy</a:t>
            </a:r>
          </a:p>
          <a:p>
            <a:pPr lvl="2"/>
            <a:r>
              <a:rPr lang="cs-CZ" dirty="0" smtClean="0"/>
              <a:t>Od 7. měsíce strach x zlost </a:t>
            </a:r>
          </a:p>
          <a:p>
            <a:pPr lvl="2"/>
            <a:r>
              <a:rPr lang="cs-CZ" dirty="0" smtClean="0"/>
              <a:t>O něco později rozpoznávání emocí z pohybu</a:t>
            </a:r>
          </a:p>
          <a:p>
            <a:pPr lvl="2"/>
            <a:r>
              <a:rPr lang="cs-CZ" dirty="0" smtClean="0"/>
              <a:t>Od 9. měsíce ukazování</a:t>
            </a:r>
          </a:p>
          <a:p>
            <a:pPr lvl="1"/>
            <a:r>
              <a:rPr lang="cs-CZ" dirty="0" smtClean="0"/>
              <a:t>Produkce úsměvů</a:t>
            </a:r>
          </a:p>
          <a:p>
            <a:pPr lvl="2"/>
            <a:r>
              <a:rPr lang="cs-CZ" dirty="0" err="1" smtClean="0"/>
              <a:t>Duchenne</a:t>
            </a:r>
            <a:r>
              <a:rPr lang="cs-CZ" dirty="0" smtClean="0"/>
              <a:t> </a:t>
            </a:r>
          </a:p>
          <a:p>
            <a:pPr lvl="2"/>
            <a:r>
              <a:rPr lang="cs-CZ" dirty="0" smtClean="0"/>
              <a:t>Play</a:t>
            </a:r>
          </a:p>
          <a:p>
            <a:pPr lvl="2"/>
            <a:r>
              <a:rPr lang="cs-CZ" dirty="0" err="1" smtClean="0"/>
              <a:t>Duplay</a:t>
            </a:r>
            <a:endParaRPr lang="cs-CZ" dirty="0" smtClean="0"/>
          </a:p>
          <a:p>
            <a:pPr lvl="2"/>
            <a:r>
              <a:rPr lang="cs-CZ" dirty="0" smtClean="0"/>
              <a:t>Smích</a:t>
            </a:r>
          </a:p>
          <a:p>
            <a:pPr lvl="2"/>
            <a:r>
              <a:rPr lang="cs-CZ" dirty="0" smtClean="0"/>
              <a:t>Úsměv</a:t>
            </a:r>
          </a:p>
          <a:p>
            <a:pPr lvl="1"/>
            <a:r>
              <a:rPr lang="cs-CZ" dirty="0"/>
              <a:t>První hra </a:t>
            </a:r>
            <a:r>
              <a:rPr lang="cs-CZ" dirty="0" smtClean="0"/>
              <a:t>(kuk</a:t>
            </a:r>
            <a:r>
              <a:rPr lang="cs-CZ" dirty="0"/>
              <a:t>)</a:t>
            </a:r>
          </a:p>
          <a:p>
            <a:pPr lvl="1"/>
            <a:endParaRPr lang="cs-CZ" dirty="0" smtClean="0"/>
          </a:p>
          <a:p>
            <a:pPr lvl="2"/>
            <a:endParaRPr lang="cs-CZ" dirty="0" smtClean="0"/>
          </a:p>
          <a:p>
            <a:pPr lvl="2"/>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188" y="3128266"/>
            <a:ext cx="4232288" cy="3194055"/>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214" y="974207"/>
            <a:ext cx="2874620" cy="2154059"/>
          </a:xfrm>
          <a:prstGeom prst="rect">
            <a:avLst/>
          </a:prstGeom>
        </p:spPr>
      </p:pic>
      <p:pic>
        <p:nvPicPr>
          <p:cNvPr id="12" name="Obrázek 11"/>
          <p:cNvPicPr>
            <a:picLocks noChangeAspect="1"/>
          </p:cNvPicPr>
          <p:nvPr/>
        </p:nvPicPr>
        <p:blipFill rotWithShape="1">
          <a:blip r:embed="rId6">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pic>
        <p:nvPicPr>
          <p:cNvPr id="11" name="Obráze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1433" y="3694922"/>
            <a:ext cx="2627399" cy="2627399"/>
          </a:xfrm>
          <a:prstGeom prst="rect">
            <a:avLst/>
          </a:prstGeom>
        </p:spPr>
      </p:pic>
    </p:spTree>
    <p:extLst>
      <p:ext uri="{BB962C8B-B14F-4D97-AF65-F5344CB8AC3E}">
        <p14:creationId xmlns:p14="http://schemas.microsoft.com/office/powerpoint/2010/main" val="214402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Kojenecký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6" y="974207"/>
            <a:ext cx="5266514" cy="5348114"/>
          </a:xfrm>
        </p:spPr>
        <p:txBody>
          <a:bodyPr rtlCol="0"/>
          <a:lstStyle/>
          <a:p>
            <a:r>
              <a:rPr lang="cs-CZ" dirty="0" smtClean="0"/>
              <a:t>Chování </a:t>
            </a:r>
            <a:r>
              <a:rPr lang="cs-CZ" dirty="0" smtClean="0"/>
              <a:t>k </a:t>
            </a:r>
            <a:r>
              <a:rPr lang="cs-CZ" dirty="0" smtClean="0"/>
              <a:t>vrstevníkům</a:t>
            </a:r>
            <a:endParaRPr lang="cs-CZ" dirty="0" smtClean="0"/>
          </a:p>
          <a:p>
            <a:pPr lvl="1"/>
            <a:r>
              <a:rPr lang="cs-CZ" dirty="0" smtClean="0"/>
              <a:t>Navazují </a:t>
            </a:r>
            <a:r>
              <a:rPr lang="cs-CZ" dirty="0" smtClean="0"/>
              <a:t>oční kontakt</a:t>
            </a:r>
          </a:p>
          <a:p>
            <a:pPr lvl="1"/>
            <a:r>
              <a:rPr lang="cs-CZ" dirty="0" smtClean="0"/>
              <a:t>Úsměv  </a:t>
            </a:r>
            <a:endParaRPr lang="cs-CZ" i="1" dirty="0"/>
          </a:p>
          <a:p>
            <a:pPr lvl="1"/>
            <a:r>
              <a:rPr lang="cs-CZ" dirty="0" smtClean="0"/>
              <a:t>Preference sociálních stimulů</a:t>
            </a:r>
          </a:p>
          <a:p>
            <a:pPr lvl="1"/>
            <a:r>
              <a:rPr lang="cs-CZ" dirty="0" smtClean="0"/>
              <a:t>Emoční </a:t>
            </a:r>
            <a:r>
              <a:rPr lang="cs-CZ" dirty="0" smtClean="0"/>
              <a:t>nákaza</a:t>
            </a:r>
          </a:p>
          <a:p>
            <a:pPr lvl="1"/>
            <a:r>
              <a:rPr lang="cs-CZ" dirty="0" smtClean="0"/>
              <a:t>Vydávání zvuků</a:t>
            </a:r>
          </a:p>
          <a:p>
            <a:pPr lvl="1"/>
            <a:r>
              <a:rPr lang="cs-CZ" dirty="0" smtClean="0"/>
              <a:t>Natahování se po sobě, prozkoumávání jako objektů</a:t>
            </a:r>
          </a:p>
          <a:p>
            <a:pPr lvl="1"/>
            <a:r>
              <a:rPr lang="cs-CZ" dirty="0" smtClean="0"/>
              <a:t>Kontingentní </a:t>
            </a:r>
            <a:r>
              <a:rPr lang="cs-CZ" dirty="0" smtClean="0"/>
              <a:t>interakce s vrstevníky – na střídačku na sebe sahají, připomíná to dialog</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7</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293" y="3785563"/>
            <a:ext cx="3840579" cy="2566661"/>
          </a:xfrm>
          <a:prstGeom prst="rect">
            <a:avLst/>
          </a:prstGeom>
        </p:spPr>
      </p:pic>
      <p:pic>
        <p:nvPicPr>
          <p:cNvPr id="10" name="Obrázek 9"/>
          <p:cNvPicPr>
            <a:picLocks noChangeAspect="1"/>
          </p:cNvPicPr>
          <p:nvPr/>
        </p:nvPicPr>
        <p:blipFill rotWithShape="1">
          <a:blip r:embed="rId5">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spTree>
    <p:extLst>
      <p:ext uri="{BB962C8B-B14F-4D97-AF65-F5344CB8AC3E}">
        <p14:creationId xmlns:p14="http://schemas.microsoft.com/office/powerpoint/2010/main" val="110277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batolecí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6638114" cy="5348114"/>
          </a:xfrm>
        </p:spPr>
        <p:txBody>
          <a:bodyPr rtlCol="0"/>
          <a:lstStyle/>
          <a:p>
            <a:r>
              <a:rPr lang="cs-CZ" dirty="0" smtClean="0"/>
              <a:t>Chování k pečovatelům</a:t>
            </a:r>
            <a:endParaRPr lang="cs-CZ" dirty="0" smtClean="0"/>
          </a:p>
          <a:p>
            <a:pPr lvl="1"/>
            <a:r>
              <a:rPr lang="cs-CZ" dirty="0"/>
              <a:t>Lechtání</a:t>
            </a:r>
          </a:p>
          <a:p>
            <a:pPr lvl="2"/>
            <a:r>
              <a:rPr lang="cs-CZ" dirty="0"/>
              <a:t>zve ke hře (</a:t>
            </a:r>
            <a:r>
              <a:rPr lang="cs-CZ" dirty="0" err="1"/>
              <a:t>Burgdorf</a:t>
            </a:r>
            <a:r>
              <a:rPr lang="cs-CZ" dirty="0"/>
              <a:t> a </a:t>
            </a:r>
            <a:r>
              <a:rPr lang="cs-CZ" dirty="0" err="1"/>
              <a:t>Panksepp</a:t>
            </a:r>
            <a:r>
              <a:rPr lang="cs-CZ" dirty="0"/>
              <a:t>, 2001)</a:t>
            </a:r>
          </a:p>
          <a:p>
            <a:pPr lvl="2"/>
            <a:r>
              <a:rPr lang="cs-CZ" dirty="0"/>
              <a:t>Reakce na pomezí potěšení a bolesti</a:t>
            </a:r>
          </a:p>
          <a:p>
            <a:pPr lvl="1"/>
            <a:r>
              <a:rPr lang="cs-CZ" dirty="0"/>
              <a:t>Sociální odkazování (</a:t>
            </a:r>
            <a:r>
              <a:rPr lang="cs-CZ" dirty="0" err="1"/>
              <a:t>social</a:t>
            </a:r>
            <a:r>
              <a:rPr lang="cs-CZ" dirty="0"/>
              <a:t> </a:t>
            </a:r>
            <a:r>
              <a:rPr lang="cs-CZ" dirty="0" err="1"/>
              <a:t>referencing</a:t>
            </a:r>
            <a:r>
              <a:rPr lang="cs-CZ" dirty="0"/>
              <a:t>) (</a:t>
            </a:r>
            <a:r>
              <a:rPr lang="cs-CZ" dirty="0" err="1"/>
              <a:t>McClure</a:t>
            </a:r>
            <a:r>
              <a:rPr lang="cs-CZ" dirty="0"/>
              <a:t>, 2000)</a:t>
            </a:r>
          </a:p>
          <a:p>
            <a:pPr lvl="1"/>
            <a:r>
              <a:rPr lang="cs-CZ" dirty="0"/>
              <a:t>Triadická komunikace</a:t>
            </a:r>
          </a:p>
          <a:p>
            <a:pPr lvl="2"/>
            <a:r>
              <a:rPr lang="cs-CZ" dirty="0"/>
              <a:t>Sdílení pozornosti a záměru (</a:t>
            </a:r>
            <a:r>
              <a:rPr lang="cs-CZ" dirty="0" err="1"/>
              <a:t>Tomasello</a:t>
            </a:r>
            <a:r>
              <a:rPr lang="cs-CZ" dirty="0"/>
              <a:t>, 2008)</a:t>
            </a:r>
          </a:p>
          <a:p>
            <a:pPr lvl="3"/>
            <a:r>
              <a:rPr lang="cs-CZ" dirty="0"/>
              <a:t>Také sdílení pozitivního afektivního prožitku</a:t>
            </a:r>
          </a:p>
          <a:p>
            <a:pPr lvl="2"/>
            <a:r>
              <a:rPr lang="cs-CZ" dirty="0"/>
              <a:t>Aktivní ukazování</a:t>
            </a:r>
          </a:p>
          <a:p>
            <a:pPr lvl="2"/>
            <a:r>
              <a:rPr lang="cs-CZ" dirty="0"/>
              <a:t>Čtení ukazování i pohledu rodiče (se vyvíjí ve 2. roce)</a:t>
            </a:r>
          </a:p>
          <a:p>
            <a:endParaRPr lang="cs-CZ" i="1"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8</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9" name="Obrázek 8" descr="Secrets of Baby Behavior: Babies' Emotional Development: Social Referencing  Part 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834" y="3371067"/>
            <a:ext cx="2437266" cy="2951254"/>
          </a:xfrm>
          <a:prstGeom prst="rect">
            <a:avLst/>
          </a:prstGeom>
          <a:noFill/>
          <a:ln>
            <a:noFill/>
          </a:ln>
        </p:spPr>
      </p:pic>
    </p:spTree>
    <p:extLst>
      <p:ext uri="{BB962C8B-B14F-4D97-AF65-F5344CB8AC3E}">
        <p14:creationId xmlns:p14="http://schemas.microsoft.com/office/powerpoint/2010/main" val="377377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batolecí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6638114" cy="5348114"/>
          </a:xfrm>
        </p:spPr>
        <p:txBody>
          <a:bodyPr rtlCol="0"/>
          <a:lstStyle/>
          <a:p>
            <a:r>
              <a:rPr lang="cs-CZ" dirty="0" smtClean="0"/>
              <a:t>Chování k vrstevníkům</a:t>
            </a:r>
            <a:endParaRPr lang="cs-CZ" dirty="0" smtClean="0"/>
          </a:p>
          <a:p>
            <a:pPr lvl="1"/>
            <a:r>
              <a:rPr lang="cs-CZ" dirty="0" smtClean="0"/>
              <a:t>Obvykle první kontakty </a:t>
            </a:r>
            <a:r>
              <a:rPr lang="cs-CZ" dirty="0" smtClean="0"/>
              <a:t>(</a:t>
            </a:r>
            <a:r>
              <a:rPr lang="cs-CZ" dirty="0" smtClean="0"/>
              <a:t>dětská skupina, jesle, rodinní přátelé)</a:t>
            </a:r>
          </a:p>
          <a:p>
            <a:pPr lvl="1"/>
            <a:r>
              <a:rPr lang="cs-CZ" dirty="0" smtClean="0"/>
              <a:t>Hra</a:t>
            </a:r>
          </a:p>
          <a:p>
            <a:pPr lvl="2"/>
            <a:r>
              <a:rPr lang="cs-CZ" dirty="0" smtClean="0"/>
              <a:t>Paralelní hra / </a:t>
            </a:r>
            <a:r>
              <a:rPr lang="cs-CZ" dirty="0" smtClean="0"/>
              <a:t>osamocená hra, orientace na předměty</a:t>
            </a:r>
          </a:p>
          <a:p>
            <a:pPr lvl="2"/>
            <a:r>
              <a:rPr lang="cs-CZ" dirty="0"/>
              <a:t>První kooperativní hry / hry na něco; hry s pravidly (na babu)</a:t>
            </a:r>
          </a:p>
          <a:p>
            <a:pPr lvl="1"/>
            <a:r>
              <a:rPr lang="cs-CZ" dirty="0" smtClean="0"/>
              <a:t>Napodobování (např. typu hry)</a:t>
            </a:r>
          </a:p>
          <a:p>
            <a:pPr lvl="1"/>
            <a:r>
              <a:rPr lang="cs-CZ" dirty="0" smtClean="0"/>
              <a:t>Sdílení </a:t>
            </a:r>
            <a:r>
              <a:rPr lang="cs-CZ" dirty="0"/>
              <a:t>pozornosti a záměru – sledování pohledu a ukazovací </a:t>
            </a:r>
            <a:r>
              <a:rPr lang="cs-CZ" dirty="0" smtClean="0"/>
              <a:t>gesta (</a:t>
            </a:r>
            <a:r>
              <a:rPr lang="cs-CZ" dirty="0" err="1"/>
              <a:t>reach</a:t>
            </a:r>
            <a:r>
              <a:rPr lang="cs-CZ" dirty="0"/>
              <a:t>, ukazování, ukazování směrem k jinému </a:t>
            </a:r>
            <a:r>
              <a:rPr lang="cs-CZ" dirty="0" smtClean="0"/>
              <a:t>dítěti), </a:t>
            </a:r>
            <a:r>
              <a:rPr lang="cs-CZ" dirty="0"/>
              <a:t>podávání, nabízení </a:t>
            </a:r>
            <a:r>
              <a:rPr lang="cs-CZ" dirty="0" smtClean="0"/>
              <a:t>předmětů</a:t>
            </a:r>
          </a:p>
          <a:p>
            <a:pPr lvl="2"/>
            <a:r>
              <a:rPr lang="cs-CZ" dirty="0"/>
              <a:t>spontánní dávání vrcholí během 2. roku </a:t>
            </a:r>
            <a:endParaRPr lang="cs-CZ" dirty="0" smtClean="0"/>
          </a:p>
          <a:p>
            <a:pPr lvl="2"/>
            <a:r>
              <a:rPr lang="cs-CZ" dirty="0" smtClean="0"/>
              <a:t>Triadická komunikace, vyvolává pozitivní emoce</a:t>
            </a:r>
          </a:p>
          <a:p>
            <a:pPr lvl="1"/>
            <a:r>
              <a:rPr lang="cs-CZ" dirty="0" smtClean="0"/>
              <a:t>První dialogy</a:t>
            </a:r>
          </a:p>
          <a:p>
            <a:pPr lvl="1"/>
            <a:r>
              <a:rPr lang="cs-CZ" dirty="0" smtClean="0"/>
              <a:t>První konflikty, o předměty, osobní prostor, impulzivní explorace</a:t>
            </a:r>
          </a:p>
          <a:p>
            <a:pPr lvl="1"/>
            <a:r>
              <a:rPr lang="cs-CZ" dirty="0" smtClean="0"/>
              <a:t>Prosociální chování </a:t>
            </a:r>
            <a:endParaRPr lang="cs-CZ" dirty="0" smtClean="0"/>
          </a:p>
          <a:p>
            <a:pPr lvl="2"/>
            <a:r>
              <a:rPr lang="cs-CZ" dirty="0" smtClean="0"/>
              <a:t>…</a:t>
            </a:r>
            <a:endParaRPr lang="cs-CZ" dirty="0"/>
          </a:p>
          <a:p>
            <a:endParaRPr lang="cs-CZ" i="1"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9</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14" y="2801566"/>
            <a:ext cx="5068932" cy="3365771"/>
          </a:xfrm>
          <a:prstGeom prst="rect">
            <a:avLst/>
          </a:prstGeom>
        </p:spPr>
      </p:pic>
    </p:spTree>
    <p:extLst>
      <p:ext uri="{BB962C8B-B14F-4D97-AF65-F5344CB8AC3E}">
        <p14:creationId xmlns:p14="http://schemas.microsoft.com/office/powerpoint/2010/main" val="400977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01_TF16411245.potx" id="{8F2666A2-E20D-48E6-809D-C74651785132}" vid="{1CC1227C-285E-41A4-B44B-A8271FF5461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schemas.microsoft.com/sharepoint/v3"/>
    <ds:schemaRef ds:uri="http://schemas.microsoft.com/office/infopath/2007/PartnerControls"/>
    <ds:schemaRef ds:uri="6dc4bcd6-49db-4c07-9060-8acfc67cef9f"/>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fb0879af-3eba-417a-a55a-ffe6dcd6ca7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Minimalistická barevná prezentace</Template>
  <TotalTime>0</TotalTime>
  <Words>3687</Words>
  <Application>Microsoft Office PowerPoint</Application>
  <PresentationFormat>Širokoúhlá obrazovka</PresentationFormat>
  <Paragraphs>455</Paragraphs>
  <Slides>37</Slides>
  <Notes>36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Corbel</vt:lpstr>
      <vt:lpstr>Times New Roman</vt:lpstr>
      <vt:lpstr>Motiv Office</vt:lpstr>
      <vt:lpstr>Vývoj sociálních vztahů, sociální kognice a komunikace v celoživotní perspektivě</vt:lpstr>
      <vt:lpstr>Novorozenecký věk - 1. měsíc</vt:lpstr>
      <vt:lpstr>Novorozenecký věk - 1. měsíc</vt:lpstr>
      <vt:lpstr>Novorozenecký věk - 1. měsíc</vt:lpstr>
      <vt:lpstr>Novorozenecký věk - 1. měsíc</vt:lpstr>
      <vt:lpstr>Kojenecký věk</vt:lpstr>
      <vt:lpstr>Kojenecký věk</vt:lpstr>
      <vt:lpstr>batolecí věk</vt:lpstr>
      <vt:lpstr>batolecí věk</vt:lpstr>
      <vt:lpstr>hra</vt:lpstr>
      <vt:lpstr>hra</vt:lpstr>
      <vt:lpstr>hra</vt:lpstr>
      <vt:lpstr>hra</vt:lpstr>
      <vt:lpstr>hra</vt:lpstr>
      <vt:lpstr>hra</vt:lpstr>
      <vt:lpstr>batolecí věk</vt:lpstr>
      <vt:lpstr>Předškolní věk – kognitivní vývoj</vt:lpstr>
      <vt:lpstr>Teorie mysli</vt:lpstr>
      <vt:lpstr>Teorie mysli</vt:lpstr>
      <vt:lpstr>Ontogeneze teorie mysli</vt:lpstr>
      <vt:lpstr>Předškolní věk - skupiny</vt:lpstr>
      <vt:lpstr>Předškolní věk - aktivity</vt:lpstr>
      <vt:lpstr>Předškolní věk - aktivity</vt:lpstr>
      <vt:lpstr>Mladší školní věk</vt:lpstr>
      <vt:lpstr>Mladší školní věk – struktura skupiny a pohlavně typické interakce</vt:lpstr>
      <vt:lpstr>Mladší školní věk – jaké děti jsou oblíbené?</vt:lpstr>
      <vt:lpstr>Skupinové chování</vt:lpstr>
      <vt:lpstr>Skupinové chování</vt:lpstr>
      <vt:lpstr>Skupinové chování</vt:lpstr>
      <vt:lpstr>Skupinové chování</vt:lpstr>
      <vt:lpstr>Skupinové chování</vt:lpstr>
      <vt:lpstr>Agresivní chování</vt:lpstr>
      <vt:lpstr>Agresivita - formy</vt:lpstr>
      <vt:lpstr>Skupinové chování</vt:lpstr>
      <vt:lpstr>Mladší školní věk – pohlavně typické interakce</vt:lpstr>
      <vt:lpstr>adolescence</vt:lpstr>
      <vt:lpstr>adolescence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2020-05-13T15:22:42Z</dcterms:created>
  <dcterms:modified xsi:type="dcterms:W3CDTF">2024-05-09T06:53:15Z</dcterms:modified>
</cp:coreProperties>
</file>