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73" r:id="rId4"/>
    <p:sldId id="274" r:id="rId5"/>
    <p:sldId id="275" r:id="rId6"/>
    <p:sldId id="258" r:id="rId7"/>
    <p:sldId id="259" r:id="rId8"/>
    <p:sldId id="260" r:id="rId9"/>
    <p:sldId id="261" r:id="rId10"/>
    <p:sldId id="263" r:id="rId11"/>
    <p:sldId id="264" r:id="rId12"/>
    <p:sldId id="265" r:id="rId13"/>
    <p:sldId id="262" r:id="rId14"/>
    <p:sldId id="266" r:id="rId15"/>
    <p:sldId id="267" r:id="rId16"/>
    <p:sldId id="276" r:id="rId17"/>
    <p:sldId id="268" r:id="rId18"/>
    <p:sldId id="269" r:id="rId19"/>
    <p:sldId id="277" r:id="rId20"/>
    <p:sldId id="270" r:id="rId21"/>
    <p:sldId id="271" r:id="rId22"/>
    <p:sldId id="272" r:id="rId23"/>
    <p:sldId id="278" r:id="rId24"/>
    <p:sldId id="279" r:id="rId25"/>
    <p:sldId id="280" r:id="rId26"/>
    <p:sldId id="281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4" r:id="rId38"/>
    <p:sldId id="282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DDA51639-B2D6-4652-B8C3-1B4C224A7BAF}" type="datetimeFigureOut">
              <a:rPr lang="en-US" smtClean="0"/>
              <a:pPr/>
              <a:t>1/29/2021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1/29/2021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cs-CZ" smtClean="0"/>
              <a:pPr/>
              <a:t>29.01.2021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1/29/2021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1/29/2021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1/29/2021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1/29/2021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CBC48EC7-AF6A-48D3-8284-14BACBEBDD84}" type="datetimeFigureOut">
              <a:rPr lang="en-US" smtClean="0"/>
              <a:pPr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Arial" panose="020B0604020202020204" pitchFamily="34" charset="0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9DB28F-A7D2-44B5-AD35-E2E42C7F8C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6000" dirty="0"/>
              <a:t>Имя прилагательное</a:t>
            </a:r>
            <a:endParaRPr lang="cs-CZ" sz="6000" dirty="0"/>
          </a:p>
        </p:txBody>
      </p:sp>
    </p:spTree>
    <p:extLst>
      <p:ext uri="{BB962C8B-B14F-4D97-AF65-F5344CB8AC3E}">
        <p14:creationId xmlns:p14="http://schemas.microsoft.com/office/powerpoint/2010/main" val="1338117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E75C8507-3B3C-483C-B47B-4C7E7896B60D}"/>
              </a:ext>
            </a:extLst>
          </p:cNvPr>
          <p:cNvSpPr txBox="1"/>
          <p:nvPr/>
        </p:nvSpPr>
        <p:spPr>
          <a:xfrm>
            <a:off x="541538" y="384992"/>
            <a:ext cx="10963922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Границы между семантическими разрядами не непроницаемы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переходы из одного разряда в другой очень распространены. </a:t>
            </a:r>
          </a:p>
          <a:p>
            <a:pPr algn="just"/>
            <a:endParaRPr lang="ru-RU" sz="2000" kern="50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/>
            <a:r>
              <a:rPr lang="ru-RU" sz="20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Наиболее часты переходы относительных прилагательных в разряд качественных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 Отправной точкой здесь является переносное употребление 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книжная полка – книжное выражение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 </a:t>
            </a:r>
          </a:p>
          <a:p>
            <a:pPr algn="just"/>
            <a:endParaRPr lang="ru-RU" sz="2000" kern="50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 РЯ часто встречается наличие двух параллельных суффиксов, относящих прилагательное к разным разрядам. </a:t>
            </a:r>
          </a:p>
          <a:p>
            <a:pPr algn="just"/>
            <a:endParaRPr lang="ru-RU" sz="2000" kern="50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/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Например, большинство прилагательных на 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</a:t>
            </a:r>
            <a:r>
              <a:rPr lang="ru-RU" sz="2000" i="1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ический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употребляется в значении относительных, в то время как прилагательные на 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</a:t>
            </a:r>
            <a:r>
              <a:rPr lang="ru-RU" sz="2000" i="1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ичный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чаще относятся к качественным 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исторический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= связанный с историей, реально существующий х 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историчный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= исторически точный, значительный).</a:t>
            </a:r>
            <a:endParaRPr lang="cs-CZ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Посредством аффиксов выражено различие в лексическом значении, т.е. мы имеем дело с явлением паронимии.</a:t>
            </a:r>
          </a:p>
          <a:p>
            <a:endParaRPr lang="ru-RU" sz="2000" kern="50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r>
              <a:rPr lang="ru-RU" sz="20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И для ЧЯ характерны формальные отличия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</a:t>
            </a:r>
          </a:p>
          <a:p>
            <a:r>
              <a:rPr lang="ru-RU" sz="2000" i="1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srdečné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000" i="1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přivítání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радушный прием</a:t>
            </a:r>
            <a:r>
              <a:rPr lang="cs-CZ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cs-CZ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x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000" i="1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srdeční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000" i="1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chlopeň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сердечный, аортальный клапан</a:t>
            </a:r>
            <a:r>
              <a:rPr lang="ru-RU" sz="2000" kern="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cs-CZ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7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626A2C9B-4CA8-4015-B66E-CA04D013DA8F}"/>
              </a:ext>
            </a:extLst>
          </p:cNvPr>
          <p:cNvSpPr txBox="1"/>
          <p:nvPr/>
        </p:nvSpPr>
        <p:spPr>
          <a:xfrm>
            <a:off x="994299" y="788983"/>
            <a:ext cx="10203402" cy="5062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9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 РЯ имеется довольно </a:t>
            </a:r>
            <a:r>
              <a:rPr lang="ru-RU" sz="19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значительная группа слов, сочетающих флексию прилагательного со значением и синтаксическими особенностями существительного</a:t>
            </a:r>
            <a:r>
              <a:rPr lang="ru-RU" sz="19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 </a:t>
            </a:r>
            <a:r>
              <a:rPr lang="ru-RU" sz="19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Пополнение состава категории имен существительных так осуществляется посредством субстантивации прилагательных</a:t>
            </a:r>
            <a:r>
              <a:rPr lang="ru-RU" sz="19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 </a:t>
            </a:r>
          </a:p>
          <a:p>
            <a:pPr algn="just"/>
            <a:endParaRPr lang="ru-RU" sz="1900" kern="50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/>
            <a:r>
              <a:rPr lang="ru-RU" sz="19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Не всегда можно определить, от каких сочетаний путем эллипсиса возникло наименование (</a:t>
            </a:r>
            <a:r>
              <a:rPr lang="ru-RU" sz="19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столовая = столовая комната х запятая = ?, легкие = ?</a:t>
            </a:r>
            <a:r>
              <a:rPr lang="ru-RU" sz="19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 </a:t>
            </a:r>
          </a:p>
          <a:p>
            <a:pPr algn="just"/>
            <a:endParaRPr lang="ru-RU" sz="19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/>
            <a:r>
              <a:rPr lang="ru-RU" sz="19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По сравнению с ЧЯ в РЯ для некоторых групп слов этот способ словообразования более распространен</a:t>
            </a:r>
            <a:r>
              <a:rPr lang="ru-RU" sz="1900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в то время как ЧЯ предпочитает суффиксацию</a:t>
            </a:r>
            <a:r>
              <a:rPr lang="ru-RU" sz="19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</a:t>
            </a:r>
            <a:r>
              <a:rPr lang="ru-RU" sz="19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</a:p>
          <a:p>
            <a:pPr algn="just"/>
            <a:endParaRPr lang="ru-RU" sz="1900" kern="50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/>
            <a:r>
              <a:rPr lang="ru-RU" sz="19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Например:</a:t>
            </a:r>
          </a:p>
          <a:p>
            <a:pPr algn="just"/>
            <a:r>
              <a:rPr lang="ru-RU" sz="1900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 ж. р. н</a:t>
            </a:r>
            <a:r>
              <a:rPr lang="ru-RU" sz="19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аименования места </a:t>
            </a:r>
            <a:r>
              <a:rPr lang="ru-RU" sz="1900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19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бойлерная, операционная)</a:t>
            </a:r>
            <a:r>
              <a:rPr lang="ru-RU" sz="19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</a:t>
            </a:r>
          </a:p>
          <a:p>
            <a:pPr algn="just"/>
            <a:r>
              <a:rPr lang="ru-RU" sz="19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 ср. р. названия блюд (</a:t>
            </a:r>
            <a:r>
              <a:rPr lang="ru-RU" sz="19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первое, второе, третье, мороженое, пирожное</a:t>
            </a:r>
            <a:r>
              <a:rPr lang="ru-RU" sz="19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), </a:t>
            </a:r>
          </a:p>
          <a:p>
            <a:pPr algn="just"/>
            <a:r>
              <a:rPr lang="ru-RU" sz="19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 м. р. - названия военных лиц или лиц, связанных с военной сферой (</a:t>
            </a:r>
            <a:r>
              <a:rPr lang="ru-RU" sz="19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военный, пленный, часовой</a:t>
            </a:r>
            <a:r>
              <a:rPr lang="ru-RU" sz="19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 </a:t>
            </a:r>
          </a:p>
          <a:p>
            <a:pPr algn="just"/>
            <a:endParaRPr lang="ru-RU" sz="1900" kern="50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781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40E04E5-5300-4790-92D6-5C58EC44E897}"/>
              </a:ext>
            </a:extLst>
          </p:cNvPr>
          <p:cNvSpPr txBox="1"/>
          <p:nvPr/>
        </p:nvSpPr>
        <p:spPr>
          <a:xfrm>
            <a:off x="426129" y="476564"/>
            <a:ext cx="11221374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Субстантивированные прилагательные изменяются по падежам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(в соответствии с адъективными парадигмами) 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и числам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причем, 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как и некоторые существительные, они могут употребляться в форме только одного числа 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(сладкое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- только ед. ч. х 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близкие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- только мн. ч.). </a:t>
            </a: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Род субстантивированного существительного постоянен и не зависит от согласования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 существительным. </a:t>
            </a: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Субстантивация может быть полная и частичная. </a:t>
            </a:r>
          </a:p>
          <a:p>
            <a:pPr algn="just"/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При полной субстантивации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слова уже не употребляются как прилагательные (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мостовая, портной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</a:p>
          <a:p>
            <a:pPr algn="just"/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при частичной субстантивации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слово может употребляться и как прилагательное, и как существительное (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ванная комната – ванная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Субстантивация (конверсия)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это переход имен прилагательных в разряд имён существительных, вследствие приобретения ими предметного значения и синтаксических характеристик существительного. В отличие от аффиксации, субстантивация не является морфологическим способом словообразования.</a:t>
            </a:r>
          </a:p>
        </p:txBody>
      </p:sp>
    </p:spTree>
    <p:extLst>
      <p:ext uri="{BB962C8B-B14F-4D97-AF65-F5344CB8AC3E}">
        <p14:creationId xmlns:p14="http://schemas.microsoft.com/office/powerpoint/2010/main" val="3913302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52ACF6B1-BF9B-4239-B22B-F8347165A257}"/>
              </a:ext>
            </a:extLst>
          </p:cNvPr>
          <p:cNvSpPr txBox="1"/>
          <p:nvPr/>
        </p:nvSpPr>
        <p:spPr>
          <a:xfrm>
            <a:off x="1981200" y="1332481"/>
            <a:ext cx="82296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К разряду субстантивированных прилагательных относятся и русские фамилии на </a:t>
            </a:r>
            <a:r>
              <a:rPr lang="ru-RU" sz="2000" b="1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</a:t>
            </a:r>
            <a:r>
              <a:rPr lang="ru-RU" sz="2000" b="1" i="1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ов</a:t>
            </a:r>
            <a:r>
              <a:rPr lang="ru-RU" sz="2000" b="1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–</a:t>
            </a:r>
            <a:r>
              <a:rPr lang="ru-RU" sz="2000" b="1" i="1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ёв</a:t>
            </a:r>
            <a:r>
              <a:rPr lang="ru-RU" sz="2000" b="1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–ев, –ин, –</a:t>
            </a:r>
            <a:r>
              <a:rPr lang="ru-RU" sz="2000" b="1" i="1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ын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Иванов, Соловьев, Пушкин, Курицын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 </a:t>
            </a:r>
          </a:p>
          <a:p>
            <a:endParaRPr lang="ru-RU" sz="2000" kern="50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r>
              <a:rPr lang="ru-RU" sz="20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 ж. р. и во мн. ч. фамилии сохраняют склонение прилагательных на </a:t>
            </a:r>
            <a:r>
              <a:rPr lang="ru-RU" sz="2000" i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</a:t>
            </a:r>
            <a:r>
              <a:rPr lang="ru-RU" sz="2000" i="1" u="sng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ов</a:t>
            </a:r>
            <a:r>
              <a:rPr lang="ru-RU" sz="20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и </a:t>
            </a:r>
            <a:r>
              <a:rPr lang="ru-RU" sz="2000" i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–ин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 </a:t>
            </a:r>
          </a:p>
          <a:p>
            <a:endParaRPr lang="ru-RU" sz="2000" kern="50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r>
              <a:rPr lang="ru-RU" sz="20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 м. р. фамилии склоняются по образцу существительных склонения с исключением </a:t>
            </a:r>
            <a:r>
              <a:rPr lang="ru-RU" sz="2000" u="sng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твор</a:t>
            </a:r>
            <a:r>
              <a:rPr lang="ru-RU" sz="20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 п., где вместо окончания –</a:t>
            </a:r>
            <a:r>
              <a:rPr lang="ru-RU" sz="2000" i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ом</a:t>
            </a:r>
            <a:r>
              <a:rPr lang="ru-RU" sz="20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имеется окончание </a:t>
            </a:r>
            <a:r>
              <a:rPr lang="ru-RU" sz="2000" i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</a:t>
            </a:r>
            <a:r>
              <a:rPr lang="ru-RU" sz="2000" i="1" u="sng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ым</a:t>
            </a:r>
            <a:r>
              <a:rPr lang="ru-RU" sz="20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как у прилагательных.</a:t>
            </a:r>
            <a:endParaRPr lang="cs-CZ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305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1DAAD6CC-D732-4499-8302-2E88F005E497}"/>
              </a:ext>
            </a:extLst>
          </p:cNvPr>
          <p:cNvSpPr txBox="1"/>
          <p:nvPr/>
        </p:nvSpPr>
        <p:spPr>
          <a:xfrm>
            <a:off x="408373" y="357612"/>
            <a:ext cx="11239130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Парадигматика прилагательного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Распределение прилагательных между мягким и твердым типом 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в РЯ основано на следующем принципе. </a:t>
            </a:r>
          </a:p>
          <a:p>
            <a:endParaRPr lang="ru-RU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 мягким прилагательным относятся: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	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Мягкие прилагательные на </a:t>
            </a:r>
            <a:r>
              <a:rPr lang="ru-RU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ий</a:t>
            </a:r>
            <a:r>
              <a:rPr lang="ru-RU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, –</a:t>
            </a:r>
            <a:r>
              <a:rPr lang="ru-RU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ая</a:t>
            </a:r>
            <a:r>
              <a:rPr lang="ru-RU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, –ее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(мн. ч. –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ие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сюда относятся по орфографическому признаку все прилагательные, основа которых заканчивается на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ж, ш, ч, щ. 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	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Мягкие прилагательные на </a:t>
            </a:r>
            <a:r>
              <a:rPr lang="ru-RU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ий</a:t>
            </a:r>
            <a:r>
              <a:rPr lang="ru-RU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, –</a:t>
            </a:r>
            <a:r>
              <a:rPr lang="ru-RU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ья</a:t>
            </a:r>
            <a:r>
              <a:rPr lang="ru-RU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, –</a:t>
            </a:r>
            <a:r>
              <a:rPr lang="ru-RU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ье</a:t>
            </a:r>
            <a:r>
              <a:rPr lang="ru-RU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(мн. ч. –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ьи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сюда относятся все притяжательные прилагательные.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	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Мягкие прилагательные на </a:t>
            </a:r>
            <a:r>
              <a:rPr lang="ru-RU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ий</a:t>
            </a:r>
            <a:r>
              <a:rPr lang="ru-RU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, –</a:t>
            </a:r>
            <a:r>
              <a:rPr lang="ru-RU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яя</a:t>
            </a:r>
            <a:r>
              <a:rPr lang="ru-RU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, –ее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(мн. ч. –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ие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сюда относятся прилагательные с временным значением (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зимний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), с пространственным значением (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последний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), и группа прилагательных с семантически и графически не мотивированным отнесением (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синий, карий, замужняя, искренний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Все остальные прилагательные относятся к твердому типу.</a:t>
            </a:r>
          </a:p>
        </p:txBody>
      </p:sp>
    </p:spTree>
    <p:extLst>
      <p:ext uri="{BB962C8B-B14F-4D97-AF65-F5344CB8AC3E}">
        <p14:creationId xmlns:p14="http://schemas.microsoft.com/office/powerpoint/2010/main" val="1582237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67943023-932A-4C2D-95CC-05D0EB6FDDFE}"/>
              </a:ext>
            </a:extLst>
          </p:cNvPr>
          <p:cNvSpPr txBox="1"/>
          <p:nvPr/>
        </p:nvSpPr>
        <p:spPr>
          <a:xfrm>
            <a:off x="3766352" y="0"/>
            <a:ext cx="43034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Первое адъективное склонение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3BC86A92-012F-4243-9F61-9192BE67A4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169794"/>
              </p:ext>
            </p:extLst>
          </p:nvPr>
        </p:nvGraphicFramePr>
        <p:xfrm>
          <a:off x="0" y="400110"/>
          <a:ext cx="12192000" cy="64578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78431">
                  <a:extLst>
                    <a:ext uri="{9D8B030D-6E8A-4147-A177-3AD203B41FA5}">
                      <a16:colId xmlns:a16="http://schemas.microsoft.com/office/drawing/2014/main" val="542875851"/>
                    </a:ext>
                  </a:extLst>
                </a:gridCol>
                <a:gridCol w="2478672">
                  <a:extLst>
                    <a:ext uri="{9D8B030D-6E8A-4147-A177-3AD203B41FA5}">
                      <a16:colId xmlns:a16="http://schemas.microsoft.com/office/drawing/2014/main" val="4134525906"/>
                    </a:ext>
                  </a:extLst>
                </a:gridCol>
                <a:gridCol w="2695621">
                  <a:extLst>
                    <a:ext uri="{9D8B030D-6E8A-4147-A177-3AD203B41FA5}">
                      <a16:colId xmlns:a16="http://schemas.microsoft.com/office/drawing/2014/main" val="1021200308"/>
                    </a:ext>
                  </a:extLst>
                </a:gridCol>
                <a:gridCol w="2196767">
                  <a:extLst>
                    <a:ext uri="{9D8B030D-6E8A-4147-A177-3AD203B41FA5}">
                      <a16:colId xmlns:a16="http://schemas.microsoft.com/office/drawing/2014/main" val="1517062727"/>
                    </a:ext>
                  </a:extLst>
                </a:gridCol>
                <a:gridCol w="3142509">
                  <a:extLst>
                    <a:ext uri="{9D8B030D-6E8A-4147-A177-3AD203B41FA5}">
                      <a16:colId xmlns:a16="http://schemas.microsoft.com/office/drawing/2014/main" val="526346692"/>
                    </a:ext>
                  </a:extLst>
                </a:gridCol>
              </a:tblGrid>
              <a:tr h="485799">
                <a:tc>
                  <a:txBody>
                    <a:bodyPr/>
                    <a:lstStyle/>
                    <a:p>
                      <a:r>
                        <a:rPr lang="cs-CZ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Единственное число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Множественное число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795385976"/>
                  </a:ext>
                </a:extLst>
              </a:tr>
              <a:tr h="278527">
                <a:tc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м. р.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ср. р.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ж. р.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49141847"/>
                  </a:ext>
                </a:extLst>
              </a:tr>
              <a:tr h="835580">
                <a:tc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Им. п.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новый, молодой, летний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новое, молодое, летнее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новая,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молодая,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летняя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новые,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молодые,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летние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5657529"/>
                  </a:ext>
                </a:extLst>
              </a:tr>
              <a:tr h="728698">
                <a:tc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Род. п.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нового, молодого, летнего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новой, молодой, летней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новых, молодых, летних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183022090"/>
                  </a:ext>
                </a:extLst>
              </a:tr>
              <a:tr h="728698">
                <a:tc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Дат. п.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новому, молодому, летнему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новой, молодой, летней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новым, молодым, летним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264465187"/>
                  </a:ext>
                </a:extLst>
              </a:tr>
              <a:tr h="1943194">
                <a:tc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Вин. п.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нового, молодого, летнего (= род. п.)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новый, молодой, летний (= им. п.)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новое, молодое, летнее (= им. п.)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новую, молодую, летнюю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новых, молодых, летних (= род. п.)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новые,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молодые,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летние (= им. п.)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3120273"/>
                  </a:ext>
                </a:extLst>
              </a:tr>
              <a:tr h="728698">
                <a:tc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Твор. п.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новым, молодым, летним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новой, молодой, летней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новыми, молодыми, летними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983942278"/>
                  </a:ext>
                </a:extLst>
              </a:tr>
              <a:tr h="728698">
                <a:tc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Предл. п.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новом, молодом, летнем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новой, молодой, летней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ru-RU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новых, молодых, летних</a:t>
                      </a:r>
                      <a:endParaRPr lang="cs-CZ" sz="1800" kern="5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531938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7755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731C6588-49FC-4D4C-ABEE-B3723BEE85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935827"/>
              </p:ext>
            </p:extLst>
          </p:nvPr>
        </p:nvGraphicFramePr>
        <p:xfrm>
          <a:off x="2166150" y="280379"/>
          <a:ext cx="8185213" cy="30842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4343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6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11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81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84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07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06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426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Ед.ч</a:t>
                      </a: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endParaRPr lang="de-DE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м.р.</a:t>
                      </a:r>
                      <a:endParaRPr lang="de-DE" sz="18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ср.р.</a:t>
                      </a:r>
                      <a:endParaRPr lang="de-DE" sz="18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ж.р.</a:t>
                      </a:r>
                      <a:endParaRPr lang="de-DE" sz="18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м.р.</a:t>
                      </a:r>
                      <a:endParaRPr lang="de-DE" sz="18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ср.р.</a:t>
                      </a:r>
                      <a:endParaRPr lang="de-DE" sz="18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ж.р</a:t>
                      </a: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endParaRPr lang="de-DE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6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им.п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mlad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ý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mlad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é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mlad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á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jarn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í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jarn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í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jarn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í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6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род.п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mlad</a:t>
                      </a: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ého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mlad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é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jarn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ího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jarn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í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6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дат.п.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mlad</a:t>
                      </a: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ému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mlad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é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jarn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ímu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jarn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í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3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вин.п.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mlad</a:t>
                      </a: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ého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mlad</a:t>
                      </a: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ý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mlad</a:t>
                      </a: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é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mlad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ou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jarn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ího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jarn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í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jarn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í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jarn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í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6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зв. п.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= им.п.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= </a:t>
                      </a: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им.п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= </a:t>
                      </a: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им.п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= им.п.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6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тв.п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mlad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ým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mlad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ou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jarn</a:t>
                      </a: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ím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jarn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í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6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предл.п.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mlad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ém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mlad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é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jarn</a:t>
                      </a: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ím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jarn</a:t>
                      </a: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í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1BC16DB7-1980-4482-AAB2-89BEFF2CDB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872268"/>
              </p:ext>
            </p:extLst>
          </p:nvPr>
        </p:nvGraphicFramePr>
        <p:xfrm>
          <a:off x="2166150" y="3684233"/>
          <a:ext cx="8185214" cy="297100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4343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6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11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81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84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07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06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0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Мн.ч</a:t>
                      </a: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endParaRPr lang="de-DE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м.р.</a:t>
                      </a:r>
                      <a:endParaRPr lang="de-DE" sz="18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ср.р.</a:t>
                      </a:r>
                      <a:endParaRPr lang="de-DE" sz="18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ж.р.</a:t>
                      </a:r>
                      <a:endParaRPr lang="de-DE" sz="18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м.р.</a:t>
                      </a:r>
                      <a:endParaRPr lang="de-DE" sz="18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ср.р.</a:t>
                      </a:r>
                      <a:endParaRPr lang="de-DE" sz="18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ж.р</a:t>
                      </a: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endParaRPr lang="de-DE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02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им.п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mlad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í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mlad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é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mlad</a:t>
                      </a: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á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mlad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é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jarn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í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род.п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mlad</a:t>
                      </a: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ých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jarn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ích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дат.п.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mlad</a:t>
                      </a: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ým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jarn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ím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вин.п.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mlad</a:t>
                      </a: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é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mlad</a:t>
                      </a: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á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mlad</a:t>
                      </a: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é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jarn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í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зв. п.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= </a:t>
                      </a: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им.п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= </a:t>
                      </a: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им.п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тв.п.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mlad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ými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jarn</a:t>
                      </a: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ími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предл.п.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mlad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ých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jarn</a:t>
                      </a: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ích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2479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1AE3CAC6-9392-4CD9-A5CB-D7D7C9031735}"/>
              </a:ext>
            </a:extLst>
          </p:cNvPr>
          <p:cNvSpPr txBox="1"/>
          <p:nvPr/>
        </p:nvSpPr>
        <p:spPr>
          <a:xfrm>
            <a:off x="239696" y="367237"/>
            <a:ext cx="11691891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К этому склонению относятся прилагательные с мягким и твердым исходом основы.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</a:p>
          <a:p>
            <a:pPr algn="just"/>
            <a:endParaRPr lang="ru-RU" sz="2000" kern="50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/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 единственном числе основное несходство между чешским и русским языками заключается в сохранении/исчезновении отличий между мягким и твердым типом склонения. </a:t>
            </a:r>
          </a:p>
          <a:p>
            <a:pPr algn="just"/>
            <a:endParaRPr lang="ru-RU" sz="2000" kern="50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/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Склонение прилагательных на 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г, к, х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в РЯ представляет собой орфографический вариант типа 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новый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(только 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ы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заменяется на 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и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), также как и склонение прилагательных типа 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свежий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(только после шипящих всегда пишется 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а, у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вместо 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я, ю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 </a:t>
            </a:r>
          </a:p>
          <a:p>
            <a:pPr algn="just"/>
            <a:endParaRPr lang="ru-RU" sz="2000" kern="50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/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→ То есть 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 РЯ различие между мягким и твердым типом склонения чисто графическое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в то время как 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 ЧЯ действительно наблюдаются парадигматические расхождения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</a:t>
            </a:r>
          </a:p>
          <a:p>
            <a:pPr algn="just"/>
            <a:endParaRPr lang="cs-CZ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/>
            <a:r>
              <a:rPr lang="ru-RU" sz="20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Прилагательные с твердым исходом основы могут иметь в им. п. ед. ч. м. р. ударное окончание –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ой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большой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 </a:t>
            </a:r>
            <a:r>
              <a:rPr lang="ru-RU" sz="20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или безударное –</a:t>
            </a:r>
            <a:r>
              <a:rPr lang="ru-RU" sz="2000" i="1" u="sng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ый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новый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</a:t>
            </a:r>
          </a:p>
          <a:p>
            <a:pPr algn="just"/>
            <a:endParaRPr lang="cs-CZ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/>
            <a:r>
              <a:rPr lang="ru-RU" sz="20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Во множественном числе в РЯ наблюдается полная унификация склонения по родовому признаку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(и в им. п.), а формы винительного падежа совпадают либо с им. п. (</a:t>
            </a:r>
            <a:r>
              <a:rPr lang="ru-RU" sz="2000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неодуш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.), либо с род. п. (</a:t>
            </a:r>
            <a:r>
              <a:rPr lang="ru-RU" sz="2000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одуш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.). </a:t>
            </a:r>
            <a:endParaRPr lang="cs-CZ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710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81F9D72B-B13B-4D7E-B307-0468A680CE69}"/>
              </a:ext>
            </a:extLst>
          </p:cNvPr>
          <p:cNvSpPr txBox="1"/>
          <p:nvPr/>
        </p:nvSpPr>
        <p:spPr>
          <a:xfrm>
            <a:off x="1305017" y="350666"/>
            <a:ext cx="112657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Притяжательные прилагательные (второе и третье адъективное склонение)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D65D9562-0351-4FDC-BD05-C7B69F754E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81336"/>
              </p:ext>
            </p:extLst>
          </p:nvPr>
        </p:nvGraphicFramePr>
        <p:xfrm>
          <a:off x="733886" y="934850"/>
          <a:ext cx="10724228" cy="55724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7475">
                  <a:extLst>
                    <a:ext uri="{9D8B030D-6E8A-4147-A177-3AD203B41FA5}">
                      <a16:colId xmlns:a16="http://schemas.microsoft.com/office/drawing/2014/main" val="4093611942"/>
                    </a:ext>
                  </a:extLst>
                </a:gridCol>
                <a:gridCol w="2291621">
                  <a:extLst>
                    <a:ext uri="{9D8B030D-6E8A-4147-A177-3AD203B41FA5}">
                      <a16:colId xmlns:a16="http://schemas.microsoft.com/office/drawing/2014/main" val="4022232212"/>
                    </a:ext>
                  </a:extLst>
                </a:gridCol>
                <a:gridCol w="2345201">
                  <a:extLst>
                    <a:ext uri="{9D8B030D-6E8A-4147-A177-3AD203B41FA5}">
                      <a16:colId xmlns:a16="http://schemas.microsoft.com/office/drawing/2014/main" val="3249304970"/>
                    </a:ext>
                  </a:extLst>
                </a:gridCol>
                <a:gridCol w="1631929">
                  <a:extLst>
                    <a:ext uri="{9D8B030D-6E8A-4147-A177-3AD203B41FA5}">
                      <a16:colId xmlns:a16="http://schemas.microsoft.com/office/drawing/2014/main" val="522102485"/>
                    </a:ext>
                  </a:extLst>
                </a:gridCol>
                <a:gridCol w="2792809">
                  <a:extLst>
                    <a:ext uri="{9D8B030D-6E8A-4147-A177-3AD203B41FA5}">
                      <a16:colId xmlns:a16="http://schemas.microsoft.com/office/drawing/2014/main" val="2696947885"/>
                    </a:ext>
                  </a:extLst>
                </a:gridCol>
                <a:gridCol w="275193">
                  <a:extLst>
                    <a:ext uri="{9D8B030D-6E8A-4147-A177-3AD203B41FA5}">
                      <a16:colId xmlns:a16="http://schemas.microsoft.com/office/drawing/2014/main" val="1484931573"/>
                    </a:ext>
                  </a:extLst>
                </a:gridCol>
              </a:tblGrid>
              <a:tr h="619165">
                <a:tc>
                  <a:txBody>
                    <a:bodyPr/>
                    <a:lstStyle/>
                    <a:p>
                      <a:r>
                        <a:rPr lang="cs-CZ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Единственное число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Множественное число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cs-CZ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40302130"/>
                  </a:ext>
                </a:extLst>
              </a:tr>
              <a:tr h="309582">
                <a:tc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м. р.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ср. р.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ж. р.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285455"/>
                  </a:ext>
                </a:extLst>
              </a:tr>
              <a:tr h="619165">
                <a:tc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Им. п.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волчий, мамин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волчье, мамино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волчья, мамина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волчьи, мамины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622962"/>
                  </a:ext>
                </a:extLst>
              </a:tr>
              <a:tr h="619165">
                <a:tc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Род. п.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волчьего, маминого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волчьей, маминой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волчьих, маминых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cs-CZ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00761195"/>
                  </a:ext>
                </a:extLst>
              </a:tr>
              <a:tr h="619165">
                <a:tc>
                  <a:txBody>
                    <a:bodyPr/>
                    <a:lstStyle/>
                    <a:p>
                      <a:r>
                        <a:rPr lang="ru-RU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Дат. п.</a:t>
                      </a:r>
                      <a:endParaRPr lang="cs-CZ" sz="1800" kern="5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волчьему, маминому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волчьей, маминой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волчьим, маминым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cs-CZ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80969392"/>
                  </a:ext>
                </a:extLst>
              </a:tr>
              <a:tr h="1547912">
                <a:tc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Вин. п.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волчьего, маминого (= род. п.)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волчий, мамин (= им. п.)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волчье, мамино (= им. п.)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волчью, мамину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волчьих, маминых (= род. п.)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волчьи, мамины (= им. п.)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1336309"/>
                  </a:ext>
                </a:extLst>
              </a:tr>
              <a:tr h="619165">
                <a:tc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Твор. п.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волчьим, маминым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волчьей, маминой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волчьими, мамиными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cs-CZ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53778631"/>
                  </a:ext>
                </a:extLst>
              </a:tr>
              <a:tr h="619165">
                <a:tc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Предл. п.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волчьем, мамином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волчьей, маминой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ru-RU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волчьих, маминых</a:t>
                      </a:r>
                      <a:endParaRPr lang="cs-CZ" sz="18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cs-CZ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cs-CZ" sz="1800" kern="5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412112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075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DC53ED98-DB42-4D1A-9E79-02C3707488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9700225"/>
              </p:ext>
            </p:extLst>
          </p:nvPr>
        </p:nvGraphicFramePr>
        <p:xfrm>
          <a:off x="1464803" y="857554"/>
          <a:ext cx="9436978" cy="514289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008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0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00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01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202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09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0009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098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Ед.ч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Мн.ч.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8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м.р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ср.р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ж.р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м.р.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ср.р.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ж.р.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95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им.п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otc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ův</a:t>
                      </a: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matč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in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otc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ovo</a:t>
                      </a: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matč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ino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otc</a:t>
                      </a: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ova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matč</a:t>
                      </a: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ina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otc</a:t>
                      </a: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ovi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matč</a:t>
                      </a: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ini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(</a:t>
                      </a: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одуш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.)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otc</a:t>
                      </a: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ovy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matč</a:t>
                      </a: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iny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(</a:t>
                      </a: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неодуш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.)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otc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ova</a:t>
                      </a: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 matč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ina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otc</a:t>
                      </a: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ovy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matč</a:t>
                      </a: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iny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82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род.п.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otc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ova</a:t>
                      </a: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 matč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ina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otc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ovy</a:t>
                      </a: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 matč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iny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otc</a:t>
                      </a: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ových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matč</a:t>
                      </a: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iných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82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дат.п.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otc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ovu</a:t>
                      </a: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 matč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inu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otc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ově</a:t>
                      </a: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 matč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ině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otc</a:t>
                      </a: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ovým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matč</a:t>
                      </a: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iným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393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вин.п.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= </a:t>
                      </a: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род.п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 (</a:t>
                      </a: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одуш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= </a:t>
                      </a: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им.п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 (</a:t>
                      </a: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неодуш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.)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= им.п.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otc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ovu</a:t>
                      </a: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 matč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inu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otc</a:t>
                      </a: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ovy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matč</a:t>
                      </a: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iny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= </a:t>
                      </a: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им.п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= </a:t>
                      </a: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им.п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96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тв.п.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otc</a:t>
                      </a: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ovým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matč</a:t>
                      </a: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iným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otc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ovou</a:t>
                      </a: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 matč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inou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otc</a:t>
                      </a: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ovými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matč</a:t>
                      </a: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inými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82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предл.п.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otc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ově</a:t>
                      </a: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/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ovu</a:t>
                      </a: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 matč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ině</a:t>
                      </a: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/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inu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otc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ově</a:t>
                      </a: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 matč</a:t>
                      </a: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ině</a:t>
                      </a:r>
                      <a:endParaRPr lang="de-DE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otc</a:t>
                      </a: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ových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matč</a:t>
                      </a: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iných</a:t>
                      </a:r>
                      <a:endParaRPr lang="de-DE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1585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C66C4E8D-BEC9-48C0-9E54-BEAE64FFD125}"/>
              </a:ext>
            </a:extLst>
          </p:cNvPr>
          <p:cNvSpPr txBox="1"/>
          <p:nvPr/>
        </p:nvSpPr>
        <p:spPr>
          <a:xfrm>
            <a:off x="272248" y="417250"/>
            <a:ext cx="1164750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Имя прилагательное – это часть речи, обозначающая </a:t>
            </a:r>
            <a:r>
              <a:rPr lang="ru-RU" sz="2000" b="1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непроцессуальный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признак предмета: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качество,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свойство,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тношение.</a:t>
            </a:r>
          </a:p>
          <a:p>
            <a:pPr algn="just"/>
            <a:endParaRPr lang="ru-RU" sz="2000" kern="50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/>
            <a:r>
              <a:rPr lang="ru-RU" sz="2000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Прилагательное выражает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это значение в словоизменительных категориях 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рода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(в </a:t>
            </a:r>
            <a:r>
              <a:rPr lang="ru-RU" sz="2000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ед.ч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.), 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числа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и 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падежа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 Однако, </a:t>
            </a:r>
            <a:r>
              <a:rPr lang="ru-RU" sz="20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это не самостоятельные грамматические категории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они всецело зависят от определяемого существительного как результат согласования, поэтому их можно считать синтаксическими. </a:t>
            </a:r>
          </a:p>
          <a:p>
            <a:pPr algn="just"/>
            <a:endParaRPr lang="ru-RU" sz="2000" kern="50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/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Прилагательное также обладает морфологической категорией </a:t>
            </a:r>
            <a:r>
              <a:rPr lang="ru-RU" sz="2000" b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степени сравнения 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и имеет полные и </a:t>
            </a:r>
            <a:r>
              <a:rPr lang="ru-RU" sz="2000" b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краткие формы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</a:t>
            </a:r>
          </a:p>
          <a:p>
            <a:pPr algn="just"/>
            <a:endParaRPr lang="cs-CZ" sz="2000" b="1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/>
            <a:r>
              <a:rPr lang="ru-RU" sz="20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К прилагательным относится также большая группа слов иноязычного происхождения, называющих признак, но не имеющих типичного адъективного окончания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декольте, клёш, беж, плиссе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 Эти слова 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не изменяются по падежам, родам и числам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значение признака в них обнаруживается в сочетаниях с существительным 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цвет бордо, брюки клеш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</a:t>
            </a:r>
            <a:endParaRPr lang="cs-CZ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68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8DFCC89-E8E2-4EE6-8505-62363AA7B4E3}"/>
              </a:ext>
            </a:extLst>
          </p:cNvPr>
          <p:cNvSpPr txBox="1"/>
          <p:nvPr/>
        </p:nvSpPr>
        <p:spPr>
          <a:xfrm>
            <a:off x="736848" y="1041231"/>
            <a:ext cx="1032473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Ко второму адъективному склонению относятся относительно-притяжательные прилагательные, образованные от названий животных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лисий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 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и лиц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девичий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 </a:t>
            </a:r>
          </a:p>
          <a:p>
            <a:pPr algn="just"/>
            <a:endParaRPr lang="ru-RU" sz="2000" kern="50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/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К третьему адъективному склонению относятся индивидуально-притяжательные прилагательные, образованные с суффиксами –</a:t>
            </a:r>
            <a:r>
              <a:rPr lang="ru-RU" sz="2000" b="1" i="1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ов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от существительных на согласную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отцов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 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и </a:t>
            </a:r>
            <a:r>
              <a:rPr lang="ru-RU" sz="2000" b="1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–ин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от существительных на вокал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мамин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</a:t>
            </a:r>
          </a:p>
          <a:p>
            <a:pPr algn="just"/>
            <a:endParaRPr lang="cs-CZ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/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Притяжательные прилагательные в русском и чешском языках отличаются прежде всего продуктивностью образования и широтой употребления. В то время как ЧЯ не ставит заметных ограничений в этой области, </a:t>
            </a:r>
            <a:r>
              <a:rPr lang="ru-RU" sz="20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РЯ отдает отчетливое предпочтение употреблению родительного падежа принадлежности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(особенно это касается типа 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отцов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</a:t>
            </a:r>
            <a:endParaRPr lang="cs-CZ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729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D2653D31-5779-492F-A554-B0DED288F563}"/>
              </a:ext>
            </a:extLst>
          </p:cNvPr>
          <p:cNvSpPr txBox="1"/>
          <p:nvPr/>
        </p:nvSpPr>
        <p:spPr>
          <a:xfrm>
            <a:off x="523782" y="612844"/>
            <a:ext cx="1130127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Прилагательные типа </a:t>
            </a:r>
            <a:r>
              <a:rPr lang="ru-RU" sz="2000" i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волчий </a:t>
            </a:r>
            <a:r>
              <a:rPr lang="ru-RU" sz="20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имеют разделительный мягкий знак во всех формах, кроме им. п. ед. ч. м. р., где в свою очередь появляется беглый гласный </a:t>
            </a:r>
            <a:r>
              <a:rPr lang="ru-RU" sz="2000" i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и</a:t>
            </a:r>
            <a:r>
              <a:rPr lang="ru-RU" sz="20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</a:t>
            </a:r>
          </a:p>
          <a:p>
            <a:pPr algn="just"/>
            <a:endParaRPr lang="cs-CZ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/>
            <a:r>
              <a:rPr lang="ru-RU" sz="20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Прилагательные на </a:t>
            </a:r>
            <a:r>
              <a:rPr lang="ru-RU" sz="2000" b="1" i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</a:t>
            </a:r>
            <a:r>
              <a:rPr lang="ru-RU" sz="2000" b="1" i="1" u="sng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ов</a:t>
            </a:r>
            <a:r>
              <a:rPr lang="ru-RU" sz="2000" b="1" i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–</a:t>
            </a:r>
            <a:r>
              <a:rPr lang="ru-RU" sz="2000" b="1" i="1" u="sng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ова</a:t>
            </a:r>
            <a:r>
              <a:rPr lang="ru-RU" sz="2000" b="1" i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–</a:t>
            </a:r>
            <a:r>
              <a:rPr lang="ru-RU" sz="2000" b="1" i="1" u="sng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ово</a:t>
            </a:r>
            <a:r>
              <a:rPr lang="ru-RU" sz="2000" b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отцов, отцова, отцово, отцовы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 </a:t>
            </a:r>
            <a:r>
              <a:rPr lang="ru-RU" sz="20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являются чаще всего частью устойчивых выражений, фразеологизмов, терминов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сизифов труд, кесарево сечение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 </a:t>
            </a:r>
            <a:r>
              <a:rPr lang="ru-RU" sz="20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Эти формы угасают в пользу аналитических конструкций. Сфера применения прилагательных на </a:t>
            </a:r>
            <a:r>
              <a:rPr lang="ru-RU" sz="2000" b="1" i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</a:t>
            </a:r>
            <a:r>
              <a:rPr lang="ru-RU" sz="2000" b="1" i="1" u="sng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ов</a:t>
            </a:r>
            <a:r>
              <a:rPr lang="ru-RU" sz="2000" b="1" i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–ев</a:t>
            </a:r>
            <a:r>
              <a:rPr lang="ru-RU" sz="2000" b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0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 книжные стили.</a:t>
            </a:r>
          </a:p>
          <a:p>
            <a:pPr algn="just"/>
            <a:endParaRPr lang="cs-CZ" sz="2000" u="sng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/>
            <a:r>
              <a:rPr lang="ru-RU" sz="2000" b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Прилагательные, образованные от имен и названий м. р. на </a:t>
            </a:r>
            <a:r>
              <a:rPr lang="ru-RU" sz="2000" b="1" i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–а</a:t>
            </a:r>
            <a:r>
              <a:rPr lang="ru-RU" sz="2000" b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</a:t>
            </a:r>
            <a:r>
              <a:rPr lang="ru-RU" sz="2000" b="1" i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–я </a:t>
            </a:r>
            <a:r>
              <a:rPr lang="ru-RU" sz="2000" b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 соответствии со своим окончанием относятся к типу </a:t>
            </a:r>
            <a:r>
              <a:rPr lang="ru-RU" sz="2000" b="1" i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мамин</a:t>
            </a:r>
            <a:r>
              <a:rPr lang="ru-RU" sz="2000" b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дядин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), в то время как в ЧЯ они принадлежат типу </a:t>
            </a:r>
            <a:r>
              <a:rPr lang="ru-RU" sz="2000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otcův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(</a:t>
            </a:r>
            <a:r>
              <a:rPr lang="ru-RU" sz="2000" i="1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sluhův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 </a:t>
            </a:r>
            <a:r>
              <a:rPr lang="ru-RU" sz="20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Сфера применения прилагательных на –</a:t>
            </a:r>
            <a:r>
              <a:rPr lang="ru-RU" sz="2000" i="1" u="sng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ын</a:t>
            </a:r>
            <a:r>
              <a:rPr lang="ru-RU" sz="2000" i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–ин</a:t>
            </a:r>
            <a:r>
              <a:rPr lang="ru-RU" sz="20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– разговорный, бытовой язык.</a:t>
            </a:r>
          </a:p>
          <a:p>
            <a:pPr algn="just"/>
            <a:endParaRPr lang="cs-CZ" sz="2000" u="sng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/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 языке XIX – первой половины XX в. в формах род. п. и дат. п. ед. ч. нормальна была вариативность 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мамина – маминого, мамину – маминому; тетина – тетиного, тетину – тетиному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 </a:t>
            </a:r>
            <a:r>
              <a:rPr lang="ru-RU" sz="20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 современном языке формы типа </a:t>
            </a:r>
            <a:r>
              <a:rPr lang="ru-RU" sz="2000" i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мамина, мамину</a:t>
            </a:r>
            <a:r>
              <a:rPr lang="ru-RU" sz="20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устарели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 </a:t>
            </a:r>
            <a:endParaRPr lang="ru-RU" sz="2000" kern="50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/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Они закрепились за прилагательными, входящими в состав названий 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венерин башмачок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), или в устойчивые сочетания 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Шемякин суд, Ильин день, Фомина неделя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</a:t>
            </a:r>
            <a:r>
              <a:rPr lang="cs-CZ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000" kern="5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5549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54F74EA-2526-4241-AB5E-E3A37D216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460" y="1538048"/>
            <a:ext cx="8099718" cy="3628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0515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EA9ECC5D-D8C2-4534-850C-B03B154C6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69" y="1520664"/>
            <a:ext cx="10883861" cy="381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625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E7B4B4C-F15E-4B0D-807A-588BDCE80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288" y="66327"/>
            <a:ext cx="7104122" cy="2935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71A801E4-DB6F-468B-900E-ABBBDBF4E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288" y="3001477"/>
            <a:ext cx="7104122" cy="3856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59996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A24FD38-2641-4B80-B621-DD55F662E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822" y="426507"/>
            <a:ext cx="7343818" cy="6004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7615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E4A3244-55A0-45E2-AD17-6F0EAF4AA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434" y="1482598"/>
            <a:ext cx="9861131" cy="389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6874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DB2797A8-A9E0-4530-8727-726871BCC907}"/>
              </a:ext>
            </a:extLst>
          </p:cNvPr>
          <p:cNvSpPr/>
          <p:nvPr/>
        </p:nvSpPr>
        <p:spPr>
          <a:xfrm>
            <a:off x="408373" y="345482"/>
            <a:ext cx="11434439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Přistoupili jsme k řešení palčivé otázky.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2. Strýc má pověst neomylného znalce světových dějin.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3. Sestra se dostala do neuvěřitelných potíží.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4. Nenadálé setkání s přítelem mi připomenulo naše studentská léta.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5. Na svou otázku jsem dostal vyhýbavou odpověď.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6. Profesor podal zevrubný výklad své teorie.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7. Uvedl řadu pádných argumentů.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8. Musím se omluvit za svůj nejapný vtip.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9. Stačí, když teze vyložíte v hrubých rysech.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10. To je velmi choulostivá otázka.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11. Jaké názorné pomůcky užíváte?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12. Stále se snaží získat výhodné místo, ale často už se dostal do ošemetné situace.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13. Matné světlo petrolejové lampy vrhalo stín na vyhublý obličej stařeny.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14. Byla to slova prozíravého politika.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15. Strnuly vyraz obličeje a těkavý pohled svědčily o jeho napjatém duševním stavu.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16. V postranní uličce stály tři zchátralé domy.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17. Dlouho ještě vzpomínal na zoufalý pohled okouzlující neznámé ženy.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18. Překlad novely považuji za velmi zdařilý; je v něm mnoho neotřelých metafor, barvitých líčení, výstižných srovnání i jemné ironie.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19. Naše lyže zanechávaly v kyprém sněhu zřetelné stopy.</a:t>
            </a:r>
          </a:p>
        </p:txBody>
      </p:sp>
    </p:spTree>
    <p:extLst>
      <p:ext uri="{BB962C8B-B14F-4D97-AF65-F5344CB8AC3E}">
        <p14:creationId xmlns:p14="http://schemas.microsoft.com/office/powerpoint/2010/main" val="9373622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EA279EA-4F6B-43EF-B8DA-EB7A2E4EF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1917576"/>
            <a:ext cx="11485113" cy="279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1523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574DB03-1246-4C2F-81FC-7BBD31648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008" y="115583"/>
            <a:ext cx="7706817" cy="6742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5860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9F372489-DE26-4E26-8C78-518705FCCA22}"/>
              </a:ext>
            </a:extLst>
          </p:cNvPr>
          <p:cNvSpPr txBox="1"/>
          <p:nvPr/>
        </p:nvSpPr>
        <p:spPr>
          <a:xfrm>
            <a:off x="1491449" y="1189919"/>
            <a:ext cx="10431262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Относительная грамматическая несамостоятельность прилагательного проявляется прежде всего в согласовании прилагательного с существительным.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 категории падежа:</a:t>
            </a:r>
          </a:p>
          <a:p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удачный день, удачного дня, удачным днем</a:t>
            </a:r>
          </a:p>
          <a:p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vydařený den, vydařeného dne, vydařeným dnem</a:t>
            </a:r>
          </a:p>
          <a:p>
            <a:endParaRPr lang="ru-RU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 категории рода:</a:t>
            </a:r>
          </a:p>
          <a:p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красный стол, красная крыша, красное солнце</a:t>
            </a:r>
          </a:p>
          <a:p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červený stůl, červená střecha, červené slun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 категории числа: </a:t>
            </a:r>
          </a:p>
          <a:p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белый дом, белые здания, розовая кофта, розовые цветки</a:t>
            </a:r>
          </a:p>
          <a:p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bílý dům, bílé budovy, růžová halenka, růžové květy</a:t>
            </a:r>
          </a:p>
        </p:txBody>
      </p:sp>
    </p:spTree>
    <p:extLst>
      <p:ext uri="{BB962C8B-B14F-4D97-AF65-F5344CB8AC3E}">
        <p14:creationId xmlns:p14="http://schemas.microsoft.com/office/powerpoint/2010/main" val="38820082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0A47BC2-7136-4EE8-9FBD-00398FA27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433" y="-1"/>
            <a:ext cx="7591407" cy="6873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74897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9682D05-C177-40C2-8C7A-5DC6EA1E5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19" y="1229144"/>
            <a:ext cx="9444962" cy="4546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06089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AF58B0A-4905-4313-8BDE-D98667D8951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9423">
            <a:off x="1377700" y="1288270"/>
            <a:ext cx="9436599" cy="39898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20556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FE6A147-F96E-4A81-A093-7A5DAB1F52F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772" y="1003176"/>
            <a:ext cx="9721049" cy="50691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64805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7076469-75B1-40A7-A4DB-0B396BAED01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640" y="1095283"/>
            <a:ext cx="9454719" cy="4667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55981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5C6E4959-4327-435A-A761-8047B0192F0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896" y="370643"/>
            <a:ext cx="9836458" cy="61167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24493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F788CD6-542B-44CB-A08B-CD462028D74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417" y="772358"/>
            <a:ext cx="9277165" cy="5175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17776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A817304-4EFF-42F2-BABB-EB6004C8D08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7710">
            <a:off x="1502008" y="1292109"/>
            <a:ext cx="8936481" cy="42737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60331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0EB556F-55D5-4773-963B-011DED44F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705">
            <a:off x="898107" y="686157"/>
            <a:ext cx="9775145" cy="5383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0609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96DFB3BC-70EF-4DCD-BB6A-06FBAA620408}"/>
              </a:ext>
            </a:extLst>
          </p:cNvPr>
          <p:cNvSpPr txBox="1"/>
          <p:nvPr/>
        </p:nvSpPr>
        <p:spPr>
          <a:xfrm>
            <a:off x="1961964" y="766732"/>
            <a:ext cx="10031767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Синтаксические функции прилагательного:</a:t>
            </a:r>
          </a:p>
          <a:p>
            <a:pPr lvl="0"/>
            <a:endParaRPr lang="de-DE" sz="200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определение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(</a:t>
            </a: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přívlastek, atribut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)</a:t>
            </a:r>
          </a:p>
          <a:p>
            <a:pPr lvl="0"/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добрый дедушка, вкусное блюдо, умная девушка</a:t>
            </a:r>
            <a:endParaRPr lang="cs-CZ" sz="2000" i="1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lvl="0"/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hodný dědeček, chutné jídlo, chytrá dívka</a:t>
            </a: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de-DE" sz="200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обособленное определение</a:t>
            </a:r>
            <a:r>
              <a:rPr lang="cs-CZ" sz="2000" b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(</a:t>
            </a: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volně připojený přívlastek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)</a:t>
            </a:r>
          </a:p>
          <a:p>
            <a:pPr lvl="0"/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Петр, лучший друг моего брата, стоял невдалеке.</a:t>
            </a:r>
            <a:endParaRPr lang="cs-CZ" sz="2000" i="1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lvl="0"/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Petr, nejlepší přítel mého bratra, stal opodál</a:t>
            </a: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</a:p>
          <a:p>
            <a:pPr lvl="0"/>
            <a:endParaRPr lang="de-DE" sz="200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именное сказуемое</a:t>
            </a:r>
            <a:r>
              <a:rPr lang="cs-CZ" sz="2000" b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(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přísudek / predikát jmenný se sponou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000" b="1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lvl="0"/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Погода была прекрасная. Он болен.</a:t>
            </a:r>
          </a:p>
          <a:p>
            <a:pPr lvl="0"/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Počasí bylo nádherné. Je nemocný.</a:t>
            </a:r>
            <a:endParaRPr lang="ru-RU" sz="2000" i="1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lvl="0"/>
            <a:endParaRPr lang="de-DE" sz="200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2000" b="1" dirty="0" err="1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дуплексив</a:t>
            </a:r>
            <a:r>
              <a:rPr lang="cs-CZ" sz="2000" b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(</a:t>
            </a:r>
            <a:r>
              <a:rPr lang="cs-CZ" sz="2000" b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doplněk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)</a:t>
            </a:r>
          </a:p>
          <a:p>
            <a:pPr lvl="0"/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Конь лежал обессиленный.</a:t>
            </a:r>
          </a:p>
          <a:p>
            <a:pPr lvl="0"/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Kůň ležel vyčerpaný</a:t>
            </a:r>
            <a:r>
              <a:rPr lang="de-DE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889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9DA7A1CD-8B38-4F50-9A04-3A0419186CAF}"/>
              </a:ext>
            </a:extLst>
          </p:cNvPr>
          <p:cNvSpPr txBox="1"/>
          <p:nvPr/>
        </p:nvSpPr>
        <p:spPr>
          <a:xfrm>
            <a:off x="3724183" y="1007589"/>
            <a:ext cx="60945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Классификация: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по характеру самого называемого 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по характеру обозначения признака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1" descr="http://rusgram.narod.ru/images/t1294.gif">
            <a:extLst>
              <a:ext uri="{FF2B5EF4-FFF2-40B4-BE49-F238E27FC236}">
                <a16:creationId xmlns:a16="http://schemas.microsoft.com/office/drawing/2014/main" id="{7B22A7E5-EF24-4B83-AC27-94BC2EE4F42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087" y="2281561"/>
            <a:ext cx="7865616" cy="3497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4066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B48957A8-B7CA-4A65-89EA-380CBBA5C9D4}"/>
              </a:ext>
            </a:extLst>
          </p:cNvPr>
          <p:cNvSpPr txBox="1"/>
          <p:nvPr/>
        </p:nvSpPr>
        <p:spPr>
          <a:xfrm>
            <a:off x="1497367" y="1566844"/>
            <a:ext cx="919726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Различают следующие семантические разряды прилагательных: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	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Качественные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прилагательные -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jakostní přídavná jména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старый, молодой, летний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	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Относительные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прилагательные-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vztažná / vztahová přídavná jména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- (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деревянный, ванильный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	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Притяжательные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прилагательные -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přivlastňovací přídavná jména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- (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мамин, отцов, волчий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000305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4632C7E-70C9-416C-8589-0AF3F90F31D7}"/>
              </a:ext>
            </a:extLst>
          </p:cNvPr>
          <p:cNvSpPr txBox="1"/>
          <p:nvPr/>
        </p:nvSpPr>
        <p:spPr>
          <a:xfrm>
            <a:off x="245616" y="385506"/>
            <a:ext cx="11700768" cy="6086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Качественные прилагательные 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непосредственно называют признак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веселый, сухой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), по большей части это </a:t>
            </a:r>
            <a:r>
              <a:rPr lang="ru-RU" sz="20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непроизводные слова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 </a:t>
            </a:r>
          </a:p>
          <a:p>
            <a:pPr algn="just"/>
            <a:endParaRPr lang="ru-RU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Качественные прилагательные пополняются за счет причастий в адъективном значении и за счет относительных прилагательных, принимающих качественное значение.</a:t>
            </a:r>
          </a:p>
          <a:p>
            <a:pPr algn="just"/>
            <a:endParaRPr lang="cs-CZ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/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Формальные признаки качественных прилагательных:</a:t>
            </a:r>
          </a:p>
          <a:p>
            <a:pPr algn="just"/>
            <a:endParaRPr lang="cs-CZ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SzPts val="1200"/>
              <a:buFont typeface="Arial" panose="020B0604020202020204" pitchFamily="34" charset="0"/>
              <a:buChar char="•"/>
              <a:tabLst>
                <a:tab pos="342900" algn="l"/>
              </a:tabLst>
            </a:pPr>
            <a:r>
              <a:rPr lang="ru-RU" sz="20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Способность образовывать формы степеней сравнения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чистый, чище, более чистый, самый чистый, чище всех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</a:t>
            </a:r>
          </a:p>
          <a:p>
            <a:pPr marL="342900" lvl="0" indent="-342900" algn="just">
              <a:lnSpc>
                <a:spcPct val="105000"/>
              </a:lnSpc>
              <a:buSzPts val="1200"/>
              <a:buFont typeface="Arial" panose="020B0604020202020204" pitchFamily="34" charset="0"/>
              <a:buChar char="•"/>
              <a:tabLst>
                <a:tab pos="342900" algn="l"/>
              </a:tabLst>
            </a:pPr>
            <a:endParaRPr lang="cs-CZ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SzPts val="1200"/>
              <a:buFont typeface="Arial" panose="020B0604020202020204" pitchFamily="34" charset="0"/>
              <a:buChar char="•"/>
              <a:tabLst>
                <a:tab pos="342900" algn="l"/>
              </a:tabLst>
            </a:pPr>
            <a:r>
              <a:rPr lang="ru-RU" sz="20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Способность образовывать краткие формы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Наш дедушка уже здоров.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</a:t>
            </a:r>
          </a:p>
          <a:p>
            <a:pPr marL="342900" lvl="0" indent="-342900" algn="just">
              <a:lnSpc>
                <a:spcPct val="105000"/>
              </a:lnSpc>
              <a:buSzPts val="1200"/>
              <a:buFont typeface="Arial" panose="020B0604020202020204" pitchFamily="34" charset="0"/>
              <a:buChar char="•"/>
              <a:tabLst>
                <a:tab pos="342900" algn="l"/>
              </a:tabLst>
            </a:pPr>
            <a:endParaRPr lang="cs-CZ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SzPts val="1200"/>
              <a:buFont typeface="Arial" panose="020B0604020202020204" pitchFamily="34" charset="0"/>
              <a:buChar char="•"/>
              <a:tabLst>
                <a:tab pos="342900" algn="l"/>
              </a:tabLst>
            </a:pPr>
            <a:r>
              <a:rPr lang="ru-RU" sz="20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Способность принимать суффиксы субъективной оценки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чистенький, грязноватый, большущий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</a:t>
            </a:r>
          </a:p>
          <a:p>
            <a:pPr marL="342900" lvl="0" indent="-342900" algn="just">
              <a:lnSpc>
                <a:spcPct val="105000"/>
              </a:lnSpc>
              <a:buSzPts val="1200"/>
              <a:buFont typeface="Arial" panose="020B0604020202020204" pitchFamily="34" charset="0"/>
              <a:buChar char="•"/>
              <a:tabLst>
                <a:tab pos="342900" algn="l"/>
              </a:tabLst>
            </a:pPr>
            <a:endParaRPr lang="cs-CZ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SzPts val="1200"/>
              <a:buFont typeface="Arial" panose="020B0604020202020204" pitchFamily="34" charset="0"/>
              <a:buChar char="•"/>
              <a:tabLst>
                <a:tab pos="342900" algn="l"/>
              </a:tabLst>
            </a:pPr>
            <a:r>
              <a:rPr lang="ru-RU" sz="20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Способность сочетаться с квантификаторами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очень, совсем, чуть).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Для качественных прилагательных также возможно удвоенное употребление 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чистый-чистый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 и употребление с префиксом 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пре-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пренеприятный разговор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</a:t>
            </a:r>
            <a:endParaRPr lang="cs-CZ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949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0F0FA888-56E5-4BD5-A94B-0D345DCAE721}"/>
              </a:ext>
            </a:extLst>
          </p:cNvPr>
          <p:cNvSpPr txBox="1"/>
          <p:nvPr/>
        </p:nvSpPr>
        <p:spPr>
          <a:xfrm>
            <a:off x="559293" y="753563"/>
            <a:ext cx="11034944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Относительные прилагательные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называют признак не прямо, а через относящие к предмету или другому признаку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речной, деревянный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 большей части это производные слова (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море – морской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Относительные прилагательные пополняются за счет образования от других частей речи, например существительных (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верх – верхний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), глаголов (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плавать – плавательный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), наречий (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близко – ближний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Формальные признаки относительных прилагательных:</a:t>
            </a: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	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Не образуют степеней сравнения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	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Могут выступать в качестве сказуемого, но не в краткой форме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Эта работа в основном исследовательская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.).</a:t>
            </a: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	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Не способны принимать суффиксы субъективной оценки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 сочетаться с квантификаторами, для них нехарактерно удвоенное употребление и употребление с префиксом пре.</a:t>
            </a:r>
          </a:p>
        </p:txBody>
      </p:sp>
    </p:spTree>
    <p:extLst>
      <p:ext uri="{BB962C8B-B14F-4D97-AF65-F5344CB8AC3E}">
        <p14:creationId xmlns:p14="http://schemas.microsoft.com/office/powerpoint/2010/main" val="4226035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D9C3C404-22CB-4A08-8E44-43B406E0AF73}"/>
              </a:ext>
            </a:extLst>
          </p:cNvPr>
          <p:cNvSpPr txBox="1"/>
          <p:nvPr/>
        </p:nvSpPr>
        <p:spPr>
          <a:xfrm>
            <a:off x="1492928" y="1784775"/>
            <a:ext cx="920614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Притяжательные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относительно-притяжательные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прилагательные выражают принадлежность.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 именно: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	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Притяжательные прилагательные выражают индивидуальную принадлежность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мамин, отцов, Игорев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). Они образуются в основном от названий членов семьи и имен собственных.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	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Относительно-притяжательные прилагательные выражают видовую принадлежность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лисий хвост, охотничий нож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2061891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66</TotalTime>
  <Words>2671</Words>
  <Application>Microsoft Office PowerPoint</Application>
  <PresentationFormat>Širokoúhlá obrazovka</PresentationFormat>
  <Paragraphs>383</Paragraphs>
  <Slides>38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2" baseType="lpstr">
      <vt:lpstr>Arial</vt:lpstr>
      <vt:lpstr>Garamond</vt:lpstr>
      <vt:lpstr>Wingdings</vt:lpstr>
      <vt:lpstr>Savon</vt:lpstr>
      <vt:lpstr>Имя прилагательное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Имя прилагательное</dc:title>
  <dc:creator>Veronika Stranz-Nikitina</dc:creator>
  <cp:lastModifiedBy>Veronika Stranz-Nikitina</cp:lastModifiedBy>
  <cp:revision>8</cp:revision>
  <dcterms:created xsi:type="dcterms:W3CDTF">2021-01-25T09:41:24Z</dcterms:created>
  <dcterms:modified xsi:type="dcterms:W3CDTF">2021-01-29T15:53:12Z</dcterms:modified>
</cp:coreProperties>
</file>