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60" r:id="rId3"/>
    <p:sldId id="257" r:id="rId4"/>
    <p:sldId id="261" r:id="rId5"/>
    <p:sldId id="263" r:id="rId6"/>
    <p:sldId id="265" r:id="rId7"/>
    <p:sldId id="262" r:id="rId8"/>
    <p:sldId id="259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6"/>
    <p:restoredTop sz="94694"/>
  </p:normalViewPr>
  <p:slideViewPr>
    <p:cSldViewPr snapToGrid="0" snapToObjects="1">
      <p:cViewPr>
        <p:scale>
          <a:sx n="104" d="100"/>
          <a:sy n="104" d="100"/>
        </p:scale>
        <p:origin x="1440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3960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98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40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77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319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18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0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45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10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8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872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6D0C8AA-5FCB-3A43-8C5B-C8A54FEC23B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73024D2-6216-674F-B9D6-82C7EFCC7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37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c.cas.cz/sites/default/files/publikace/agenda_setting_finalni_na_web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A3C04-9160-1A4C-9B5D-A0CE4F1EE7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Vliv médií na </a:t>
            </a:r>
            <a:r>
              <a:rPr lang="cs-CZ" dirty="0" err="1"/>
              <a:t>PANDEMIi</a:t>
            </a:r>
            <a:r>
              <a:rPr lang="cs-CZ" dirty="0"/>
              <a:t> COVID 19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B995A3-0CFC-9E42-874F-C1CE8E877C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Markéta Václavíková </a:t>
            </a:r>
          </a:p>
        </p:txBody>
      </p:sp>
    </p:spTree>
    <p:extLst>
      <p:ext uri="{BB962C8B-B14F-4D97-AF65-F5344CB8AC3E}">
        <p14:creationId xmlns:p14="http://schemas.microsoft.com/office/powerpoint/2010/main" val="105704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961C0-8FEB-0349-9DB2-49BBA0CA7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Média a Agenda </a:t>
            </a:r>
            <a:r>
              <a:rPr lang="cs-CZ" dirty="0" err="1"/>
              <a:t>setting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83A19-4F5A-554A-B71C-4393A59E0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Média nám ukazují, jak a o čem máme přemýšlet - ovlivňují způsob přemýšlení o tématu </a:t>
            </a:r>
          </a:p>
          <a:p>
            <a:r>
              <a:rPr lang="cs-CZ" dirty="0"/>
              <a:t>Způsob, jakým média nastolují témata, určuje jaká důležitost bude tématům přikládána aktéry</a:t>
            </a:r>
          </a:p>
          <a:p>
            <a:r>
              <a:rPr lang="cs-CZ" dirty="0"/>
              <a:t>Témata jsou pak častěji diskutována veřejností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66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DC464-B41A-1B4A-B005-F5DD177D0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Média a Pandemie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A2136F-B31B-AF4E-A799-4F4BA3352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média rámcují a definují problém – vyvolávání strachu </a:t>
            </a:r>
          </a:p>
          <a:p>
            <a:r>
              <a:rPr lang="cs-CZ" dirty="0"/>
              <a:t>Strach vede ke větší sledovanosti a větším ziskům </a:t>
            </a:r>
          </a:p>
          <a:p>
            <a:r>
              <a:rPr lang="cs-CZ" dirty="0"/>
              <a:t>Čím více se na krizi poukazuje, tím více jsou lidé vyděšení </a:t>
            </a:r>
          </a:p>
          <a:p>
            <a:r>
              <a:rPr lang="cs-CZ" dirty="0"/>
              <a:t>Vznik a reprodukce výrazových schémat souvisejících s pandemií </a:t>
            </a:r>
          </a:p>
          <a:p>
            <a:r>
              <a:rPr lang="cs-CZ" dirty="0"/>
              <a:t>Snaha nalézt viníka, neustálé informování o počtu nakažených </a:t>
            </a:r>
          </a:p>
          <a:p>
            <a:r>
              <a:rPr lang="cs-CZ" b="1" dirty="0" err="1"/>
              <a:t>Infodemie</a:t>
            </a:r>
            <a:r>
              <a:rPr lang="cs-CZ" dirty="0"/>
              <a:t> - jsme zahlceni informacemi,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atp. – potřeba vybírat si správné zdroje </a:t>
            </a:r>
          </a:p>
          <a:p>
            <a:r>
              <a:rPr lang="cs-CZ" dirty="0"/>
              <a:t>WHO – vznik sekce určená k vyvracení mýtů o </a:t>
            </a:r>
            <a:r>
              <a:rPr lang="cs-CZ" dirty="0" err="1"/>
              <a:t>koronaviru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723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8FC90-DECA-EE40-93FA-12BC98B52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COVID 19 a dezinformace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DEA872-BA93-9247-B1F4-43888449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Dochází k nárůstu konspiračních teorií a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, které se šíří v mediálním prostoru </a:t>
            </a:r>
          </a:p>
          <a:p>
            <a:r>
              <a:rPr lang="cs-CZ" dirty="0"/>
              <a:t>Mediální platformy (zejména sociální média) přicházejí s ověřením pravdivostí o informacích ohledně </a:t>
            </a:r>
            <a:r>
              <a:rPr lang="cs-CZ" dirty="0" err="1"/>
              <a:t>koronaviru</a:t>
            </a:r>
            <a:r>
              <a:rPr lang="cs-CZ" dirty="0"/>
              <a:t> </a:t>
            </a:r>
          </a:p>
          <a:p>
            <a:r>
              <a:rPr lang="cs-CZ" dirty="0"/>
              <a:t>Zvýšení míry rizika stresu a vzniku úzkostí či deprese </a:t>
            </a:r>
          </a:p>
        </p:txBody>
      </p:sp>
    </p:spTree>
    <p:extLst>
      <p:ext uri="{BB962C8B-B14F-4D97-AF65-F5344CB8AC3E}">
        <p14:creationId xmlns:p14="http://schemas.microsoft.com/office/powerpoint/2010/main" val="397774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CC831-B916-2A42-9E19-246F966D2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média a pandemie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AC125D-D0BA-B14B-B1E6-FA636A092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Klíčový prvek pro rychlé šíření  jakýchkoliv informací </a:t>
            </a:r>
          </a:p>
          <a:p>
            <a:r>
              <a:rPr lang="cs-CZ" dirty="0"/>
              <a:t>Sdílení problematických a neověřených dat </a:t>
            </a:r>
          </a:p>
          <a:p>
            <a:r>
              <a:rPr lang="cs-CZ" dirty="0"/>
              <a:t>Vytváření sociálních bublin – personalizovaný obsah</a:t>
            </a:r>
          </a:p>
          <a:p>
            <a:r>
              <a:rPr lang="cs-CZ" dirty="0"/>
              <a:t>Odmítání dodržování zdravotních doporučení – popírání epidemie</a:t>
            </a:r>
          </a:p>
          <a:p>
            <a:r>
              <a:rPr lang="cs-CZ" dirty="0"/>
              <a:t>Př. Skupiny odmítačů na </a:t>
            </a:r>
            <a:r>
              <a:rPr lang="cs-CZ" dirty="0" err="1"/>
              <a:t>facebooku</a:t>
            </a:r>
            <a:r>
              <a:rPr lang="cs-CZ" dirty="0"/>
              <a:t> – </a:t>
            </a:r>
            <a:r>
              <a:rPr lang="cs-CZ" b="1" dirty="0"/>
              <a:t>Nejsme vaše loutky; odmítáme roušky a vakcínu </a:t>
            </a:r>
          </a:p>
        </p:txBody>
      </p:sp>
    </p:spTree>
    <p:extLst>
      <p:ext uri="{BB962C8B-B14F-4D97-AF65-F5344CB8AC3E}">
        <p14:creationId xmlns:p14="http://schemas.microsoft.com/office/powerpoint/2010/main" val="2269257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F3C98942-A685-9144-983F-37332F132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704850"/>
            <a:ext cx="47625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43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9B05B-5FD5-B141-AFCF-EDB85E208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mezi sledováním mediálních zpráv o </a:t>
            </a:r>
            <a:r>
              <a:rPr lang="cs-CZ" dirty="0" err="1"/>
              <a:t>Covid</a:t>
            </a:r>
            <a:r>
              <a:rPr lang="cs-CZ" dirty="0"/>
              <a:t> situaci a depresí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7BAC6D-CB0C-2349-9F83-D6D4093E3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Faktory vedoucí k úzkosti:</a:t>
            </a:r>
          </a:p>
          <a:p>
            <a:r>
              <a:rPr lang="cs-CZ" dirty="0"/>
              <a:t> častá konzumace mediálního obsahu ohledně </a:t>
            </a:r>
            <a:r>
              <a:rPr lang="cs-CZ" dirty="0" err="1"/>
              <a:t>COVIDu</a:t>
            </a:r>
            <a:endParaRPr lang="cs-CZ" dirty="0"/>
          </a:p>
          <a:p>
            <a:r>
              <a:rPr lang="cs-CZ" dirty="0"/>
              <a:t>Klíčová je délka a frekvence čtení článků souvisejících s pandemií – čím déle lidé tráví čas u zpráv, tím více jsou vystavování stresu</a:t>
            </a:r>
          </a:p>
          <a:p>
            <a:r>
              <a:rPr lang="cs-CZ" dirty="0"/>
              <a:t>Typ médií: sociální média vedou k většímu stupni stresu – nefiltrované informace </a:t>
            </a:r>
            <a:r>
              <a:rPr lang="cs-CZ" dirty="0" err="1"/>
              <a:t>x</a:t>
            </a:r>
            <a:r>
              <a:rPr lang="cs-CZ" dirty="0"/>
              <a:t> oficiální zdroje </a:t>
            </a:r>
          </a:p>
          <a:p>
            <a:r>
              <a:rPr lang="cs-CZ" dirty="0"/>
              <a:t>zvyšují se obavy z nákazy a ekonomických rizik způsobených pandemií atp. </a:t>
            </a:r>
          </a:p>
          <a:p>
            <a:r>
              <a:rPr lang="cs-CZ" dirty="0"/>
              <a:t>Šíření dezinformací může přispívat k úzkostem a depresím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744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AE339-EB9D-BD4D-AC60-3630269F7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předcházet depresi a úzkostem během pandemie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3AAE3-418E-E147-865D-5E0429D8D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Důležitá je volba médií, která sledujeme – veřejnoprávní média vs. Média zaměřující se na dramatičnost (např.  Dezinformační weby, TV Nova atp.)</a:t>
            </a:r>
          </a:p>
          <a:p>
            <a:r>
              <a:rPr lang="cs-CZ" dirty="0"/>
              <a:t>Je důležité číst celé články a případně si dohledávat další zdroje a ověřovat si informace </a:t>
            </a:r>
          </a:p>
          <a:p>
            <a:r>
              <a:rPr lang="cs-CZ" dirty="0"/>
              <a:t>Negativní dopad na duševní zdraví je pravděpodobnější u lidí, kteří čtou jen titulky a nadpisy – ty jsou často nadnesené či zjednodušující a vyvolávají strach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538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1A792-5EBE-394A-BB06-A5611F850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0C1213-6FB8-D140-B1A6-D1819E267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100" dirty="0" err="1"/>
              <a:t>Bendau</a:t>
            </a:r>
            <a:r>
              <a:rPr lang="cs-CZ" sz="1100" dirty="0"/>
              <a:t>, A., </a:t>
            </a:r>
            <a:r>
              <a:rPr lang="cs-CZ" sz="1100" dirty="0" err="1"/>
              <a:t>Petzold</a:t>
            </a:r>
            <a:r>
              <a:rPr lang="cs-CZ" sz="1100" dirty="0"/>
              <a:t>, M. B., </a:t>
            </a:r>
            <a:r>
              <a:rPr lang="cs-CZ" sz="1100" dirty="0" err="1"/>
              <a:t>Pyrkosch</a:t>
            </a:r>
            <a:r>
              <a:rPr lang="cs-CZ" sz="1100" dirty="0"/>
              <a:t>, L., </a:t>
            </a:r>
            <a:r>
              <a:rPr lang="cs-CZ" sz="1100" dirty="0" err="1"/>
              <a:t>Maricic</a:t>
            </a:r>
            <a:r>
              <a:rPr lang="cs-CZ" sz="1100" dirty="0"/>
              <a:t>, L. M., </a:t>
            </a:r>
            <a:r>
              <a:rPr lang="cs-CZ" sz="1100" dirty="0" err="1"/>
              <a:t>Betzler</a:t>
            </a:r>
            <a:r>
              <a:rPr lang="cs-CZ" sz="1100" dirty="0"/>
              <a:t>, F., </a:t>
            </a:r>
            <a:r>
              <a:rPr lang="cs-CZ" sz="1100" dirty="0" err="1"/>
              <a:t>Rogoll</a:t>
            </a:r>
            <a:r>
              <a:rPr lang="cs-CZ" sz="1100" dirty="0"/>
              <a:t>, J., ... &amp; </a:t>
            </a:r>
            <a:r>
              <a:rPr lang="cs-CZ" sz="1100" dirty="0" err="1"/>
              <a:t>Plag</a:t>
            </a:r>
            <a:r>
              <a:rPr lang="cs-CZ" sz="1100" dirty="0"/>
              <a:t>, J. (2020). </a:t>
            </a:r>
            <a:r>
              <a:rPr lang="cs-CZ" sz="1100" dirty="0" err="1"/>
              <a:t>Associations</a:t>
            </a:r>
            <a:r>
              <a:rPr lang="cs-CZ" sz="1100" dirty="0"/>
              <a:t> </a:t>
            </a:r>
            <a:r>
              <a:rPr lang="cs-CZ" sz="1100" dirty="0" err="1"/>
              <a:t>between</a:t>
            </a:r>
            <a:r>
              <a:rPr lang="cs-CZ" sz="1100" dirty="0"/>
              <a:t> COVID-19 </a:t>
            </a:r>
            <a:r>
              <a:rPr lang="cs-CZ" sz="1100" dirty="0" err="1"/>
              <a:t>related</a:t>
            </a:r>
            <a:r>
              <a:rPr lang="cs-CZ" sz="1100" dirty="0"/>
              <a:t> media </a:t>
            </a:r>
            <a:r>
              <a:rPr lang="cs-CZ" sz="1100" dirty="0" err="1"/>
              <a:t>consumption</a:t>
            </a:r>
            <a:r>
              <a:rPr lang="cs-CZ" sz="1100" dirty="0"/>
              <a:t> and </a:t>
            </a:r>
            <a:r>
              <a:rPr lang="cs-CZ" sz="1100" dirty="0" err="1"/>
              <a:t>symptoms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anxiety</a:t>
            </a:r>
            <a:r>
              <a:rPr lang="cs-CZ" sz="1100" dirty="0"/>
              <a:t>, </a:t>
            </a:r>
            <a:r>
              <a:rPr lang="cs-CZ" sz="1100" dirty="0" err="1"/>
              <a:t>depression</a:t>
            </a:r>
            <a:r>
              <a:rPr lang="cs-CZ" sz="1100" dirty="0"/>
              <a:t> and COVID-19 </a:t>
            </a:r>
            <a:r>
              <a:rPr lang="cs-CZ" sz="1100" dirty="0" err="1"/>
              <a:t>related</a:t>
            </a:r>
            <a:r>
              <a:rPr lang="cs-CZ" sz="1100" dirty="0"/>
              <a:t> </a:t>
            </a:r>
            <a:r>
              <a:rPr lang="cs-CZ" sz="1100" dirty="0" err="1"/>
              <a:t>fear</a:t>
            </a:r>
            <a:r>
              <a:rPr lang="cs-CZ" sz="1100" dirty="0"/>
              <a:t> in </a:t>
            </a:r>
            <a:r>
              <a:rPr lang="cs-CZ" sz="1100" dirty="0" err="1"/>
              <a:t>the</a:t>
            </a:r>
            <a:r>
              <a:rPr lang="cs-CZ" sz="1100" dirty="0"/>
              <a:t> </a:t>
            </a:r>
            <a:r>
              <a:rPr lang="cs-CZ" sz="1100" dirty="0" err="1"/>
              <a:t>general</a:t>
            </a:r>
            <a:r>
              <a:rPr lang="cs-CZ" sz="1100" dirty="0"/>
              <a:t> </a:t>
            </a:r>
            <a:r>
              <a:rPr lang="cs-CZ" sz="1100" dirty="0" err="1"/>
              <a:t>population</a:t>
            </a:r>
            <a:r>
              <a:rPr lang="cs-CZ" sz="1100" dirty="0"/>
              <a:t> in </a:t>
            </a:r>
            <a:r>
              <a:rPr lang="cs-CZ" sz="1100" dirty="0" err="1"/>
              <a:t>Germany</a:t>
            </a:r>
            <a:r>
              <a:rPr lang="cs-CZ" sz="1100" dirty="0"/>
              <a:t>. </a:t>
            </a:r>
            <a:r>
              <a:rPr lang="cs-CZ" sz="1100" i="1" dirty="0" err="1"/>
              <a:t>European</a:t>
            </a:r>
            <a:r>
              <a:rPr lang="cs-CZ" sz="1100" i="1" dirty="0"/>
              <a:t> </a:t>
            </a:r>
            <a:r>
              <a:rPr lang="cs-CZ" sz="1100" i="1" dirty="0" err="1"/>
              <a:t>archives</a:t>
            </a:r>
            <a:r>
              <a:rPr lang="cs-CZ" sz="1100" i="1" dirty="0"/>
              <a:t> </a:t>
            </a:r>
            <a:r>
              <a:rPr lang="cs-CZ" sz="1100" i="1" dirty="0" err="1"/>
              <a:t>of</a:t>
            </a:r>
            <a:r>
              <a:rPr lang="cs-CZ" sz="1100" i="1" dirty="0"/>
              <a:t> psychiatry and </a:t>
            </a:r>
            <a:r>
              <a:rPr lang="cs-CZ" sz="1100" i="1" dirty="0" err="1"/>
              <a:t>clinical</a:t>
            </a:r>
            <a:r>
              <a:rPr lang="cs-CZ" sz="1100" i="1" dirty="0"/>
              <a:t> </a:t>
            </a:r>
            <a:r>
              <a:rPr lang="cs-CZ" sz="1100" i="1" dirty="0" err="1"/>
              <a:t>neuroscience</a:t>
            </a:r>
            <a:r>
              <a:rPr lang="cs-CZ" sz="1100" dirty="0"/>
              <a:t>, 1-9.</a:t>
            </a:r>
          </a:p>
          <a:p>
            <a:pPr marL="0" indent="0">
              <a:buNone/>
            </a:pPr>
            <a:r>
              <a:rPr lang="cs-CZ" sz="1100" dirty="0" err="1"/>
              <a:t>González-Padilla</a:t>
            </a:r>
            <a:r>
              <a:rPr lang="cs-CZ" sz="1100" dirty="0"/>
              <a:t>, D. A., &amp; </a:t>
            </a:r>
            <a:r>
              <a:rPr lang="cs-CZ" sz="1100" dirty="0" err="1"/>
              <a:t>Tortolero</a:t>
            </a:r>
            <a:r>
              <a:rPr lang="cs-CZ" sz="1100" dirty="0"/>
              <a:t>-Blanco, L. (2020). </a:t>
            </a:r>
            <a:r>
              <a:rPr lang="cs-CZ" sz="1100" dirty="0" err="1"/>
              <a:t>Social</a:t>
            </a:r>
            <a:r>
              <a:rPr lang="cs-CZ" sz="1100" dirty="0"/>
              <a:t> media influence in </a:t>
            </a:r>
            <a:r>
              <a:rPr lang="cs-CZ" sz="1100" dirty="0" err="1"/>
              <a:t>the</a:t>
            </a:r>
            <a:r>
              <a:rPr lang="cs-CZ" sz="1100" dirty="0"/>
              <a:t> COVID-19 </a:t>
            </a:r>
            <a:r>
              <a:rPr lang="cs-CZ" sz="1100" dirty="0" err="1"/>
              <a:t>Pandemic</a:t>
            </a:r>
            <a:r>
              <a:rPr lang="cs-CZ" sz="1100" dirty="0"/>
              <a:t>. </a:t>
            </a:r>
            <a:r>
              <a:rPr lang="cs-CZ" sz="1100" i="1" dirty="0"/>
              <a:t>International </a:t>
            </a:r>
            <a:r>
              <a:rPr lang="cs-CZ" sz="1100" i="1" dirty="0" err="1"/>
              <a:t>braz</a:t>
            </a:r>
            <a:r>
              <a:rPr lang="cs-CZ" sz="1100" i="1" dirty="0"/>
              <a:t> j </a:t>
            </a:r>
            <a:r>
              <a:rPr lang="cs-CZ" sz="1100" i="1" dirty="0" err="1"/>
              <a:t>urol</a:t>
            </a:r>
            <a:r>
              <a:rPr lang="cs-CZ" sz="1100" dirty="0"/>
              <a:t>, </a:t>
            </a:r>
            <a:r>
              <a:rPr lang="cs-CZ" sz="1100" i="1" dirty="0"/>
              <a:t>46</a:t>
            </a:r>
            <a:r>
              <a:rPr lang="cs-CZ" sz="1100" dirty="0"/>
              <a:t>, 120-124.</a:t>
            </a:r>
          </a:p>
          <a:p>
            <a:pPr marL="0" indent="0">
              <a:buNone/>
            </a:pPr>
            <a:r>
              <a:rPr lang="cs-CZ" sz="1100" dirty="0"/>
              <a:t>Národní ústav duševního zdraví. Převzato z: https://</a:t>
            </a:r>
            <a:r>
              <a:rPr lang="cs-CZ" sz="1100" dirty="0" err="1"/>
              <a:t>www.nudz.cz</a:t>
            </a:r>
            <a:r>
              <a:rPr lang="cs-CZ" sz="1100" dirty="0"/>
              <a:t>/</a:t>
            </a:r>
            <a:r>
              <a:rPr lang="cs-CZ" sz="1100" dirty="0" err="1"/>
              <a:t>files</a:t>
            </a:r>
            <a:r>
              <a:rPr lang="cs-CZ" sz="1100" dirty="0"/>
              <a:t>/</a:t>
            </a:r>
            <a:r>
              <a:rPr lang="cs-CZ" sz="1100" dirty="0" err="1"/>
              <a:t>pdf</a:t>
            </a:r>
            <a:r>
              <a:rPr lang="cs-CZ" sz="1100" dirty="0"/>
              <a:t>/tz-volebni-preference-zpusob-sledovani-medii-covid-19.pdf</a:t>
            </a:r>
          </a:p>
          <a:p>
            <a:pPr marL="0" indent="0">
              <a:buNone/>
            </a:pPr>
            <a:r>
              <a:rPr lang="cs-CZ" sz="1100" dirty="0" err="1"/>
              <a:t>Pieri</a:t>
            </a:r>
            <a:r>
              <a:rPr lang="cs-CZ" sz="1100" dirty="0"/>
              <a:t>, E. (2019). Media </a:t>
            </a:r>
            <a:r>
              <a:rPr lang="cs-CZ" sz="1100" dirty="0" err="1"/>
              <a:t>framing</a:t>
            </a:r>
            <a:r>
              <a:rPr lang="cs-CZ" sz="1100" dirty="0"/>
              <a:t> and </a:t>
            </a:r>
            <a:r>
              <a:rPr lang="cs-CZ" sz="1100" dirty="0" err="1"/>
              <a:t>the</a:t>
            </a:r>
            <a:r>
              <a:rPr lang="cs-CZ" sz="1100" dirty="0"/>
              <a:t> </a:t>
            </a:r>
            <a:r>
              <a:rPr lang="cs-CZ" sz="1100" dirty="0" err="1"/>
              <a:t>threat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global</a:t>
            </a:r>
            <a:r>
              <a:rPr lang="cs-CZ" sz="1100" dirty="0"/>
              <a:t> </a:t>
            </a:r>
            <a:r>
              <a:rPr lang="cs-CZ" sz="1100" dirty="0" err="1"/>
              <a:t>pandemics</a:t>
            </a:r>
            <a:r>
              <a:rPr lang="cs-CZ" sz="1100" dirty="0"/>
              <a:t>: </a:t>
            </a:r>
            <a:r>
              <a:rPr lang="cs-CZ" sz="1100" dirty="0" err="1"/>
              <a:t>The</a:t>
            </a:r>
            <a:r>
              <a:rPr lang="cs-CZ" sz="1100" dirty="0"/>
              <a:t> </a:t>
            </a:r>
            <a:r>
              <a:rPr lang="cs-CZ" sz="1100" dirty="0" err="1"/>
              <a:t>Ebola</a:t>
            </a:r>
            <a:r>
              <a:rPr lang="cs-CZ" sz="1100" dirty="0"/>
              <a:t> </a:t>
            </a:r>
            <a:r>
              <a:rPr lang="cs-CZ" sz="1100" dirty="0" err="1"/>
              <a:t>crisis</a:t>
            </a:r>
            <a:r>
              <a:rPr lang="cs-CZ" sz="1100" dirty="0"/>
              <a:t> in UK Media and </a:t>
            </a:r>
            <a:r>
              <a:rPr lang="cs-CZ" sz="1100" dirty="0" err="1"/>
              <a:t>policy</a:t>
            </a:r>
            <a:r>
              <a:rPr lang="cs-CZ" sz="1100" dirty="0"/>
              <a:t> response. </a:t>
            </a:r>
            <a:r>
              <a:rPr lang="cs-CZ" sz="1100" dirty="0" err="1"/>
              <a:t>Sociological</a:t>
            </a:r>
            <a:r>
              <a:rPr lang="cs-CZ" sz="1100" dirty="0"/>
              <a:t> </a:t>
            </a:r>
            <a:r>
              <a:rPr lang="cs-CZ" sz="1100" dirty="0" err="1"/>
              <a:t>research</a:t>
            </a:r>
            <a:r>
              <a:rPr lang="cs-CZ" sz="1100" dirty="0"/>
              <a:t> online, 24(1), 73-92.</a:t>
            </a:r>
          </a:p>
          <a:p>
            <a:pPr marL="0" indent="0">
              <a:buNone/>
            </a:pPr>
            <a:r>
              <a:rPr lang="cs-CZ" sz="1100" dirty="0" err="1"/>
              <a:t>Tabery</a:t>
            </a:r>
            <a:r>
              <a:rPr lang="cs-CZ" sz="1100" dirty="0"/>
              <a:t>, P., &amp; Trampota, T. Agenda-</a:t>
            </a:r>
            <a:r>
              <a:rPr lang="cs-CZ" sz="1100" dirty="0" err="1"/>
              <a:t>setting</a:t>
            </a:r>
            <a:r>
              <a:rPr lang="cs-CZ" sz="1100" dirty="0"/>
              <a:t>: teoretické přístupy. Převzato z: </a:t>
            </a:r>
            <a:r>
              <a:rPr lang="cs-CZ" sz="11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https://www.soc.cas.cz/sites/default/files/publikace/agenda_setting_finalni_na_web.pdf</a:t>
            </a:r>
            <a:endParaRPr lang="cs-CZ" sz="1100" dirty="0"/>
          </a:p>
          <a:p>
            <a:pPr marL="0" indent="0">
              <a:buNone/>
            </a:pPr>
            <a:r>
              <a:rPr lang="cs-CZ" sz="1100" dirty="0" err="1"/>
              <a:t>Tasnim</a:t>
            </a:r>
            <a:r>
              <a:rPr lang="cs-CZ" sz="1100" dirty="0"/>
              <a:t>, S., </a:t>
            </a:r>
            <a:r>
              <a:rPr lang="cs-CZ" sz="1100" dirty="0" err="1"/>
              <a:t>Hossain</a:t>
            </a:r>
            <a:r>
              <a:rPr lang="cs-CZ" sz="1100" dirty="0"/>
              <a:t>, M. M., &amp; </a:t>
            </a:r>
            <a:r>
              <a:rPr lang="cs-CZ" sz="1100" dirty="0" err="1"/>
              <a:t>Mazumder</a:t>
            </a:r>
            <a:r>
              <a:rPr lang="cs-CZ" sz="1100" dirty="0"/>
              <a:t>, H. (2020). </a:t>
            </a:r>
            <a:r>
              <a:rPr lang="cs-CZ" sz="1100" dirty="0" err="1"/>
              <a:t>Impact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rumors</a:t>
            </a:r>
            <a:r>
              <a:rPr lang="cs-CZ" sz="1100" dirty="0"/>
              <a:t> </a:t>
            </a:r>
            <a:r>
              <a:rPr lang="cs-CZ" sz="1100" dirty="0" err="1"/>
              <a:t>or</a:t>
            </a:r>
            <a:r>
              <a:rPr lang="cs-CZ" sz="1100" dirty="0"/>
              <a:t> </a:t>
            </a:r>
            <a:r>
              <a:rPr lang="cs-CZ" sz="1100" dirty="0" err="1"/>
              <a:t>misinformation</a:t>
            </a:r>
            <a:r>
              <a:rPr lang="cs-CZ" sz="1100" dirty="0"/>
              <a:t> on </a:t>
            </a:r>
            <a:r>
              <a:rPr lang="cs-CZ" sz="1100" dirty="0" err="1"/>
              <a:t>coronavirus</a:t>
            </a:r>
            <a:r>
              <a:rPr lang="cs-CZ" sz="1100" dirty="0"/>
              <a:t> </a:t>
            </a:r>
            <a:r>
              <a:rPr lang="cs-CZ" sz="1100" dirty="0" err="1"/>
              <a:t>disease</a:t>
            </a:r>
            <a:r>
              <a:rPr lang="cs-CZ" sz="1100" dirty="0"/>
              <a:t> (COVID-19) in </a:t>
            </a:r>
            <a:r>
              <a:rPr lang="cs-CZ" sz="1100" dirty="0" err="1"/>
              <a:t>social</a:t>
            </a:r>
            <a:r>
              <a:rPr lang="cs-CZ" sz="1100" dirty="0"/>
              <a:t> media.</a:t>
            </a:r>
          </a:p>
        </p:txBody>
      </p:sp>
    </p:spTree>
    <p:extLst>
      <p:ext uri="{BB962C8B-B14F-4D97-AF65-F5344CB8AC3E}">
        <p14:creationId xmlns:p14="http://schemas.microsoft.com/office/powerpoint/2010/main" val="4115984978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{11DDF0E3-EBF1-4740-8B41-4FEC9771C1C3}tf10001120</Template>
  <TotalTime>4307</TotalTime>
  <Words>606</Words>
  <Application>Microsoft Macintosh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Balík</vt:lpstr>
      <vt:lpstr>Vliv médií na PANDEMIi COVID 19</vt:lpstr>
      <vt:lpstr>Média a Agenda setting </vt:lpstr>
      <vt:lpstr>Média a Pandemie</vt:lpstr>
      <vt:lpstr>COVID 19 a dezinformace </vt:lpstr>
      <vt:lpstr>Sociální média a pandemie</vt:lpstr>
      <vt:lpstr>Prezentace aplikace PowerPoint</vt:lpstr>
      <vt:lpstr>Vztah mezi sledováním mediálních zpráv o Covid situaci a depresí </vt:lpstr>
      <vt:lpstr>Jak předcházet depresi a úzkostem během pandemie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médií na současnou epidemii</dc:title>
  <dc:creator>Václavíková, Markéta</dc:creator>
  <cp:lastModifiedBy>Václavíková, Markéta</cp:lastModifiedBy>
  <cp:revision>23</cp:revision>
  <dcterms:created xsi:type="dcterms:W3CDTF">2020-11-30T21:20:32Z</dcterms:created>
  <dcterms:modified xsi:type="dcterms:W3CDTF">2020-12-03T22:05:07Z</dcterms:modified>
</cp:coreProperties>
</file>