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3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5.xml" ContentType="application/vnd.openxmlformats-officedocument.theme+xml"/>
  <Override PartName="/ppt/theme/theme4.xml" ContentType="application/vnd.openxmlformats-officedocument.theme+xml"/>
  <Override PartName="/ppt/theme/theme3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687" r:id="rId4"/>
  </p:sldMasterIdLst>
  <p:notesMasterIdLst>
    <p:notesMasterId r:id="rId31"/>
  </p:notesMasterIdLst>
  <p:sldIdLst>
    <p:sldId id="256" r:id="rId5"/>
    <p:sldId id="268" r:id="rId6"/>
    <p:sldId id="298" r:id="rId7"/>
    <p:sldId id="301" r:id="rId8"/>
    <p:sldId id="291" r:id="rId9"/>
    <p:sldId id="297" r:id="rId10"/>
    <p:sldId id="296" r:id="rId11"/>
    <p:sldId id="302" r:id="rId12"/>
    <p:sldId id="294" r:id="rId13"/>
    <p:sldId id="289" r:id="rId14"/>
    <p:sldId id="299" r:id="rId15"/>
    <p:sldId id="303" r:id="rId16"/>
    <p:sldId id="295" r:id="rId17"/>
    <p:sldId id="286" r:id="rId18"/>
    <p:sldId id="290" r:id="rId19"/>
    <p:sldId id="304" r:id="rId20"/>
    <p:sldId id="292" r:id="rId21"/>
    <p:sldId id="269" r:id="rId22"/>
    <p:sldId id="283" r:id="rId23"/>
    <p:sldId id="284" r:id="rId24"/>
    <p:sldId id="287" r:id="rId25"/>
    <p:sldId id="293" r:id="rId26"/>
    <p:sldId id="300" r:id="rId27"/>
    <p:sldId id="276" r:id="rId28"/>
    <p:sldId id="275" r:id="rId29"/>
    <p:sldId id="285" r:id="rId3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1686" y="2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663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38" Type="http://schemas.openxmlformats.org/officeDocument/2006/relationships/customXml" Target="../customXml/item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37" Type="http://schemas.openxmlformats.org/officeDocument/2006/relationships/customXml" Target="../customXml/item2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customXml" Target="../customXml/item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cs-CZ" sz="2000">
                <a:latin typeface="Arial"/>
              </a:rPr>
              <a:t>Klikněte pro úpravu formátu komentářů</a:t>
            </a:r>
            <a:endParaRPr/>
          </a:p>
        </p:txBody>
      </p:sp>
      <p:sp>
        <p:nvSpPr>
          <p:cNvPr id="197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cs-CZ" sz="1400">
                <a:latin typeface="Times New Roman"/>
              </a:rPr>
              <a:t>&lt;záhlaví&gt;</a:t>
            </a:r>
            <a:endParaRPr/>
          </a:p>
        </p:txBody>
      </p:sp>
      <p:sp>
        <p:nvSpPr>
          <p:cNvPr id="198" name="PlaceHolder 3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r>
              <a:rPr lang="cs-CZ" sz="1400">
                <a:latin typeface="Times New Roman"/>
              </a:rPr>
              <a:t>&lt;datum/čas&gt;</a:t>
            </a:r>
            <a:endParaRPr/>
          </a:p>
        </p:txBody>
      </p:sp>
      <p:sp>
        <p:nvSpPr>
          <p:cNvPr id="199" name="PlaceHolder 4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r>
              <a:rPr lang="cs-CZ" sz="1400">
                <a:latin typeface="Times New Roman"/>
              </a:rPr>
              <a:t>&lt;zápatí&gt;</a:t>
            </a:r>
            <a:endParaRPr/>
          </a:p>
        </p:txBody>
      </p:sp>
      <p:sp>
        <p:nvSpPr>
          <p:cNvPr id="200" name="PlaceHolder 5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pPr algn="r"/>
            <a:fld id="{3C298C2F-C86B-4C39-B94F-EB30740A4DD8}" type="slidenum">
              <a:rPr lang="cs-CZ" sz="1400">
                <a:latin typeface="Times New Roman"/>
              </a:r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259435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TextShape 1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7E739F44-1B0F-444D-8298-6B4FA23FA5CB}" type="slidenum">
              <a:rPr lang="cs-CZ" sz="1200" strike="noStrike">
                <a:solidFill>
                  <a:srgbClr val="000000"/>
                </a:solidFill>
                <a:latin typeface="+mn-lt"/>
                <a:ea typeface="+mn-ea"/>
              </a:rPr>
              <a:t>25</a:t>
            </a:fld>
            <a:endParaRPr/>
          </a:p>
        </p:txBody>
      </p:sp>
      <p:sp>
        <p:nvSpPr>
          <p:cNvPr id="290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8840" cy="411588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TextShape 1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7E739F44-1B0F-444D-8298-6B4FA23FA5CB}" type="slidenum">
              <a:rPr lang="cs-CZ" sz="1200" strike="noStrike">
                <a:solidFill>
                  <a:srgbClr val="000000"/>
                </a:solidFill>
                <a:latin typeface="+mn-lt"/>
                <a:ea typeface="+mn-ea"/>
              </a:rPr>
              <a:t>26</a:t>
            </a:fld>
            <a:endParaRPr/>
          </a:p>
        </p:txBody>
      </p:sp>
      <p:sp>
        <p:nvSpPr>
          <p:cNvPr id="290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8840" cy="411588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4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7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1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2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56" name="Obrázek 55"/>
          <p:cNvPicPr/>
          <p:nvPr/>
        </p:nvPicPr>
        <p:blipFill>
          <a:blip r:embed="rId2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57" name="Obrázek 56"/>
          <p:cNvPicPr/>
          <p:nvPr/>
        </p:nvPicPr>
        <p:blipFill>
          <a:blip r:embed="rId2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73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7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7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8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83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84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5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8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8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88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9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9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9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9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95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99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00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0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03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104" name="Obrázek 103"/>
          <p:cNvPicPr/>
          <p:nvPr/>
        </p:nvPicPr>
        <p:blipFill>
          <a:blip r:embed="rId2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105" name="Obrázek 104"/>
          <p:cNvPicPr/>
          <p:nvPr/>
        </p:nvPicPr>
        <p:blipFill>
          <a:blip r:embed="rId2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27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2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3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3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3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37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38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4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4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42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4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4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46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4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49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5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5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53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54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5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57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158" name="Obrázek 157"/>
          <p:cNvPicPr/>
          <p:nvPr/>
        </p:nvPicPr>
        <p:blipFill>
          <a:blip r:embed="rId2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159" name="Obrázek 158"/>
          <p:cNvPicPr/>
          <p:nvPr/>
        </p:nvPicPr>
        <p:blipFill>
          <a:blip r:embed="rId2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63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6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6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6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7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73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74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7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7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78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8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8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8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8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85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8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8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89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90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9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93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194" name="Obrázek 193"/>
          <p:cNvPicPr/>
          <p:nvPr/>
        </p:nvPicPr>
        <p:blipFill>
          <a:blip r:embed="rId2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195" name="Obrázek 194"/>
          <p:cNvPicPr/>
          <p:nvPr/>
        </p:nvPicPr>
        <p:blipFill>
          <a:blip r:embed="rId2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6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0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4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D87ED3-396E-4DE7-B057-AE630B15B6F5}" type="datetimeFigureOut">
              <a:rPr lang="cs-CZ" smtClean="0"/>
              <a:t>11.03.2021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9E0E95-51F7-40BE-8CAB-B5C8A4D5D444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5D1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CustomShape 1"/>
          <p:cNvSpPr/>
          <p:nvPr/>
        </p:nvSpPr>
        <p:spPr>
          <a:xfrm>
            <a:off x="0" y="6705720"/>
            <a:ext cx="9143640" cy="151920"/>
          </a:xfrm>
          <a:prstGeom prst="rect">
            <a:avLst/>
          </a:prstGeom>
          <a:solidFill>
            <a:srgbClr val="FFFFFF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9" name="CustomShape 2"/>
          <p:cNvSpPr/>
          <p:nvPr/>
        </p:nvSpPr>
        <p:spPr>
          <a:xfrm>
            <a:off x="0" y="0"/>
            <a:ext cx="9143640" cy="1392840"/>
          </a:xfrm>
          <a:prstGeom prst="rect">
            <a:avLst/>
          </a:prstGeom>
          <a:solidFill>
            <a:srgbClr val="FFFFFF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0" name="CustomShape 3"/>
          <p:cNvSpPr/>
          <p:nvPr/>
        </p:nvSpPr>
        <p:spPr>
          <a:xfrm>
            <a:off x="0" y="0"/>
            <a:ext cx="151920" cy="6857640"/>
          </a:xfrm>
          <a:prstGeom prst="rect">
            <a:avLst/>
          </a:prstGeom>
          <a:solidFill>
            <a:srgbClr val="FFFFFF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1" name="CustomShape 4"/>
          <p:cNvSpPr/>
          <p:nvPr/>
        </p:nvSpPr>
        <p:spPr>
          <a:xfrm>
            <a:off x="8991720" y="0"/>
            <a:ext cx="151920" cy="6857640"/>
          </a:xfrm>
          <a:prstGeom prst="rect">
            <a:avLst/>
          </a:prstGeom>
          <a:solidFill>
            <a:srgbClr val="FFFFFF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2" name="CustomShape 5"/>
          <p:cNvSpPr/>
          <p:nvPr/>
        </p:nvSpPr>
        <p:spPr>
          <a:xfrm>
            <a:off x="149400" y="6388560"/>
            <a:ext cx="8832600" cy="309240"/>
          </a:xfrm>
          <a:prstGeom prst="rect">
            <a:avLst/>
          </a:prstGeom>
          <a:solidFill>
            <a:schemeClr val="accent3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3" name="CustomShape 6"/>
          <p:cNvSpPr/>
          <p:nvPr/>
        </p:nvSpPr>
        <p:spPr>
          <a:xfrm>
            <a:off x="152280" y="155520"/>
            <a:ext cx="8832600" cy="6546600"/>
          </a:xfrm>
          <a:prstGeom prst="rect">
            <a:avLst/>
          </a:prstGeom>
          <a:noFill/>
          <a:ln w="9360">
            <a:solidFill>
              <a:schemeClr val="accent3">
                <a:shade val="75000"/>
              </a:schemeClr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4" name="Line 7"/>
          <p:cNvSpPr/>
          <p:nvPr/>
        </p:nvSpPr>
        <p:spPr>
          <a:xfrm>
            <a:off x="152280" y="1276560"/>
            <a:ext cx="8832960" cy="0"/>
          </a:xfrm>
          <a:prstGeom prst="line">
            <a:avLst/>
          </a:prstGeom>
          <a:ln w="9360">
            <a:solidFill>
              <a:schemeClr val="accent3">
                <a:shade val="75000"/>
              </a:schemeClr>
            </a:solidFill>
            <a:custDash>
              <a:ds d="400000" sp="100000"/>
            </a:custDash>
            <a:round/>
          </a:ln>
        </p:spPr>
      </p:sp>
      <p:sp>
        <p:nvSpPr>
          <p:cNvPr id="65" name="CustomShape 8"/>
          <p:cNvSpPr/>
          <p:nvPr/>
        </p:nvSpPr>
        <p:spPr>
          <a:xfrm>
            <a:off x="4267080" y="956160"/>
            <a:ext cx="609120" cy="609120"/>
          </a:xfrm>
          <a:prstGeom prst="ellipse">
            <a:avLst/>
          </a:prstGeom>
          <a:solidFill>
            <a:srgbClr val="FFFFFF"/>
          </a:solidFill>
          <a:ln w="15840">
            <a:noFill/>
          </a:ln>
          <a:effectLst>
            <a:outerShdw blurRad="50800" dist="254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66" name="CustomShape 9"/>
          <p:cNvSpPr/>
          <p:nvPr/>
        </p:nvSpPr>
        <p:spPr>
          <a:xfrm>
            <a:off x="4361760" y="1050480"/>
            <a:ext cx="420120" cy="420120"/>
          </a:xfrm>
          <a:prstGeom prst="ellipse">
            <a:avLst/>
          </a:prstGeom>
          <a:solidFill>
            <a:srgbClr val="FFFFFF"/>
          </a:solidFill>
          <a:ln w="50760">
            <a:solidFill>
              <a:schemeClr val="accent3">
                <a:shade val="75000"/>
              </a:schemeClr>
            </a:solidFill>
            <a:round/>
          </a:ln>
          <a:effectLst>
            <a:outerShdw blurRad="50800" dist="254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67" name="PlaceHolder 10"/>
          <p:cNvSpPr>
            <a:spLocks noGrp="1"/>
          </p:cNvSpPr>
          <p:nvPr>
            <p:ph type="title"/>
          </p:nvPr>
        </p:nvSpPr>
        <p:spPr>
          <a:xfrm>
            <a:off x="301680" y="228600"/>
            <a:ext cx="8534160" cy="758520"/>
          </a:xfrm>
          <a:prstGeom prst="rect">
            <a:avLst/>
          </a:prstGeom>
        </p:spPr>
        <p:txBody>
          <a:bodyPr lIns="90000" tIns="45000" rIns="90000" bIns="45000" anchor="b"/>
          <a:lstStyle/>
          <a:p>
            <a:pPr algn="ctr">
              <a:lnSpc>
                <a:spcPct val="100000"/>
              </a:lnSpc>
            </a:pPr>
            <a:r>
              <a:rPr lang="cs-CZ" sz="3300" strike="noStrike">
                <a:solidFill>
                  <a:srgbClr val="7B9899"/>
                </a:solidFill>
                <a:latin typeface="Georgia"/>
              </a:rPr>
              <a:t>Kliknutím lze upravit styl.</a:t>
            </a:r>
            <a:endParaRPr/>
          </a:p>
        </p:txBody>
      </p:sp>
      <p:sp>
        <p:nvSpPr>
          <p:cNvPr id="68" name="PlaceHolder 11"/>
          <p:cNvSpPr>
            <a:spLocks noGrp="1"/>
          </p:cNvSpPr>
          <p:nvPr>
            <p:ph type="dt"/>
          </p:nvPr>
        </p:nvSpPr>
        <p:spPr>
          <a:xfrm>
            <a:off x="5791320" y="6405120"/>
            <a:ext cx="3044520" cy="365400"/>
          </a:xfrm>
          <a:prstGeom prst="rect">
            <a:avLst/>
          </a:prstGeom>
        </p:spPr>
        <p:txBody>
          <a:bodyPr lIns="90000" tIns="45000" rIns="90000" bIns="45000"/>
          <a:lstStyle/>
          <a:p>
            <a:pPr algn="r">
              <a:lnSpc>
                <a:spcPct val="100000"/>
              </a:lnSpc>
            </a:pPr>
            <a:r>
              <a:rPr lang="cs-CZ" sz="1400" strike="noStrike">
                <a:solidFill>
                  <a:srgbClr val="FFFFFF"/>
                </a:solidFill>
                <a:latin typeface="Georgia"/>
              </a:rPr>
              <a:t>10. 2. 2016</a:t>
            </a:r>
            <a:endParaRPr/>
          </a:p>
        </p:txBody>
      </p:sp>
      <p:sp>
        <p:nvSpPr>
          <p:cNvPr id="69" name="PlaceHolder 12"/>
          <p:cNvSpPr>
            <a:spLocks noGrp="1"/>
          </p:cNvSpPr>
          <p:nvPr>
            <p:ph type="ftr"/>
          </p:nvPr>
        </p:nvSpPr>
        <p:spPr>
          <a:xfrm>
            <a:off x="304920" y="6410880"/>
            <a:ext cx="3580920" cy="365400"/>
          </a:xfrm>
          <a:prstGeom prst="rect">
            <a:avLst/>
          </a:prstGeom>
        </p:spPr>
        <p:txBody>
          <a:bodyPr lIns="90000" tIns="45000" rIns="90000" bIns="45000"/>
          <a:lstStyle/>
          <a:p>
            <a:endParaRPr/>
          </a:p>
        </p:txBody>
      </p:sp>
      <p:sp>
        <p:nvSpPr>
          <p:cNvPr id="70" name="PlaceHolder 13"/>
          <p:cNvSpPr>
            <a:spLocks noGrp="1"/>
          </p:cNvSpPr>
          <p:nvPr>
            <p:ph type="sldNum"/>
          </p:nvPr>
        </p:nvSpPr>
        <p:spPr>
          <a:xfrm>
            <a:off x="4361760" y="1026360"/>
            <a:ext cx="456840" cy="441000"/>
          </a:xfrm>
          <a:prstGeom prst="rect">
            <a:avLst/>
          </a:prstGeom>
        </p:spPr>
        <p:txBody>
          <a:bodyPr lIns="45720" tIns="45000" rIns="45720" bIns="45000" anchor="ctr"/>
          <a:lstStyle/>
          <a:p>
            <a:pPr algn="ctr">
              <a:lnSpc>
                <a:spcPct val="100000"/>
              </a:lnSpc>
            </a:pPr>
            <a:fld id="{06911CED-9276-4FA1-BCDB-D4A1B9D69F56}" type="slidenum">
              <a:rPr lang="cs-CZ" sz="1600" strike="noStrike">
                <a:solidFill>
                  <a:srgbClr val="7B9899"/>
                </a:solidFill>
                <a:latin typeface="Georgia"/>
              </a:rPr>
              <a:t>‹#›</a:t>
            </a:fld>
            <a:endParaRPr/>
          </a:p>
        </p:txBody>
      </p:sp>
      <p:sp>
        <p:nvSpPr>
          <p:cNvPr id="71" name="PlaceHolder 14"/>
          <p:cNvSpPr>
            <a:spLocks noGrp="1"/>
          </p:cNvSpPr>
          <p:nvPr>
            <p:ph type="body"/>
          </p:nvPr>
        </p:nvSpPr>
        <p:spPr>
          <a:xfrm>
            <a:off x="301680" y="1527120"/>
            <a:ext cx="8503560" cy="4571640"/>
          </a:xfrm>
          <a:prstGeom prst="rect">
            <a:avLst/>
          </a:prstGeom>
        </p:spPr>
        <p:txBody>
          <a:bodyPr lIns="90000" tIns="45000" rIns="90000" bIns="45000"/>
          <a:lstStyle/>
          <a:p>
            <a:pPr>
              <a:buSzPct val="45000"/>
              <a:buFont typeface="StarSymbol"/>
              <a:buChar char=""/>
            </a:pPr>
            <a:r>
              <a:rPr lang="cs-CZ" sz="2700" strike="noStrike">
                <a:solidFill>
                  <a:srgbClr val="000000"/>
                </a:solidFill>
                <a:latin typeface="Georgia"/>
              </a:rPr>
              <a:t>Klikněte pro úpravu formátu textu osnovy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cs-CZ" sz="2700" strike="noStrike">
                <a:solidFill>
                  <a:srgbClr val="000000"/>
                </a:solidFill>
                <a:latin typeface="Georgia"/>
              </a:rPr>
              <a:t>Druhá úroveň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cs-CZ" sz="2700" strike="noStrike">
                <a:solidFill>
                  <a:srgbClr val="000000"/>
                </a:solidFill>
                <a:latin typeface="Georgia"/>
              </a:rPr>
              <a:t>Třetí úroveň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cs-CZ" sz="2700" strike="noStrike">
                <a:solidFill>
                  <a:srgbClr val="000000"/>
                </a:solidFill>
                <a:latin typeface="Georgia"/>
              </a:rPr>
              <a:t>Čtvrtá úroveň osnovy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cs-CZ" sz="2700" strike="noStrike">
                <a:solidFill>
                  <a:srgbClr val="000000"/>
                </a:solidFill>
                <a:latin typeface="Georgia"/>
              </a:rPr>
              <a:t>Pátá úroveň osnovy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cs-CZ" sz="2700" strike="noStrike">
                <a:solidFill>
                  <a:srgbClr val="000000"/>
                </a:solidFill>
                <a:latin typeface="Georgia"/>
              </a:rPr>
              <a:t>Šestá úroveň</a:t>
            </a:r>
            <a:endParaRPr/>
          </a:p>
          <a:p>
            <a:pPr>
              <a:lnSpc>
                <a:spcPct val="100000"/>
              </a:lnSpc>
              <a:buSzPct val="85000"/>
              <a:buFont typeface="Wingdings 2" charset="2"/>
              <a:buChar char=""/>
            </a:pPr>
            <a:r>
              <a:rPr lang="cs-CZ" sz="2700" strike="noStrike">
                <a:solidFill>
                  <a:srgbClr val="000000"/>
                </a:solidFill>
                <a:latin typeface="Georgia"/>
              </a:rPr>
              <a:t>Sedmá úroveňKliknutím lze upravit styly předlohy textu.</a:t>
            </a:r>
            <a:endParaRPr/>
          </a:p>
          <a:p>
            <a:pPr lvl="1">
              <a:lnSpc>
                <a:spcPct val="100000"/>
              </a:lnSpc>
              <a:buSzPct val="70000"/>
              <a:buFont typeface="Wingdings" charset="2"/>
              <a:buChar char=""/>
            </a:pPr>
            <a:r>
              <a:rPr lang="cs-CZ" sz="2200" strike="noStrike">
                <a:solidFill>
                  <a:srgbClr val="646B86"/>
                </a:solidFill>
                <a:latin typeface="Georgia"/>
              </a:rPr>
              <a:t>Druhá úroveň</a:t>
            </a:r>
            <a:endParaRPr/>
          </a:p>
          <a:p>
            <a:pPr lvl="2">
              <a:lnSpc>
                <a:spcPct val="100000"/>
              </a:lnSpc>
              <a:buSzPct val="75000"/>
              <a:buFont typeface="Wingdings 2" charset="2"/>
              <a:buChar char=""/>
            </a:pPr>
            <a:r>
              <a:rPr lang="cs-CZ" sz="2000" strike="noStrike">
                <a:solidFill>
                  <a:srgbClr val="000000"/>
                </a:solidFill>
                <a:latin typeface="Georgia"/>
              </a:rPr>
              <a:t>Třetí úroveň</a:t>
            </a:r>
            <a:endParaRPr/>
          </a:p>
          <a:p>
            <a:pPr lvl="3">
              <a:lnSpc>
                <a:spcPct val="100000"/>
              </a:lnSpc>
              <a:buSzPct val="70000"/>
              <a:buFont typeface="Wingdings" charset="2"/>
              <a:buChar char=""/>
            </a:pPr>
            <a:r>
              <a:rPr lang="cs-CZ" sz="2000" strike="noStrike">
                <a:solidFill>
                  <a:srgbClr val="646B86"/>
                </a:solidFill>
                <a:latin typeface="Georgia"/>
              </a:rPr>
              <a:t>Čtvrtá úroveň</a:t>
            </a:r>
            <a:endParaRPr/>
          </a:p>
          <a:p>
            <a:pPr lvl="4">
              <a:lnSpc>
                <a:spcPct val="100000"/>
              </a:lnSpc>
              <a:buFont typeface="StarSymbol"/>
              <a:buChar char=""/>
            </a:pPr>
            <a:r>
              <a:rPr lang="cs-CZ" strike="noStrike">
                <a:solidFill>
                  <a:srgbClr val="000000"/>
                </a:solidFill>
                <a:latin typeface="Georgia"/>
              </a:rPr>
              <a:t>Pátá úroveň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CustomShape 1"/>
          <p:cNvSpPr/>
          <p:nvPr/>
        </p:nvSpPr>
        <p:spPr>
          <a:xfrm>
            <a:off x="0" y="6705720"/>
            <a:ext cx="9143640" cy="151920"/>
          </a:xfrm>
          <a:prstGeom prst="rect">
            <a:avLst/>
          </a:prstGeom>
          <a:solidFill>
            <a:srgbClr val="FFFFFF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07" name="CustomShape 2"/>
          <p:cNvSpPr/>
          <p:nvPr/>
        </p:nvSpPr>
        <p:spPr>
          <a:xfrm>
            <a:off x="0" y="0"/>
            <a:ext cx="9143640" cy="1392840"/>
          </a:xfrm>
          <a:prstGeom prst="rect">
            <a:avLst/>
          </a:prstGeom>
          <a:solidFill>
            <a:srgbClr val="FFFFFF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08" name="CustomShape 3"/>
          <p:cNvSpPr/>
          <p:nvPr/>
        </p:nvSpPr>
        <p:spPr>
          <a:xfrm>
            <a:off x="0" y="0"/>
            <a:ext cx="151920" cy="6857640"/>
          </a:xfrm>
          <a:prstGeom prst="rect">
            <a:avLst/>
          </a:prstGeom>
          <a:solidFill>
            <a:srgbClr val="FFFFFF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09" name="CustomShape 4"/>
          <p:cNvSpPr/>
          <p:nvPr/>
        </p:nvSpPr>
        <p:spPr>
          <a:xfrm>
            <a:off x="8991720" y="0"/>
            <a:ext cx="151920" cy="6857640"/>
          </a:xfrm>
          <a:prstGeom prst="rect">
            <a:avLst/>
          </a:prstGeom>
          <a:solidFill>
            <a:srgbClr val="FFFFFF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10" name="CustomShape 5"/>
          <p:cNvSpPr/>
          <p:nvPr/>
        </p:nvSpPr>
        <p:spPr>
          <a:xfrm>
            <a:off x="149400" y="6388560"/>
            <a:ext cx="8832600" cy="309240"/>
          </a:xfrm>
          <a:prstGeom prst="rect">
            <a:avLst/>
          </a:prstGeom>
          <a:solidFill>
            <a:schemeClr val="accent3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11" name="CustomShape 6"/>
          <p:cNvSpPr/>
          <p:nvPr/>
        </p:nvSpPr>
        <p:spPr>
          <a:xfrm>
            <a:off x="152280" y="155520"/>
            <a:ext cx="8832600" cy="6546600"/>
          </a:xfrm>
          <a:prstGeom prst="rect">
            <a:avLst/>
          </a:prstGeom>
          <a:noFill/>
          <a:ln w="9360">
            <a:solidFill>
              <a:schemeClr val="accent3">
                <a:shade val="75000"/>
              </a:schemeClr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12" name="Line 7"/>
          <p:cNvSpPr/>
          <p:nvPr/>
        </p:nvSpPr>
        <p:spPr>
          <a:xfrm>
            <a:off x="152280" y="1276560"/>
            <a:ext cx="8832960" cy="0"/>
          </a:xfrm>
          <a:prstGeom prst="line">
            <a:avLst/>
          </a:prstGeom>
          <a:ln w="9360">
            <a:solidFill>
              <a:schemeClr val="accent3">
                <a:shade val="75000"/>
              </a:schemeClr>
            </a:solidFill>
            <a:custDash>
              <a:ds d="400000" sp="100000"/>
            </a:custDash>
            <a:round/>
          </a:ln>
        </p:spPr>
      </p:sp>
      <p:sp>
        <p:nvSpPr>
          <p:cNvPr id="113" name="CustomShape 8"/>
          <p:cNvSpPr/>
          <p:nvPr/>
        </p:nvSpPr>
        <p:spPr>
          <a:xfrm>
            <a:off x="4267080" y="956160"/>
            <a:ext cx="609120" cy="609120"/>
          </a:xfrm>
          <a:prstGeom prst="ellipse">
            <a:avLst/>
          </a:prstGeom>
          <a:solidFill>
            <a:srgbClr val="FFFFFF"/>
          </a:solidFill>
          <a:ln w="15840">
            <a:noFill/>
          </a:ln>
          <a:effectLst>
            <a:outerShdw blurRad="50800" dist="254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114" name="CustomShape 9"/>
          <p:cNvSpPr/>
          <p:nvPr/>
        </p:nvSpPr>
        <p:spPr>
          <a:xfrm>
            <a:off x="4361760" y="1050480"/>
            <a:ext cx="420120" cy="420120"/>
          </a:xfrm>
          <a:prstGeom prst="ellipse">
            <a:avLst/>
          </a:prstGeom>
          <a:solidFill>
            <a:srgbClr val="FFFFFF"/>
          </a:solidFill>
          <a:ln w="50760">
            <a:solidFill>
              <a:schemeClr val="accent3">
                <a:shade val="75000"/>
              </a:schemeClr>
            </a:solidFill>
            <a:round/>
          </a:ln>
          <a:effectLst>
            <a:outerShdw blurRad="50800" dist="254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115" name="CustomShape 10"/>
          <p:cNvSpPr/>
          <p:nvPr/>
        </p:nvSpPr>
        <p:spPr>
          <a:xfrm>
            <a:off x="0" y="6705720"/>
            <a:ext cx="9143640" cy="151920"/>
          </a:xfrm>
          <a:prstGeom prst="rect">
            <a:avLst/>
          </a:prstGeom>
          <a:solidFill>
            <a:srgbClr val="FFFFFF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16" name="CustomShape 11"/>
          <p:cNvSpPr/>
          <p:nvPr/>
        </p:nvSpPr>
        <p:spPr>
          <a:xfrm>
            <a:off x="0" y="0"/>
            <a:ext cx="9143640" cy="155160"/>
          </a:xfrm>
          <a:prstGeom prst="rect">
            <a:avLst/>
          </a:prstGeom>
          <a:solidFill>
            <a:srgbClr val="FFFFFF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17" name="CustomShape 12"/>
          <p:cNvSpPr/>
          <p:nvPr/>
        </p:nvSpPr>
        <p:spPr>
          <a:xfrm>
            <a:off x="8991720" y="0"/>
            <a:ext cx="151920" cy="6857640"/>
          </a:xfrm>
          <a:prstGeom prst="rect">
            <a:avLst/>
          </a:prstGeom>
          <a:solidFill>
            <a:srgbClr val="FFFFFF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18" name="CustomShape 13"/>
          <p:cNvSpPr/>
          <p:nvPr/>
        </p:nvSpPr>
        <p:spPr>
          <a:xfrm>
            <a:off x="0" y="0"/>
            <a:ext cx="151920" cy="6857640"/>
          </a:xfrm>
          <a:prstGeom prst="rect">
            <a:avLst/>
          </a:prstGeom>
          <a:solidFill>
            <a:srgbClr val="FFFFFF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19" name="CustomShape 14"/>
          <p:cNvSpPr/>
          <p:nvPr/>
        </p:nvSpPr>
        <p:spPr>
          <a:xfrm>
            <a:off x="146160" y="6391800"/>
            <a:ext cx="8832600" cy="309240"/>
          </a:xfrm>
          <a:prstGeom prst="rect">
            <a:avLst/>
          </a:prstGeom>
          <a:solidFill>
            <a:schemeClr val="accent3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0" name="CustomShape 15"/>
          <p:cNvSpPr/>
          <p:nvPr/>
        </p:nvSpPr>
        <p:spPr>
          <a:xfrm>
            <a:off x="152280" y="158400"/>
            <a:ext cx="8832600" cy="6546600"/>
          </a:xfrm>
          <a:prstGeom prst="rect">
            <a:avLst/>
          </a:prstGeom>
          <a:noFill/>
          <a:ln w="9360">
            <a:solidFill>
              <a:schemeClr val="accent3">
                <a:shade val="75000"/>
              </a:schemeClr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1" name="PlaceHolder 16"/>
          <p:cNvSpPr>
            <a:spLocks noGrp="1"/>
          </p:cNvSpPr>
          <p:nvPr>
            <p:ph type="dt"/>
          </p:nvPr>
        </p:nvSpPr>
        <p:spPr>
          <a:xfrm>
            <a:off x="5791320" y="6405120"/>
            <a:ext cx="3044520" cy="365400"/>
          </a:xfrm>
          <a:prstGeom prst="rect">
            <a:avLst/>
          </a:prstGeom>
        </p:spPr>
        <p:txBody>
          <a:bodyPr lIns="90000" tIns="45000" rIns="90000" bIns="45000"/>
          <a:lstStyle/>
          <a:p>
            <a:pPr algn="r">
              <a:lnSpc>
                <a:spcPct val="100000"/>
              </a:lnSpc>
            </a:pPr>
            <a:r>
              <a:rPr lang="cs-CZ" sz="1400" strike="noStrike">
                <a:solidFill>
                  <a:srgbClr val="FFFFFF"/>
                </a:solidFill>
                <a:latin typeface="Georgia"/>
              </a:rPr>
              <a:t>10. 2. 2016</a:t>
            </a:r>
            <a:endParaRPr/>
          </a:p>
        </p:txBody>
      </p:sp>
      <p:sp>
        <p:nvSpPr>
          <p:cNvPr id="122" name="PlaceHolder 17"/>
          <p:cNvSpPr>
            <a:spLocks noGrp="1"/>
          </p:cNvSpPr>
          <p:nvPr>
            <p:ph type="ftr"/>
          </p:nvPr>
        </p:nvSpPr>
        <p:spPr>
          <a:xfrm>
            <a:off x="304920" y="6410880"/>
            <a:ext cx="3580920" cy="365400"/>
          </a:xfrm>
          <a:prstGeom prst="rect">
            <a:avLst/>
          </a:prstGeom>
        </p:spPr>
        <p:txBody>
          <a:bodyPr lIns="90000" tIns="45000" rIns="90000" bIns="45000"/>
          <a:lstStyle/>
          <a:p>
            <a:endParaRPr/>
          </a:p>
        </p:txBody>
      </p:sp>
      <p:sp>
        <p:nvSpPr>
          <p:cNvPr id="123" name="PlaceHolder 18"/>
          <p:cNvSpPr>
            <a:spLocks noGrp="1"/>
          </p:cNvSpPr>
          <p:nvPr>
            <p:ph type="sldNum"/>
          </p:nvPr>
        </p:nvSpPr>
        <p:spPr>
          <a:xfrm>
            <a:off x="4267080" y="6324480"/>
            <a:ext cx="609120" cy="441000"/>
          </a:xfrm>
          <a:prstGeom prst="rect">
            <a:avLst/>
          </a:prstGeom>
        </p:spPr>
        <p:txBody>
          <a:bodyPr lIns="45720" tIns="45000" rIns="45720" bIns="45000" anchor="ctr"/>
          <a:lstStyle/>
          <a:p>
            <a:pPr algn="ctr">
              <a:lnSpc>
                <a:spcPct val="100000"/>
              </a:lnSpc>
            </a:pPr>
            <a:fld id="{BB2DCB2F-1B8F-4D60-826E-A1B0D43DF456}" type="slidenum">
              <a:rPr lang="cs-CZ" sz="1600" strike="noStrike">
                <a:solidFill>
                  <a:srgbClr val="E1E1E1"/>
                </a:solidFill>
                <a:latin typeface="Georgia"/>
              </a:rPr>
              <a:t>‹#›</a:t>
            </a:fld>
            <a:endParaRPr/>
          </a:p>
        </p:txBody>
      </p:sp>
      <p:sp>
        <p:nvSpPr>
          <p:cNvPr id="124" name="PlaceHolder 19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cs-CZ">
                <a:latin typeface="Georgia"/>
              </a:rPr>
              <a:t>Klikněte pro úpravu formátu textu nadpisu</a:t>
            </a:r>
            <a:endParaRPr/>
          </a:p>
        </p:txBody>
      </p:sp>
      <p:sp>
        <p:nvSpPr>
          <p:cNvPr id="125" name="PlaceHolder 20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pPr>
              <a:buSzPct val="45000"/>
              <a:buFont typeface="StarSymbol"/>
              <a:buChar char=""/>
            </a:pPr>
            <a:r>
              <a:rPr lang="cs-CZ" sz="2700">
                <a:latin typeface="Georgia"/>
              </a:rPr>
              <a:t>Klikněte pro úpravu formátu textu osnovy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cs-CZ" sz="2000">
                <a:latin typeface="Georgia"/>
              </a:rPr>
              <a:t>Druhá úroveň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cs-CZ" sz="2000">
                <a:latin typeface="Georgia"/>
              </a:rPr>
              <a:t>Třetí úroveň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cs-CZ">
                <a:latin typeface="Georgia"/>
              </a:rPr>
              <a:t>Čtvrtá úroveň osnovy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cs-CZ" sz="2000">
                <a:latin typeface="Georgia"/>
              </a:rPr>
              <a:t>Pátá úroveň osnovy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cs-CZ" sz="2000">
                <a:latin typeface="Georgia"/>
              </a:rPr>
              <a:t>Šestá úroveň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cs-CZ" sz="2000">
                <a:latin typeface="Georgia"/>
              </a:rPr>
              <a:t>Sedmá úroveň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/>
    <p:bodyStyle/>
    <p:otherStyle/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5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cs-CZ" sz="4400">
                <a:latin typeface="Times New Roman"/>
              </a:rPr>
              <a:t>Klikněte pro úpravu formátu textu nadpisu</a:t>
            </a:r>
            <a:endParaRPr/>
          </a:p>
        </p:txBody>
      </p:sp>
      <p:sp>
        <p:nvSpPr>
          <p:cNvPr id="16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pPr>
              <a:buFont typeface="Times New Roman"/>
              <a:buChar char="•"/>
            </a:pPr>
            <a:r>
              <a:rPr lang="cs-CZ" sz="3200">
                <a:latin typeface="Times New Roman"/>
              </a:rPr>
              <a:t>Klikněte pro úpravu formátu textu osnovy</a:t>
            </a:r>
            <a:endParaRPr/>
          </a:p>
          <a:p>
            <a:pPr lvl="1">
              <a:buFont typeface="Times New Roman"/>
              <a:buChar char="–"/>
            </a:pPr>
            <a:r>
              <a:rPr lang="cs-CZ" sz="2800">
                <a:latin typeface="Times New Roman"/>
              </a:rPr>
              <a:t>Druhá úroveň</a:t>
            </a:r>
            <a:endParaRPr/>
          </a:p>
          <a:p>
            <a:pPr lvl="2">
              <a:buFont typeface="Times New Roman"/>
              <a:buChar char="•"/>
            </a:pPr>
            <a:r>
              <a:rPr lang="cs-CZ" sz="2400">
                <a:latin typeface="Times New Roman"/>
              </a:rPr>
              <a:t>Třetí úroveň</a:t>
            </a:r>
            <a:endParaRPr/>
          </a:p>
          <a:p>
            <a:pPr lvl="3">
              <a:buFont typeface="Times New Roman"/>
              <a:buChar char="–"/>
            </a:pPr>
            <a:r>
              <a:rPr lang="cs-CZ" sz="2000">
                <a:latin typeface="Times New Roman"/>
              </a:rPr>
              <a:t>Čtvrtá úroveň osnovy</a:t>
            </a:r>
            <a:endParaRPr/>
          </a:p>
          <a:p>
            <a:pPr lvl="4">
              <a:buFont typeface="Times New Roman"/>
              <a:buChar char="»"/>
            </a:pPr>
            <a:r>
              <a:rPr lang="cs-CZ" sz="2000">
                <a:latin typeface="Times New Roman"/>
              </a:rPr>
              <a:t>Pátá úroveň osnovy</a:t>
            </a:r>
            <a:endParaRPr/>
          </a:p>
          <a:p>
            <a:pPr lvl="5">
              <a:buFont typeface="Times New Roman"/>
              <a:buChar char="»"/>
            </a:pPr>
            <a:r>
              <a:rPr lang="cs-CZ" sz="2000">
                <a:latin typeface="Times New Roman"/>
              </a:rPr>
              <a:t>Šestá úroveň</a:t>
            </a:r>
            <a:endParaRPr/>
          </a:p>
          <a:p>
            <a:pPr lvl="6">
              <a:buFont typeface="Times New Roman"/>
              <a:buChar char="»"/>
            </a:pPr>
            <a:r>
              <a:rPr lang="cs-CZ" sz="2000">
                <a:latin typeface="Times New Roman"/>
              </a:rPr>
              <a:t>Sedmá úroveň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pa.upol.cz/images/JesinaKudlacek-Aplikovana_telesna_vychova.pdf" TargetMode="Externa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HKmn9FmH6So" TargetMode="Externa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apa.upol.cz/images/BartonovaJesina-IVP.pdf" TargetMode="External"/><Relationship Id="rId2" Type="http://schemas.openxmlformats.org/officeDocument/2006/relationships/hyperlink" Target="https://apa.upol.cz/images/APAosobSt&#283;lesn&#253;mPosti&#382;en&#237;mKudlacek.pdf" TargetMode="Externa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s://www.researchgate.net/publication/318100278_Metody_integrace_zaka_s_telesnym_postizenim_do_telesne_vychovy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mailto:dadova@ftvs.cuni.cz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inkluze.net/inkluzivni-vzdelavani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slideplayer.cz/slide/11319968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TextShape 1"/>
          <p:cNvSpPr txBox="1"/>
          <p:nvPr/>
        </p:nvSpPr>
        <p:spPr>
          <a:xfrm>
            <a:off x="1403640" y="3168000"/>
            <a:ext cx="6400440" cy="27360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cs-CZ" sz="2600" b="1" strike="noStrike" cap="all" dirty="0">
                <a:solidFill>
                  <a:srgbClr val="000000"/>
                </a:solidFill>
                <a:latin typeface="Georgia"/>
              </a:rPr>
              <a:t>PhDr. Klára Daďová, Ph.D.</a:t>
            </a:r>
            <a:endParaRPr dirty="0"/>
          </a:p>
          <a:p>
            <a:pPr algn="ctr">
              <a:lnSpc>
                <a:spcPct val="100000"/>
              </a:lnSpc>
            </a:pPr>
            <a:r>
              <a:rPr lang="cs-CZ" sz="2600" b="1" strike="noStrike" cap="all" dirty="0">
                <a:solidFill>
                  <a:srgbClr val="000000"/>
                </a:solidFill>
                <a:latin typeface="Georgia"/>
              </a:rPr>
              <a:t>Katedra ZTV a TVL</a:t>
            </a:r>
            <a:endParaRPr dirty="0"/>
          </a:p>
          <a:p>
            <a:pPr algn="ctr">
              <a:lnSpc>
                <a:spcPct val="100000"/>
              </a:lnSpc>
            </a:pPr>
            <a:r>
              <a:rPr lang="cs-CZ" sz="2600" b="1" strike="noStrike" cap="all" dirty="0">
                <a:solidFill>
                  <a:srgbClr val="000000"/>
                </a:solidFill>
                <a:latin typeface="Georgia"/>
              </a:rPr>
              <a:t>FTVS UK</a:t>
            </a:r>
            <a:endParaRPr dirty="0"/>
          </a:p>
          <a:p>
            <a:pPr algn="ctr">
              <a:lnSpc>
                <a:spcPct val="100000"/>
              </a:lnSpc>
            </a:pPr>
            <a:endParaRPr dirty="0"/>
          </a:p>
          <a:p>
            <a:pPr algn="ctr">
              <a:lnSpc>
                <a:spcPct val="100000"/>
              </a:lnSpc>
            </a:pPr>
            <a:r>
              <a:rPr lang="cs-CZ" sz="2400" b="1" strike="noStrike" cap="all" dirty="0">
                <a:solidFill>
                  <a:srgbClr val="000000"/>
                </a:solidFill>
                <a:latin typeface="Georgia"/>
              </a:rPr>
              <a:t>dadova@ftvs.cuni.cz</a:t>
            </a:r>
            <a:endParaRPr dirty="0"/>
          </a:p>
          <a:p>
            <a:pPr algn="ctr">
              <a:lnSpc>
                <a:spcPct val="100000"/>
              </a:lnSpc>
            </a:pPr>
            <a:r>
              <a:rPr lang="cs-CZ" sz="2400" b="1" strike="noStrike" cap="all" dirty="0">
                <a:solidFill>
                  <a:srgbClr val="000000"/>
                </a:solidFill>
                <a:latin typeface="Georgia"/>
              </a:rPr>
              <a:t>Dadova.klara@gmail.com</a:t>
            </a:r>
            <a:endParaRPr dirty="0"/>
          </a:p>
          <a:p>
            <a:pPr algn="ctr">
              <a:lnSpc>
                <a:spcPct val="100000"/>
              </a:lnSpc>
            </a:pPr>
            <a:r>
              <a:rPr lang="cs-CZ" sz="2400" b="1" strike="noStrike" cap="all" dirty="0">
                <a:solidFill>
                  <a:srgbClr val="000000"/>
                </a:solidFill>
                <a:latin typeface="Georgia"/>
              </a:rPr>
              <a:t>2 2017 2386 </a:t>
            </a:r>
            <a:endParaRPr dirty="0"/>
          </a:p>
        </p:txBody>
      </p:sp>
      <p:sp>
        <p:nvSpPr>
          <p:cNvPr id="202" name="TextShape 2"/>
          <p:cNvSpPr txBox="1"/>
          <p:nvPr/>
        </p:nvSpPr>
        <p:spPr>
          <a:xfrm>
            <a:off x="432000" y="546480"/>
            <a:ext cx="8350200" cy="14695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b"/>
          <a:lstStyle/>
          <a:p>
            <a:pPr algn="ctr">
              <a:lnSpc>
                <a:spcPct val="100000"/>
              </a:lnSpc>
            </a:pPr>
            <a:r>
              <a:rPr lang="cs-CZ" sz="5400" strike="noStrike" dirty="0" err="1">
                <a:solidFill>
                  <a:srgbClr val="D16349"/>
                </a:solidFill>
                <a:latin typeface="Georgia"/>
              </a:rPr>
              <a:t>Somatopedie</a:t>
            </a:r>
            <a:endParaRPr lang="cs-CZ" sz="5400" strike="noStrike" dirty="0">
              <a:solidFill>
                <a:srgbClr val="D16349"/>
              </a:solidFill>
              <a:latin typeface="Georgia"/>
            </a:endParaRPr>
          </a:p>
          <a:p>
            <a:pPr algn="ctr">
              <a:lnSpc>
                <a:spcPct val="100000"/>
              </a:lnSpc>
            </a:pPr>
            <a:r>
              <a:rPr lang="cs-CZ" sz="5400" dirty="0">
                <a:solidFill>
                  <a:srgbClr val="D16349"/>
                </a:solidFill>
                <a:latin typeface="Georgia"/>
              </a:rPr>
              <a:t>Metody integrace v TV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TextShape 1"/>
          <p:cNvSpPr txBox="1"/>
          <p:nvPr/>
        </p:nvSpPr>
        <p:spPr>
          <a:xfrm>
            <a:off x="301680" y="228600"/>
            <a:ext cx="8534160" cy="7585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b"/>
          <a:lstStyle/>
          <a:p>
            <a:pPr algn="ctr">
              <a:lnSpc>
                <a:spcPct val="100000"/>
              </a:lnSpc>
            </a:pPr>
            <a:r>
              <a:rPr lang="cs-CZ" sz="3600" dirty="0">
                <a:solidFill>
                  <a:srgbClr val="CC3300"/>
                </a:solidFill>
                <a:latin typeface="Comic Sans MS" panose="030F0702030302020204" pitchFamily="66" charset="0"/>
              </a:rPr>
              <a:t>Faktory integrace / inkluze</a:t>
            </a:r>
            <a:endParaRPr dirty="0">
              <a:latin typeface="Comic Sans MS" panose="030F0702030302020204" pitchFamily="66" charset="0"/>
            </a:endParaRPr>
          </a:p>
        </p:txBody>
      </p:sp>
      <p:sp>
        <p:nvSpPr>
          <p:cNvPr id="255" name="TextShape 2"/>
          <p:cNvSpPr txBox="1"/>
          <p:nvPr/>
        </p:nvSpPr>
        <p:spPr>
          <a:xfrm>
            <a:off x="316980" y="1700808"/>
            <a:ext cx="8503560" cy="4685984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u="sng" dirty="0">
                <a:latin typeface="Comic Sans MS" panose="030F0702030302020204" pitchFamily="66" charset="0"/>
              </a:rPr>
              <a:t>Rodina</a:t>
            </a:r>
            <a:r>
              <a:rPr lang="cs-CZ" sz="2400" dirty="0">
                <a:latin typeface="Comic Sans MS" panose="030F0702030302020204" pitchFamily="66" charset="0"/>
              </a:rPr>
              <a:t> – skladba rodiny, hodnotová orientace, přijetí dítěte, výchovný styl, vzdělání rodičů, </a:t>
            </a:r>
            <a:r>
              <a:rPr lang="cs-CZ" sz="2400" dirty="0" err="1">
                <a:latin typeface="Comic Sans MS" panose="030F0702030302020204" pitchFamily="66" charset="0"/>
              </a:rPr>
              <a:t>socio</a:t>
            </a:r>
            <a:r>
              <a:rPr lang="cs-CZ" sz="2400" dirty="0">
                <a:latin typeface="Comic Sans MS" panose="030F0702030302020204" pitchFamily="66" charset="0"/>
              </a:rPr>
              <a:t>-kulturní a ekonomická úroveň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>
                <a:latin typeface="Comic Sans MS" panose="030F0702030302020204" pitchFamily="66" charset="0"/>
              </a:rPr>
              <a:t>Stát a </a:t>
            </a:r>
            <a:r>
              <a:rPr lang="cs-CZ" sz="2400" u="sng" dirty="0">
                <a:latin typeface="Comic Sans MS" panose="030F0702030302020204" pitchFamily="66" charset="0"/>
              </a:rPr>
              <a:t>sociální zabezpečení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u="sng" dirty="0">
                <a:latin typeface="Comic Sans MS" panose="030F0702030302020204" pitchFamily="66" charset="0"/>
              </a:rPr>
              <a:t>Škola</a:t>
            </a:r>
            <a:r>
              <a:rPr lang="cs-CZ" sz="2400" dirty="0">
                <a:latin typeface="Comic Sans MS" panose="030F0702030302020204" pitchFamily="66" charset="0"/>
              </a:rPr>
              <a:t> – vybavení, doprava, atmosféra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u="sng" dirty="0">
                <a:latin typeface="Comic Sans MS" panose="030F0702030302020204" pitchFamily="66" charset="0"/>
              </a:rPr>
              <a:t>Možnosti podpory</a:t>
            </a:r>
            <a:r>
              <a:rPr lang="cs-CZ" sz="2400" dirty="0">
                <a:latin typeface="Comic Sans MS" panose="030F0702030302020204" pitchFamily="66" charset="0"/>
              </a:rPr>
              <a:t> – asistent pedagoga vs. osobní asistent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400" u="sng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u="sng" dirty="0">
                <a:latin typeface="Comic Sans MS" panose="030F0702030302020204" pitchFamily="66" charset="0"/>
              </a:rPr>
              <a:t>Kvalita diagnostické a metodické pomoci odborných zařízení </a:t>
            </a:r>
            <a:r>
              <a:rPr lang="cs-CZ" sz="2400" dirty="0">
                <a:latin typeface="Comic Sans MS" panose="030F0702030302020204" pitchFamily="66" charset="0"/>
              </a:rPr>
              <a:t>– SPC, PPP, neziskové organizace</a:t>
            </a:r>
            <a:br>
              <a:rPr lang="cs-CZ" sz="2400" dirty="0">
                <a:latin typeface="Comic Sans MS" panose="030F0702030302020204" pitchFamily="66" charset="0"/>
              </a:rPr>
            </a:br>
            <a:endParaRPr lang="cs-CZ" sz="24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>
                <a:latin typeface="Comic Sans MS" panose="030F0702030302020204" pitchFamily="66" charset="0"/>
              </a:rPr>
              <a:t>Široká škála možností a postupů (není to buď a nebo)</a:t>
            </a:r>
          </a:p>
          <a:p>
            <a:br>
              <a:rPr lang="cs-CZ" sz="2800" dirty="0"/>
            </a:br>
            <a:endParaRPr sz="2800" dirty="0"/>
          </a:p>
        </p:txBody>
      </p:sp>
    </p:spTree>
    <p:extLst>
      <p:ext uri="{BB962C8B-B14F-4D97-AF65-F5344CB8AC3E}">
        <p14:creationId xmlns:p14="http://schemas.microsoft.com/office/powerpoint/2010/main" val="179762468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27169CE0-105D-4248-BB02-71E23209B7E1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457200" y="1556792"/>
            <a:ext cx="8363272" cy="4752528"/>
          </a:xfrm>
        </p:spPr>
        <p:txBody>
          <a:bodyPr/>
          <a:lstStyle/>
          <a:p>
            <a:pPr marL="285750" indent="-285750">
              <a:buFontTx/>
              <a:buChar char="-"/>
            </a:pPr>
            <a:r>
              <a:rPr lang="cs-CZ" sz="2400" dirty="0">
                <a:latin typeface="Comic Sans MS" panose="030F0702030302020204" pitchFamily="66" charset="0"/>
              </a:rPr>
              <a:t>osobnost žáka (výchozí schopnosti, dovednosti a osobnostní rysy)</a:t>
            </a:r>
          </a:p>
          <a:p>
            <a:pPr marL="285750" indent="-285750">
              <a:buFontTx/>
              <a:buChar char="-"/>
            </a:pPr>
            <a:r>
              <a:rPr lang="cs-CZ" sz="2400" dirty="0">
                <a:latin typeface="Comic Sans MS" panose="030F0702030302020204" pitchFamily="66" charset="0"/>
              </a:rPr>
              <a:t>poskytnout mu takové edukační prostředí, ve kterém tento žák najde optimální podněty pro svůj rozvoj, ale </a:t>
            </a:r>
          </a:p>
          <a:p>
            <a:pPr marL="285750" indent="-285750">
              <a:buFontTx/>
              <a:buChar char="-"/>
            </a:pPr>
            <a:r>
              <a:rPr lang="cs-CZ" sz="2400" dirty="0">
                <a:latin typeface="Comic Sans MS" panose="030F0702030302020204" pitchFamily="66" charset="0"/>
              </a:rPr>
              <a:t>třída - každý je jiný s jiným spektrem schopností a potřeb</a:t>
            </a:r>
          </a:p>
          <a:p>
            <a:pPr marL="285750" indent="-285750">
              <a:buFontTx/>
              <a:buChar char="-"/>
            </a:pPr>
            <a:r>
              <a:rPr lang="cs-CZ" sz="2400" dirty="0">
                <a:latin typeface="Comic Sans MS" panose="030F0702030302020204" pitchFamily="66" charset="0"/>
              </a:rPr>
              <a:t>inkluze pak znamená </a:t>
            </a:r>
            <a:r>
              <a:rPr lang="cs-CZ" sz="2400" b="1" dirty="0">
                <a:latin typeface="Comic Sans MS" panose="030F0702030302020204" pitchFamily="66" charset="0"/>
              </a:rPr>
              <a:t>vytvoření diferencovaných podmínek různým dětem</a:t>
            </a:r>
            <a:r>
              <a:rPr lang="cs-CZ" sz="2400" dirty="0">
                <a:latin typeface="Comic Sans MS" panose="030F0702030302020204" pitchFamily="66" charset="0"/>
              </a:rPr>
              <a:t> tak, že všechny – ač se svými schopnostmi mohou značně lišit – </a:t>
            </a:r>
            <a:r>
              <a:rPr lang="cs-CZ" sz="2400" b="1" dirty="0">
                <a:latin typeface="Comic Sans MS" panose="030F0702030302020204" pitchFamily="66" charset="0"/>
              </a:rPr>
              <a:t>získají prostředí, které je optimálně rozvíjí</a:t>
            </a:r>
            <a:r>
              <a:rPr lang="cs-CZ" sz="2400" dirty="0">
                <a:latin typeface="Comic Sans MS" panose="030F0702030302020204" pitchFamily="66" charset="0"/>
              </a:rPr>
              <a:t> a přitom mohou pracovat ve společné, výkonově heterogenní sociální skupině.</a:t>
            </a:r>
          </a:p>
          <a:p>
            <a:pPr marL="285750" indent="-285750">
              <a:buFontTx/>
              <a:buChar char="-"/>
            </a:pPr>
            <a:r>
              <a:rPr lang="cs-CZ" sz="2400" dirty="0">
                <a:latin typeface="Comic Sans MS" panose="030F0702030302020204" pitchFamily="66" charset="0"/>
              </a:rPr>
              <a:t>program s vysokou mírou vnější a vnitřní diferenciace a individualizace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BA36E2B6-B0B4-498E-999B-394DF0A6FD9A}"/>
              </a:ext>
            </a:extLst>
          </p:cNvPr>
          <p:cNvSpPr txBox="1"/>
          <p:nvPr/>
        </p:nvSpPr>
        <p:spPr>
          <a:xfrm>
            <a:off x="1403648" y="332656"/>
            <a:ext cx="66896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600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Faktory integrace a inkluze II</a:t>
            </a:r>
          </a:p>
        </p:txBody>
      </p:sp>
    </p:spTree>
    <p:extLst>
      <p:ext uri="{BB962C8B-B14F-4D97-AF65-F5344CB8AC3E}">
        <p14:creationId xmlns:p14="http://schemas.microsoft.com/office/powerpoint/2010/main" val="11308341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6EAC879-3692-4C5C-AC5F-BB540EE22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474" y="116632"/>
            <a:ext cx="8229240" cy="851144"/>
          </a:xfrm>
        </p:spPr>
        <p:txBody>
          <a:bodyPr/>
          <a:lstStyle/>
          <a:p>
            <a:pPr algn="ctr"/>
            <a:r>
              <a:rPr lang="cs-CZ" sz="3600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ATV vs. ITV vs. ZTV vs. RTV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28AC0ED-2A85-46F1-A4D5-AD23F126CD47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179512" y="1604520"/>
            <a:ext cx="8506928" cy="5136848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highlight>
                  <a:srgbClr val="FFFF00"/>
                </a:highlight>
                <a:latin typeface="Comic Sans MS" panose="030F0702030302020204" pitchFamily="66" charset="0"/>
              </a:rPr>
              <a:t>aplikovaná tělesná výchova (ATV) </a:t>
            </a:r>
            <a:r>
              <a:rPr lang="cs-CZ" sz="2400" dirty="0">
                <a:latin typeface="Comic Sans MS" panose="030F0702030302020204" pitchFamily="66" charset="0"/>
              </a:rPr>
              <a:t>představuje tělesnou výchovu s participací jednoho nebo více žáků se SVP s modifikací podmínek a obsahu ve vztahu k pohybovým aktivitám integrovaného, paralelního i segregovaného charakteru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highlight>
                  <a:srgbClr val="FFFF00"/>
                </a:highlight>
                <a:latin typeface="Comic Sans MS" panose="030F0702030302020204" pitchFamily="66" charset="0"/>
              </a:rPr>
              <a:t>v integrované tělesné výchově (ITV) </a:t>
            </a:r>
            <a:r>
              <a:rPr lang="cs-CZ" sz="2400" dirty="0">
                <a:latin typeface="Comic Sans MS" panose="030F0702030302020204" pitchFamily="66" charset="0"/>
              </a:rPr>
              <a:t>dochází k participaci jednoho či více žáků se SVP společně s intaktními žáky 	/= ATV na běžných školách v rámci integrace/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highlight>
                  <a:srgbClr val="FFFF00"/>
                </a:highlight>
                <a:latin typeface="Comic Sans MS" panose="030F0702030302020204" pitchFamily="66" charset="0"/>
              </a:rPr>
              <a:t>rehabilitační tělesná výchova (RTV) </a:t>
            </a:r>
            <a:r>
              <a:rPr lang="cs-CZ" sz="2400" dirty="0">
                <a:latin typeface="Comic Sans MS" panose="030F0702030302020204" pitchFamily="66" charset="0"/>
              </a:rPr>
              <a:t>na základních školách speciálních, zaměřena na žáky se středně těžkým (těžkým) mentálním postižením, obvykle v kombinaci s TP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highlight>
                  <a:srgbClr val="FFFF00"/>
                </a:highlight>
                <a:latin typeface="Comic Sans MS" panose="030F0702030302020204" pitchFamily="66" charset="0"/>
              </a:rPr>
              <a:t>zdravotní tělesná výchova (ZTV) </a:t>
            </a:r>
            <a:r>
              <a:rPr lang="cs-CZ" sz="2400" dirty="0">
                <a:latin typeface="Comic Sans MS" panose="030F0702030302020204" pitchFamily="66" charset="0"/>
              </a:rPr>
              <a:t>na běžných základních školách i školách zřízených pro žáky se SVP, zaměřena primárně na žáky se zdravotním znevýhodněním s cílem </a:t>
            </a:r>
            <a:r>
              <a:rPr lang="cs-CZ" sz="2400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prevence zdravotních rizik</a:t>
            </a:r>
            <a:endParaRPr lang="pl-PL" sz="2400" dirty="0">
              <a:latin typeface="Comic Sans MS" panose="030F0702030302020204" pitchFamily="66" charset="0"/>
            </a:endParaRPr>
          </a:p>
          <a:p>
            <a:r>
              <a:rPr lang="pl-PL" sz="1200" dirty="0">
                <a:latin typeface="Comic Sans MS" panose="030F0702030302020204" pitchFamily="66" charset="0"/>
              </a:rPr>
              <a:t>	Ješina a Kudláček (</a:t>
            </a:r>
            <a:r>
              <a:rPr lang="cs-CZ" sz="1200" dirty="0">
                <a:hlinkClick r:id="rId2"/>
              </a:rPr>
              <a:t>https://www.apa.upol.cz/images/JesinaKudlacek-Aplikovana_telesna_vychova.pdf</a:t>
            </a:r>
            <a:r>
              <a:rPr lang="pl-PL" sz="1200" dirty="0">
                <a:latin typeface="Comic Sans MS" panose="030F0702030302020204" pitchFamily="66" charset="0"/>
              </a:rPr>
              <a:t>)</a:t>
            </a:r>
            <a:endParaRPr lang="cs-CZ" sz="1200" dirty="0">
              <a:latin typeface="Comic Sans MS" panose="030F0702030302020204" pitchFamily="66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sz="2400" dirty="0">
              <a:latin typeface="Comic Sans MS" panose="030F0702030302020204" pitchFamily="66" charset="0"/>
            </a:endParaRPr>
          </a:p>
          <a:p>
            <a:endParaRPr lang="cs-CZ" sz="28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78648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380" y="319862"/>
            <a:ext cx="8229240" cy="648072"/>
          </a:xfrm>
          <a:noFill/>
        </p:spPr>
        <p:txBody>
          <a:bodyPr/>
          <a:lstStyle/>
          <a:p>
            <a:pPr algn="ctr"/>
            <a:r>
              <a:rPr lang="cs-CZ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Stupně podpory v TV dle </a:t>
            </a:r>
            <a:r>
              <a:rPr lang="cs-CZ" sz="24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Blocka</a:t>
            </a:r>
            <a:r>
              <a:rPr lang="cs-CZ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 (2000) upravené pro ČR 		</a:t>
            </a:r>
            <a:r>
              <a:rPr lang="cs-CZ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(</a:t>
            </a:r>
            <a:r>
              <a:rPr lang="cs-CZ" sz="20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Ješina</a:t>
            </a:r>
            <a:r>
              <a:rPr lang="cs-CZ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 &amp; Kudláček, 2009b)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/>
          </p:nvPr>
        </p:nvSpPr>
        <p:spPr>
          <a:xfrm>
            <a:off x="287524" y="1700808"/>
            <a:ext cx="8229240" cy="4968552"/>
          </a:xfrm>
        </p:spPr>
        <p:txBody>
          <a:bodyPr/>
          <a:lstStyle/>
          <a:p>
            <a:pPr marL="342900" indent="-342900">
              <a:lnSpc>
                <a:spcPts val="2500"/>
              </a:lnSpc>
              <a:buAutoNum type="arabicPeriod"/>
            </a:pPr>
            <a:r>
              <a:rPr lang="cs-CZ" sz="2400" dirty="0">
                <a:latin typeface="Comic Sans MS" panose="030F0702030302020204" pitchFamily="66" charset="0"/>
              </a:rPr>
              <a:t> </a:t>
            </a:r>
            <a:r>
              <a:rPr lang="cs-CZ" sz="2400" b="1" dirty="0">
                <a:latin typeface="Comic Sans MS" panose="030F0702030302020204" pitchFamily="66" charset="0"/>
              </a:rPr>
              <a:t>Integrace bez podpory a bez modifikace obsahu</a:t>
            </a:r>
            <a:r>
              <a:rPr lang="cs-CZ" sz="2400" dirty="0">
                <a:latin typeface="Comic Sans MS" panose="030F0702030302020204" pitchFamily="66" charset="0"/>
              </a:rPr>
              <a:t> 		(běžná TV i integrovaná TV)</a:t>
            </a:r>
          </a:p>
          <a:p>
            <a:pPr>
              <a:lnSpc>
                <a:spcPts val="2500"/>
              </a:lnSpc>
            </a:pPr>
            <a:r>
              <a:rPr lang="cs-CZ" sz="2400" dirty="0">
                <a:latin typeface="Comic Sans MS" panose="030F0702030302020204" pitchFamily="66" charset="0"/>
              </a:rPr>
              <a:t>2.   </a:t>
            </a:r>
            <a:r>
              <a:rPr lang="cs-CZ" sz="2400" b="1" dirty="0">
                <a:latin typeface="Comic Sans MS" panose="030F0702030302020204" pitchFamily="66" charset="0"/>
              </a:rPr>
              <a:t>Integrace s úpravou obsahu a podmínek</a:t>
            </a:r>
            <a:r>
              <a:rPr lang="cs-CZ" sz="2400" dirty="0">
                <a:latin typeface="Comic Sans MS" panose="030F0702030302020204" pitchFamily="66" charset="0"/>
              </a:rPr>
              <a:t>				 (ATV i integrovaná TV)</a:t>
            </a:r>
          </a:p>
          <a:p>
            <a:pPr>
              <a:lnSpc>
                <a:spcPts val="2500"/>
              </a:lnSpc>
            </a:pPr>
            <a:r>
              <a:rPr lang="cs-CZ" sz="2400" dirty="0">
                <a:latin typeface="Comic Sans MS" panose="030F0702030302020204" pitchFamily="66" charset="0"/>
              </a:rPr>
              <a:t>3.   </a:t>
            </a:r>
            <a:r>
              <a:rPr lang="cs-CZ" sz="2400" b="1" dirty="0">
                <a:latin typeface="Comic Sans MS" panose="030F0702030302020204" pitchFamily="66" charset="0"/>
              </a:rPr>
              <a:t>Integrace s využitím „peer partnerů/tutorů“ </a:t>
            </a:r>
            <a:r>
              <a:rPr lang="cs-CZ" sz="2400" dirty="0">
                <a:latin typeface="Comic Sans MS" panose="030F0702030302020204" pitchFamily="66" charset="0"/>
              </a:rPr>
              <a:t>			(ATV i integrovaná TV)</a:t>
            </a:r>
          </a:p>
          <a:p>
            <a:pPr>
              <a:lnSpc>
                <a:spcPts val="2500"/>
              </a:lnSpc>
            </a:pPr>
            <a:r>
              <a:rPr lang="cs-CZ" sz="2400" dirty="0">
                <a:latin typeface="Comic Sans MS" panose="030F0702030302020204" pitchFamily="66" charset="0"/>
              </a:rPr>
              <a:t>4.   </a:t>
            </a:r>
            <a:r>
              <a:rPr lang="cs-CZ" sz="2400" b="1" dirty="0">
                <a:latin typeface="Comic Sans MS" panose="030F0702030302020204" pitchFamily="66" charset="0"/>
              </a:rPr>
              <a:t>Integrace s využitím asistenta pedagoga </a:t>
            </a:r>
            <a:r>
              <a:rPr lang="cs-CZ" sz="2400" dirty="0">
                <a:latin typeface="Comic Sans MS" panose="030F0702030302020204" pitchFamily="66" charset="0"/>
              </a:rPr>
              <a:t>			(ATV i integrovaná TV)</a:t>
            </a:r>
          </a:p>
          <a:p>
            <a:pPr>
              <a:lnSpc>
                <a:spcPts val="2500"/>
              </a:lnSpc>
            </a:pPr>
            <a:r>
              <a:rPr lang="cs-CZ" sz="2400" dirty="0">
                <a:latin typeface="Comic Sans MS" panose="030F0702030302020204" pitchFamily="66" charset="0"/>
              </a:rPr>
              <a:t>5.   </a:t>
            </a:r>
            <a:r>
              <a:rPr lang="cs-CZ" sz="2400" b="1" dirty="0">
                <a:latin typeface="Comic Sans MS" panose="030F0702030302020204" pitchFamily="66" charset="0"/>
              </a:rPr>
              <a:t>Kombinované formy výuky</a:t>
            </a:r>
            <a:r>
              <a:rPr lang="cs-CZ" sz="2400" dirty="0">
                <a:latin typeface="Comic Sans MS" panose="030F0702030302020204" pitchFamily="66" charset="0"/>
              </a:rPr>
              <a:t>						 (Individuální segregovaná, individuální či 		skup. paralelní, běžná integrovaná ATV)</a:t>
            </a:r>
          </a:p>
          <a:p>
            <a:pPr>
              <a:lnSpc>
                <a:spcPts val="2500"/>
              </a:lnSpc>
            </a:pPr>
            <a:r>
              <a:rPr lang="cs-CZ" sz="2400" dirty="0">
                <a:latin typeface="Comic Sans MS" panose="030F0702030302020204" pitchFamily="66" charset="0"/>
              </a:rPr>
              <a:t>6.   </a:t>
            </a:r>
            <a:r>
              <a:rPr lang="cs-CZ" sz="2400" b="1" dirty="0">
                <a:latin typeface="Comic Sans MS" panose="030F0702030302020204" pitchFamily="66" charset="0"/>
              </a:rPr>
              <a:t>Spolupráce s organizacemi v komunitě</a:t>
            </a:r>
            <a:r>
              <a:rPr lang="cs-CZ" sz="2400" dirty="0">
                <a:latin typeface="Comic Sans MS" panose="030F0702030302020204" pitchFamily="66" charset="0"/>
              </a:rPr>
              <a:t> školy / žáka    		(segregovaná ATV)</a:t>
            </a:r>
          </a:p>
          <a:p>
            <a:pPr>
              <a:lnSpc>
                <a:spcPts val="2500"/>
              </a:lnSpc>
            </a:pPr>
            <a:r>
              <a:rPr lang="cs-CZ" sz="2400" dirty="0">
                <a:latin typeface="Comic Sans MS" panose="030F0702030302020204" pitchFamily="66" charset="0"/>
              </a:rPr>
              <a:t>7.   </a:t>
            </a:r>
            <a:r>
              <a:rPr lang="cs-CZ" sz="2400" b="1" dirty="0">
                <a:latin typeface="Comic Sans MS" panose="030F0702030302020204" pitchFamily="66" charset="0"/>
              </a:rPr>
              <a:t>Další výuka segregovaného charakteru</a:t>
            </a:r>
            <a:r>
              <a:rPr lang="cs-CZ" sz="2400" dirty="0">
                <a:latin typeface="Comic Sans MS" panose="030F0702030302020204" pitchFamily="66" charset="0"/>
              </a:rPr>
              <a:t>				 (segregovaná ATV).                                  </a:t>
            </a:r>
            <a:br>
              <a:rPr lang="cs-CZ" sz="1800" dirty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549939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TextShape 1"/>
          <p:cNvSpPr txBox="1"/>
          <p:nvPr/>
        </p:nvSpPr>
        <p:spPr>
          <a:xfrm>
            <a:off x="301680" y="228600"/>
            <a:ext cx="8534160" cy="7585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b"/>
          <a:lstStyle/>
          <a:p>
            <a:pPr algn="ctr">
              <a:lnSpc>
                <a:spcPct val="100000"/>
              </a:lnSpc>
            </a:pPr>
            <a:r>
              <a:rPr lang="cs-CZ" sz="3600" dirty="0">
                <a:solidFill>
                  <a:srgbClr val="CC3300"/>
                </a:solidFill>
                <a:latin typeface="Comic Sans MS" panose="030F0702030302020204" pitchFamily="66" charset="0"/>
              </a:rPr>
              <a:t>Možnosti začlenění žáka do TV</a:t>
            </a:r>
            <a:endParaRPr dirty="0">
              <a:latin typeface="Comic Sans MS" panose="030F0702030302020204" pitchFamily="66" charset="0"/>
            </a:endParaRPr>
          </a:p>
        </p:txBody>
      </p:sp>
      <p:sp>
        <p:nvSpPr>
          <p:cNvPr id="255" name="TextShape 2"/>
          <p:cNvSpPr txBox="1"/>
          <p:nvPr/>
        </p:nvSpPr>
        <p:spPr>
          <a:xfrm>
            <a:off x="301680" y="1340768"/>
            <a:ext cx="8503560" cy="4757992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fontAlgn="base"/>
            <a:br>
              <a:rPr lang="cs-CZ" dirty="0">
                <a:latin typeface="Comic Sans MS" panose="030F0702030302020204" pitchFamily="66" charset="0"/>
              </a:rPr>
            </a:br>
            <a:r>
              <a:rPr lang="cs-CZ" sz="2400" dirty="0">
                <a:latin typeface="Comic Sans MS" panose="030F0702030302020204" pitchFamily="66" charset="0"/>
              </a:rPr>
              <a:t>1. </a:t>
            </a:r>
            <a:r>
              <a:rPr lang="cs-CZ" sz="2400" b="1" dirty="0">
                <a:latin typeface="Comic Sans MS" panose="030F0702030302020204" pitchFamily="66" charset="0"/>
              </a:rPr>
              <a:t>žák se může výuce plně a bez omezení věnovat </a:t>
            </a:r>
            <a:r>
              <a:rPr lang="cs-CZ" sz="2400" dirty="0">
                <a:latin typeface="Comic Sans MS" panose="030F0702030302020204" pitchFamily="66" charset="0"/>
              </a:rPr>
              <a:t>(např. dechová cvičení, relaxační cvičení, cvičení nepostižených částí těla, teoretické části výuky věnující se pravidlům her či principům olympismu aj.)</a:t>
            </a:r>
          </a:p>
          <a:p>
            <a:pPr fontAlgn="base"/>
            <a:endParaRPr lang="cs-CZ" sz="2400" dirty="0">
              <a:latin typeface="Comic Sans MS" panose="030F0702030302020204" pitchFamily="66" charset="0"/>
            </a:endParaRPr>
          </a:p>
          <a:p>
            <a:pPr fontAlgn="base"/>
            <a:r>
              <a:rPr lang="cs-CZ" sz="2400" dirty="0">
                <a:latin typeface="Comic Sans MS" panose="030F0702030302020204" pitchFamily="66" charset="0"/>
              </a:rPr>
              <a:t>2. </a:t>
            </a:r>
            <a:r>
              <a:rPr lang="cs-CZ" sz="2400" b="1" dirty="0">
                <a:latin typeface="Comic Sans MS" panose="030F0702030302020204" pitchFamily="66" charset="0"/>
              </a:rPr>
              <a:t>žák se může aktivitám věnovat s určitými limity a adaptacemi, </a:t>
            </a:r>
            <a:r>
              <a:rPr lang="cs-CZ" sz="2400" dirty="0">
                <a:latin typeface="Comic Sans MS" panose="030F0702030302020204" pitchFamily="66" charset="0"/>
              </a:rPr>
              <a:t>tj. aktivita je realizovatelná při určité modifikaci (uzpůsobení pohybu, změna pravidel aj.)</a:t>
            </a:r>
          </a:p>
          <a:p>
            <a:pPr fontAlgn="base"/>
            <a:endParaRPr lang="cs-CZ" sz="2400" dirty="0">
              <a:latin typeface="Comic Sans MS" panose="030F0702030302020204" pitchFamily="66" charset="0"/>
            </a:endParaRPr>
          </a:p>
          <a:p>
            <a:pPr fontAlgn="base"/>
            <a:r>
              <a:rPr lang="cs-CZ" sz="2400" dirty="0">
                <a:latin typeface="Comic Sans MS" panose="030F0702030302020204" pitchFamily="66" charset="0"/>
              </a:rPr>
              <a:t>3. </a:t>
            </a:r>
            <a:r>
              <a:rPr lang="cs-CZ" sz="2400" b="1" dirty="0">
                <a:latin typeface="Comic Sans MS" panose="030F0702030302020204" pitchFamily="66" charset="0"/>
              </a:rPr>
              <a:t>žák se dané aktivitě věnovat nemůže </a:t>
            </a:r>
            <a:r>
              <a:rPr lang="cs-CZ" sz="2400" dirty="0">
                <a:latin typeface="Comic Sans MS" panose="030F0702030302020204" pitchFamily="66" charset="0"/>
              </a:rPr>
              <a:t>a v čase, kdy se jí třída věnuje, má </a:t>
            </a:r>
            <a:r>
              <a:rPr lang="cs-CZ" sz="2400" b="1" dirty="0">
                <a:latin typeface="Comic Sans MS" panose="030F0702030302020204" pitchFamily="66" charset="0"/>
              </a:rPr>
              <a:t>jiný úkol či funkci </a:t>
            </a:r>
            <a:r>
              <a:rPr lang="cs-CZ" sz="2400" dirty="0">
                <a:latin typeface="Comic Sans MS" panose="030F0702030302020204" pitchFamily="66" charset="0"/>
              </a:rPr>
              <a:t>(zapisování výsledků, individuální cvičení, teoretická práce aj.).</a:t>
            </a:r>
          </a:p>
          <a:p>
            <a:br>
              <a:rPr lang="cs-CZ" sz="2400" dirty="0"/>
            </a:br>
            <a:br>
              <a:rPr lang="cs-CZ" sz="2400" dirty="0"/>
            </a:br>
            <a:endParaRPr lang="cs-CZ" sz="2400" dirty="0"/>
          </a:p>
          <a:p>
            <a:br>
              <a:rPr lang="cs-CZ" dirty="0"/>
            </a:br>
            <a:br>
              <a:rPr lang="cs-CZ" dirty="0"/>
            </a:b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1919226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TextShape 1"/>
          <p:cNvSpPr txBox="1"/>
          <p:nvPr/>
        </p:nvSpPr>
        <p:spPr>
          <a:xfrm>
            <a:off x="301680" y="228600"/>
            <a:ext cx="8534160" cy="7585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b"/>
          <a:lstStyle/>
          <a:p>
            <a:pPr algn="ctr">
              <a:lnSpc>
                <a:spcPct val="100000"/>
              </a:lnSpc>
            </a:pPr>
            <a:r>
              <a:rPr lang="cs-CZ" sz="3600" dirty="0">
                <a:solidFill>
                  <a:srgbClr val="CC3300"/>
                </a:solidFill>
                <a:latin typeface="Comic Sans MS" panose="030F0702030302020204" pitchFamily="66" charset="0"/>
              </a:rPr>
              <a:t>N</a:t>
            </a:r>
            <a:r>
              <a:rPr lang="cs-CZ" sz="3600" strike="noStrike" dirty="0">
                <a:solidFill>
                  <a:srgbClr val="CC3300"/>
                </a:solidFill>
                <a:latin typeface="Comic Sans MS" panose="030F0702030302020204" pitchFamily="66" charset="0"/>
              </a:rPr>
              <a:t>ěkterá důležitá témata integrace</a:t>
            </a:r>
            <a:endParaRPr dirty="0">
              <a:latin typeface="Comic Sans MS" panose="030F0702030302020204" pitchFamily="66" charset="0"/>
            </a:endParaRPr>
          </a:p>
        </p:txBody>
      </p:sp>
      <p:sp>
        <p:nvSpPr>
          <p:cNvPr id="255" name="TextShape 2"/>
          <p:cNvSpPr txBox="1"/>
          <p:nvPr/>
        </p:nvSpPr>
        <p:spPr>
          <a:xfrm>
            <a:off x="301680" y="1340768"/>
            <a:ext cx="8503560" cy="4757992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cs-CZ" dirty="0">
                <a:latin typeface="Comic Sans MS" panose="030F0702030302020204" pitchFamily="66" charset="0"/>
              </a:rPr>
              <a:t>Integrace vs. osvobození od TV</a:t>
            </a:r>
          </a:p>
          <a:p>
            <a:pPr>
              <a:lnSpc>
                <a:spcPct val="100000"/>
              </a:lnSpc>
            </a:pPr>
            <a:r>
              <a:rPr lang="cs-CZ" i="1" dirty="0">
                <a:solidFill>
                  <a:srgbClr val="FF0000"/>
                </a:solidFill>
                <a:latin typeface="Comic Sans MS" panose="030F0702030302020204" pitchFamily="66" charset="0"/>
              </a:rPr>
              <a:t>“</a:t>
            </a:r>
            <a:r>
              <a:rPr lang="cs-CZ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primum non </a:t>
            </a:r>
            <a:r>
              <a:rPr lang="cs-CZ" b="1" i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nocere</a:t>
            </a:r>
            <a:r>
              <a:rPr lang="cs-CZ" i="1" dirty="0">
                <a:solidFill>
                  <a:srgbClr val="FF0000"/>
                </a:solidFill>
                <a:latin typeface="Comic Sans MS" panose="030F0702030302020204" pitchFamily="66" charset="0"/>
              </a:rPr>
              <a:t>”</a:t>
            </a:r>
            <a:r>
              <a:rPr lang="cs-CZ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cs-CZ" dirty="0">
                <a:solidFill>
                  <a:srgbClr val="FF0000"/>
                </a:solidFill>
                <a:latin typeface="Comic Sans MS" panose="030F0702030302020204" pitchFamily="66" charset="0"/>
              </a:rPr>
              <a:t>aneb především neškodit</a:t>
            </a:r>
          </a:p>
          <a:p>
            <a:pPr>
              <a:lnSpc>
                <a:spcPct val="100000"/>
              </a:lnSpc>
            </a:pPr>
            <a:endParaRPr lang="cs-CZ" u="sng" dirty="0">
              <a:latin typeface="Comic Sans MS" panose="030F0702030302020204" pitchFamily="66" charset="0"/>
            </a:endParaRPr>
          </a:p>
          <a:p>
            <a:pPr>
              <a:lnSpc>
                <a:spcPct val="100000"/>
              </a:lnSpc>
            </a:pPr>
            <a:r>
              <a:rPr lang="cs-CZ" u="sng" dirty="0">
                <a:latin typeface="Comic Sans MS" panose="030F0702030302020204" pitchFamily="66" charset="0"/>
              </a:rPr>
              <a:t>Benefity:</a:t>
            </a:r>
          </a:p>
          <a:p>
            <a:pPr marL="285750" indent="-285750" fontAlgn="base">
              <a:buFont typeface="Arial" pitchFamily="34" charset="0"/>
              <a:buChar char="•"/>
            </a:pPr>
            <a:r>
              <a:rPr lang="cs-CZ" dirty="0">
                <a:latin typeface="Comic Sans MS" panose="030F0702030302020204" pitchFamily="66" charset="0"/>
              </a:rPr>
              <a:t>možnost vyzkoušet si různé formy pohybu a postupně se v nich zlepšovat,</a:t>
            </a:r>
          </a:p>
          <a:p>
            <a:pPr marL="285750" indent="-285750" fontAlgn="base">
              <a:buFont typeface="Arial" pitchFamily="34" charset="0"/>
              <a:buChar char="•"/>
            </a:pPr>
            <a:r>
              <a:rPr lang="cs-CZ" dirty="0">
                <a:latin typeface="Comic Sans MS" panose="030F0702030302020204" pitchFamily="66" charset="0"/>
              </a:rPr>
              <a:t>zlepšení tělesného uvědomění, fyzické kondice i koordinace,</a:t>
            </a:r>
          </a:p>
          <a:p>
            <a:pPr marL="285750" indent="-285750" fontAlgn="base">
              <a:buFont typeface="Arial" pitchFamily="34" charset="0"/>
              <a:buChar char="•"/>
            </a:pPr>
            <a:r>
              <a:rPr lang="cs-CZ" dirty="0">
                <a:latin typeface="Comic Sans MS" panose="030F0702030302020204" pitchFamily="66" charset="0"/>
              </a:rPr>
              <a:t>budování vztahu k pohybu a aktivnímu životnímu stylu,</a:t>
            </a:r>
          </a:p>
          <a:p>
            <a:pPr marL="285750" indent="-285750" fontAlgn="base">
              <a:buFont typeface="Arial" pitchFamily="34" charset="0"/>
              <a:buChar char="•"/>
            </a:pPr>
            <a:r>
              <a:rPr lang="cs-CZ" dirty="0">
                <a:latin typeface="Comic Sans MS" panose="030F0702030302020204" pitchFamily="66" charset="0"/>
              </a:rPr>
              <a:t>formování myšlení a postojů, změna odolnosti jedince (vztah k překážkám) a</a:t>
            </a:r>
          </a:p>
          <a:p>
            <a:pPr marL="285750" indent="-285750" fontAlgn="base">
              <a:buFont typeface="Arial" pitchFamily="34" charset="0"/>
              <a:buChar char="•"/>
            </a:pPr>
            <a:r>
              <a:rPr lang="cs-CZ" dirty="0">
                <a:latin typeface="Comic Sans MS" panose="030F0702030302020204" pitchFamily="66" charset="0"/>
              </a:rPr>
              <a:t>lepší propojení žáka s kolektivem třídy</a:t>
            </a:r>
          </a:p>
          <a:p>
            <a:pPr fontAlgn="base"/>
            <a:endParaRPr lang="cs-CZ" dirty="0">
              <a:latin typeface="Comic Sans MS" panose="030F0702030302020204" pitchFamily="66" charset="0"/>
            </a:endParaRPr>
          </a:p>
          <a:p>
            <a:pPr fontAlgn="base"/>
            <a:r>
              <a:rPr lang="cs-CZ" u="sng" dirty="0">
                <a:latin typeface="Comic Sans MS" panose="030F0702030302020204" pitchFamily="66" charset="0"/>
              </a:rPr>
              <a:t>Rizika - překážky:</a:t>
            </a:r>
          </a:p>
          <a:p>
            <a:pPr marL="285750" indent="-285750" fontAlgn="base">
              <a:buFont typeface="Arial" pitchFamily="34" charset="0"/>
              <a:buChar char="•"/>
            </a:pPr>
            <a:r>
              <a:rPr lang="cs-CZ" b="1" dirty="0">
                <a:latin typeface="Comic Sans MS" panose="030F0702030302020204" pitchFamily="66" charset="0"/>
              </a:rPr>
              <a:t>organizační</a:t>
            </a:r>
            <a:r>
              <a:rPr lang="cs-CZ" dirty="0">
                <a:latin typeface="Comic Sans MS" panose="030F0702030302020204" pitchFamily="66" charset="0"/>
              </a:rPr>
              <a:t> (</a:t>
            </a:r>
            <a:r>
              <a:rPr lang="cs-CZ" dirty="0" err="1">
                <a:latin typeface="Comic Sans MS" panose="030F0702030302020204" pitchFamily="66" charset="0"/>
              </a:rPr>
              <a:t>bariérovost</a:t>
            </a:r>
            <a:r>
              <a:rPr lang="cs-CZ" dirty="0">
                <a:latin typeface="Comic Sans MS" panose="030F0702030302020204" pitchFamily="66" charset="0"/>
              </a:rPr>
              <a:t> školy znesnadňující např. přesuny do tělocvičny, nedostatečné prostory, příliš mnoho žáků ve skupině), </a:t>
            </a:r>
          </a:p>
          <a:p>
            <a:pPr marL="285750" indent="-285750" fontAlgn="base">
              <a:buFont typeface="Arial" pitchFamily="34" charset="0"/>
              <a:buChar char="•"/>
            </a:pPr>
            <a:r>
              <a:rPr lang="cs-CZ" b="1" dirty="0">
                <a:latin typeface="Comic Sans MS" panose="030F0702030302020204" pitchFamily="66" charset="0"/>
              </a:rPr>
              <a:t>materiální</a:t>
            </a:r>
            <a:r>
              <a:rPr lang="cs-CZ" dirty="0">
                <a:latin typeface="Comic Sans MS" panose="030F0702030302020204" pitchFamily="66" charset="0"/>
              </a:rPr>
              <a:t> (nedostatek sportovního vybavení, nevhodné kompenzační pomůcky) a</a:t>
            </a:r>
          </a:p>
          <a:p>
            <a:pPr marL="285750" indent="-285750" fontAlgn="base">
              <a:buFont typeface="Arial" pitchFamily="34" charset="0"/>
              <a:buChar char="•"/>
            </a:pPr>
            <a:r>
              <a:rPr lang="cs-CZ" b="1" dirty="0">
                <a:latin typeface="Comic Sans MS" panose="030F0702030302020204" pitchFamily="66" charset="0"/>
              </a:rPr>
              <a:t>personální</a:t>
            </a:r>
            <a:r>
              <a:rPr lang="cs-CZ" dirty="0">
                <a:latin typeface="Comic Sans MS" panose="030F0702030302020204" pitchFamily="66" charset="0"/>
              </a:rPr>
              <a:t>  (nedostatek asistentů i konzultantů v oblasti aplikované tělesné výchovy, nedostatečné kompetence pedagogů v oblasti APA)</a:t>
            </a:r>
            <a:br>
              <a:rPr lang="cs-CZ" dirty="0">
                <a:latin typeface="Comic Sans MS" panose="030F0702030302020204" pitchFamily="66" charset="0"/>
              </a:rPr>
            </a:br>
            <a:endParaRPr lang="cs-CZ" dirty="0">
              <a:latin typeface="Comic Sans MS" panose="030F0702030302020204" pitchFamily="66" charset="0"/>
            </a:endParaRPr>
          </a:p>
          <a:p>
            <a:br>
              <a:rPr lang="cs-CZ" dirty="0"/>
            </a:br>
            <a:br>
              <a:rPr lang="cs-CZ" dirty="0"/>
            </a:b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9762468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6A8F3C3-BFCE-469A-907D-15D3FAE213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3200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Důvody znesnadňující začlenění žáka do hodin TV (Rybová, Kudláček, 2010)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326E226-B5ED-4E77-B73A-3D96AAD1F6DE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251520" y="2060848"/>
            <a:ext cx="8441816" cy="3977280"/>
          </a:xfrm>
        </p:spPr>
        <p:txBody>
          <a:bodyPr/>
          <a:lstStyle/>
          <a:p>
            <a:r>
              <a:rPr lang="cs-CZ" sz="2400" u="sng" dirty="0">
                <a:latin typeface="Comic Sans MS" panose="030F0702030302020204" pitchFamily="66" charset="0"/>
              </a:rPr>
              <a:t>Důvody 					Četnost odpovědí </a:t>
            </a:r>
          </a:p>
          <a:p>
            <a:r>
              <a:rPr lang="cs-CZ" sz="2400" dirty="0">
                <a:latin typeface="Comic Sans MS" panose="030F0702030302020204" pitchFamily="66" charset="0"/>
              </a:rPr>
              <a:t>	</a:t>
            </a:r>
          </a:p>
          <a:p>
            <a:r>
              <a:rPr lang="cs-CZ" sz="2400" dirty="0">
                <a:latin typeface="Comic Sans MS" panose="030F0702030302020204" pitchFamily="66" charset="0"/>
              </a:rPr>
              <a:t>1. Vysoká míra postižení 					  110 	</a:t>
            </a:r>
          </a:p>
          <a:p>
            <a:r>
              <a:rPr lang="cs-CZ" sz="2400" dirty="0">
                <a:latin typeface="Comic Sans MS" panose="030F0702030302020204" pitchFamily="66" charset="0"/>
              </a:rPr>
              <a:t>2. Nedostatek asistentů 					  95 	</a:t>
            </a:r>
          </a:p>
          <a:p>
            <a:r>
              <a:rPr lang="pl-PL" sz="2400" dirty="0">
                <a:latin typeface="Comic Sans MS" panose="030F0702030302020204" pitchFamily="66" charset="0"/>
              </a:rPr>
              <a:t>3. Nedostatečná spolupráce ze strany rodičů 	  52 	</a:t>
            </a:r>
          </a:p>
          <a:p>
            <a:r>
              <a:rPr lang="cs-CZ" sz="2400" dirty="0">
                <a:latin typeface="Comic Sans MS" panose="030F0702030302020204" pitchFamily="66" charset="0"/>
              </a:rPr>
              <a:t>4. Nedostatek speciálního materiálního vybavení a kompenzačních pomůcek 					  39 	</a:t>
            </a:r>
          </a:p>
          <a:p>
            <a:r>
              <a:rPr lang="cs-CZ" sz="2400" dirty="0">
                <a:latin typeface="Comic Sans MS" panose="030F0702030302020204" pitchFamily="66" charset="0"/>
              </a:rPr>
              <a:t>5. Nedostatečná bezbariérová úprava 		    	  24 	</a:t>
            </a:r>
          </a:p>
          <a:p>
            <a:r>
              <a:rPr lang="cs-CZ" sz="2400" dirty="0">
                <a:latin typeface="Comic Sans MS" panose="030F0702030302020204" pitchFamily="66" charset="0"/>
              </a:rPr>
              <a:t>6. Chybí odborné znalosti pedagogů 			  23 	</a:t>
            </a:r>
          </a:p>
          <a:p>
            <a:r>
              <a:rPr lang="cs-CZ" sz="2400" dirty="0">
                <a:latin typeface="Comic Sans MS" panose="030F0702030302020204" pitchFamily="66" charset="0"/>
              </a:rPr>
              <a:t>7. Přidružené zdravotní komplikace 			  17 	</a:t>
            </a:r>
          </a:p>
          <a:p>
            <a:r>
              <a:rPr lang="cs-CZ" sz="2400" dirty="0">
                <a:latin typeface="Comic Sans MS" panose="030F0702030302020204" pitchFamily="66" charset="0"/>
              </a:rPr>
              <a:t>8. Vzdálenost tělocvičny od budovy školy 		  9 	</a:t>
            </a:r>
          </a:p>
          <a:p>
            <a:r>
              <a:rPr lang="cs-CZ" sz="2400" dirty="0">
                <a:latin typeface="Comic Sans MS" panose="030F0702030302020204" pitchFamily="66" charset="0"/>
              </a:rPr>
              <a:t>9. Příliš velký počet žáků v hodinách TV 		  7 	</a:t>
            </a:r>
          </a:p>
          <a:p>
            <a:r>
              <a:rPr lang="cs-CZ" sz="2400" dirty="0">
                <a:latin typeface="Comic Sans MS" panose="030F0702030302020204" pitchFamily="66" charset="0"/>
              </a:rPr>
              <a:t>10. Žák individuálně rehabilituje a navštěvuje ZTV 	  7	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186741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240" cy="1144800"/>
          </a:xfrm>
        </p:spPr>
        <p:txBody>
          <a:bodyPr/>
          <a:lstStyle/>
          <a:p>
            <a:pPr algn="ctr"/>
            <a:r>
              <a:rPr lang="cs-CZ" sz="3200" dirty="0">
                <a:solidFill>
                  <a:srgbClr val="C00000"/>
                </a:solidFill>
                <a:latin typeface="Comic Sans MS" panose="030F0702030302020204" pitchFamily="66" charset="0"/>
              </a:rPr>
              <a:t>Základní pravidla ATV (aplikované TV)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/>
          </p:nvPr>
        </p:nvSpPr>
        <p:spPr>
          <a:xfrm>
            <a:off x="467544" y="1772816"/>
            <a:ext cx="8229240" cy="3737088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cs-CZ" sz="2400" b="1" dirty="0">
                <a:latin typeface="Comic Sans MS" panose="030F0702030302020204" pitchFamily="66" charset="0"/>
              </a:rPr>
              <a:t>aktivity musejí být pro všechny žáků bezpečné;</a:t>
            </a:r>
          </a:p>
          <a:p>
            <a:pPr marL="457200" indent="-457200">
              <a:buFont typeface="+mj-lt"/>
              <a:buAutoNum type="arabicPeriod"/>
            </a:pPr>
            <a:endParaRPr lang="cs-CZ" sz="2400" dirty="0">
              <a:latin typeface="Comic Sans MS" panose="030F0702030302020204" pitchFamily="66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cs-CZ" sz="2400" b="1" dirty="0">
                <a:latin typeface="Comic Sans MS" panose="030F0702030302020204" pitchFamily="66" charset="0"/>
              </a:rPr>
              <a:t>aktivity musí být smysluplné;</a:t>
            </a:r>
          </a:p>
          <a:p>
            <a:pPr marL="457200" indent="-457200">
              <a:buFont typeface="+mj-lt"/>
              <a:buAutoNum type="arabicPeriod"/>
            </a:pPr>
            <a:endParaRPr lang="cs-CZ" sz="2400" dirty="0">
              <a:latin typeface="Comic Sans MS" panose="030F0702030302020204" pitchFamily="66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cs-CZ" sz="2400" b="1" dirty="0">
                <a:latin typeface="Comic Sans MS" panose="030F0702030302020204" pitchFamily="66" charset="0"/>
              </a:rPr>
              <a:t>ne každá aktivita je vhodná pro všechny;</a:t>
            </a:r>
          </a:p>
          <a:p>
            <a:pPr marL="457200" indent="-457200">
              <a:buFont typeface="+mj-lt"/>
              <a:buAutoNum type="arabicPeriod"/>
            </a:pPr>
            <a:endParaRPr lang="cs-CZ" sz="2400" dirty="0">
              <a:latin typeface="Comic Sans MS" panose="030F0702030302020204" pitchFamily="66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cs-CZ" sz="2400" b="1" dirty="0">
                <a:latin typeface="Comic Sans MS" panose="030F0702030302020204" pitchFamily="66" charset="0"/>
              </a:rPr>
              <a:t>žáci nesmí trpět pocitem ochuzení z důvodu integrace žáka se SVP.</a:t>
            </a:r>
            <a:endParaRPr lang="cs-CZ" sz="2400" dirty="0">
              <a:latin typeface="Comic Sans MS" panose="030F0702030302020204" pitchFamily="66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907488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TextShape 1"/>
          <p:cNvSpPr txBox="1"/>
          <p:nvPr/>
        </p:nvSpPr>
        <p:spPr>
          <a:xfrm>
            <a:off x="301680" y="228600"/>
            <a:ext cx="8534160" cy="7585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b"/>
          <a:lstStyle/>
          <a:p>
            <a:pPr algn="ctr"/>
            <a:r>
              <a:rPr lang="cs-CZ" sz="4000" dirty="0">
                <a:solidFill>
                  <a:srgbClr val="FF0000"/>
                </a:solidFill>
              </a:rPr>
              <a:t>STEP</a:t>
            </a:r>
            <a:endParaRPr sz="4000" dirty="0">
              <a:solidFill>
                <a:srgbClr val="FF0000"/>
              </a:solidFill>
            </a:endParaRPr>
          </a:p>
        </p:txBody>
      </p:sp>
      <p:sp>
        <p:nvSpPr>
          <p:cNvPr id="259" name="TextShape 2"/>
          <p:cNvSpPr txBox="1"/>
          <p:nvPr/>
        </p:nvSpPr>
        <p:spPr>
          <a:xfrm>
            <a:off x="-756592" y="1268760"/>
            <a:ext cx="10153128" cy="5207768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endParaRPr/>
          </a:p>
        </p:txBody>
      </p:sp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6529091"/>
              </p:ext>
            </p:extLst>
          </p:nvPr>
        </p:nvGraphicFramePr>
        <p:xfrm>
          <a:off x="467544" y="1340768"/>
          <a:ext cx="8208911" cy="4896545"/>
        </p:xfrm>
        <a:graphic>
          <a:graphicData uri="http://schemas.openxmlformats.org/drawingml/2006/table">
            <a:tbl>
              <a:tblPr/>
              <a:tblGrid>
                <a:gridCol w="15669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993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6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20145">
                <a:tc rowSpan="2">
                  <a:txBody>
                    <a:bodyPr/>
                    <a:lstStyle/>
                    <a:p>
                      <a:pPr algn="ctr" rtl="0" fontAlgn="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Akronym</a:t>
                      </a:r>
                      <a:endParaRPr lang="cs-CZ" sz="1800" dirty="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rtl="0" fontAlgn="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Způsob modifikace hry</a:t>
                      </a:r>
                      <a:endParaRPr lang="cs-CZ" sz="1800" dirty="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0146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AJ</a:t>
                      </a:r>
                      <a:endParaRPr lang="cs-CZ">
                        <a:effectLst/>
                      </a:endParaRPr>
                    </a:p>
                  </a:txBody>
                  <a:tcPr marL="63500" marR="63500" marT="63500" marB="635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ČJ</a:t>
                      </a:r>
                      <a:endParaRPr lang="cs-CZ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16091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S</a:t>
                      </a:r>
                      <a:endParaRPr lang="cs-CZ" sz="1800" b="1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Space – change the space in which the activity is taking place</a:t>
                      </a:r>
                      <a:endParaRPr lang="en-US" sz="1800" dirty="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Místo, prostor – úprava prostoru pro hru</a:t>
                      </a:r>
                      <a:endParaRPr lang="it-IT" sz="180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16091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T</a:t>
                      </a:r>
                      <a:endParaRPr lang="cs-CZ" sz="1800" b="1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Task – change the nature of the activity</a:t>
                      </a:r>
                      <a:endParaRPr lang="en-US" sz="1800" dirty="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Úkol – změna charakteru činnosti</a:t>
                      </a:r>
                      <a:endParaRPr lang="cs-CZ" sz="180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16091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E</a:t>
                      </a:r>
                      <a:endParaRPr lang="cs-CZ" sz="1800" b="1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Equipment – change the type, size or </a:t>
                      </a:r>
                      <a:r>
                        <a:rPr lang="en-US" sz="18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colour</a:t>
                      </a:r>
                      <a:endParaRPr lang="en-US" sz="1800" dirty="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Vybavení – změna typu, velikosti nebo barvy</a:t>
                      </a:r>
                      <a:endParaRPr lang="cs-CZ" sz="1800" dirty="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07981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P</a:t>
                      </a:r>
                      <a:endParaRPr lang="cs-CZ" sz="1800" b="1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People – change the people – the numbers and/or ways in which they are involved, and how they interact with each other</a:t>
                      </a:r>
                      <a:endParaRPr lang="en-US" sz="1800" dirty="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Lidé, hráči – změna počtu hráčů a/nebo způsobu hry a způsobu kontaktu mezi hráči</a:t>
                      </a:r>
                      <a:endParaRPr lang="cs-CZ" sz="1800" dirty="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TextShape 1"/>
          <p:cNvSpPr txBox="1"/>
          <p:nvPr/>
        </p:nvSpPr>
        <p:spPr>
          <a:xfrm>
            <a:off x="301680" y="228600"/>
            <a:ext cx="8534160" cy="608112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b"/>
          <a:lstStyle/>
          <a:p>
            <a:pPr algn="ctr"/>
            <a:r>
              <a:rPr lang="cs-CZ" sz="4000" dirty="0">
                <a:solidFill>
                  <a:srgbClr val="FF0000"/>
                </a:solidFill>
              </a:rPr>
              <a:t>TREE</a:t>
            </a:r>
            <a:endParaRPr sz="4000" dirty="0">
              <a:solidFill>
                <a:srgbClr val="FF0000"/>
              </a:solidFill>
            </a:endParaRPr>
          </a:p>
        </p:txBody>
      </p:sp>
      <p:sp>
        <p:nvSpPr>
          <p:cNvPr id="259" name="TextShape 2"/>
          <p:cNvSpPr txBox="1"/>
          <p:nvPr/>
        </p:nvSpPr>
        <p:spPr>
          <a:xfrm>
            <a:off x="-1009128" y="1018926"/>
            <a:ext cx="10153128" cy="51357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endParaRPr/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8055356"/>
              </p:ext>
            </p:extLst>
          </p:nvPr>
        </p:nvGraphicFramePr>
        <p:xfrm>
          <a:off x="179512" y="947170"/>
          <a:ext cx="8496943" cy="5212575"/>
        </p:xfrm>
        <a:graphic>
          <a:graphicData uri="http://schemas.openxmlformats.org/drawingml/2006/table">
            <a:tbl>
              <a:tblPr/>
              <a:tblGrid>
                <a:gridCol w="1440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604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963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4055">
                <a:tc rowSpan="2">
                  <a:txBody>
                    <a:bodyPr/>
                    <a:lstStyle/>
                    <a:p>
                      <a:pPr algn="ctr" rtl="0" fontAlgn="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Akronym</a:t>
                      </a:r>
                      <a:endParaRPr lang="cs-CZ" sz="1800" dirty="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rtl="0" fontAlgn="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Způsob modifikace hry</a:t>
                      </a:r>
                      <a:endParaRPr lang="cs-CZ" sz="180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4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AJ</a:t>
                      </a:r>
                      <a:endParaRPr lang="cs-CZ" sz="1200" dirty="0">
                        <a:effectLst/>
                      </a:endParaRPr>
                    </a:p>
                  </a:txBody>
                  <a:tcPr marL="63500" marR="63500" marT="63500" marB="635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ČJ</a:t>
                      </a:r>
                      <a:endParaRPr lang="cs-CZ" sz="1200" dirty="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8211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T</a:t>
                      </a:r>
                      <a:endParaRPr lang="cs-CZ" sz="1800" b="1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Teaching/coaching style - how the teacher or coach </a:t>
                      </a:r>
                      <a:r>
                        <a:rPr lang="en-US" sz="18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organises</a:t>
                      </a:r>
                      <a:r>
                        <a:rPr lang="en-US" sz="18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, leads and communicates</a:t>
                      </a:r>
                      <a:endParaRPr lang="en-US" sz="1800" dirty="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Styl učitele / trenéra – jak trenér či učitel organizuje, řídí a komunikuje</a:t>
                      </a:r>
                      <a:endParaRPr lang="cs-CZ" sz="180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00558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R</a:t>
                      </a:r>
                      <a:endParaRPr lang="cs-CZ" sz="1800" b="1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Rules and regulations - changes to the rules governing games and activities to promote inclusion</a:t>
                      </a:r>
                      <a:endParaRPr lang="en-US" sz="1800" dirty="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Pravidla a úpravy - změny pravidel, jimiž se řídí hry a aktivity k podpoře začleňování</a:t>
                      </a:r>
                      <a:endParaRPr lang="cs-CZ" sz="1800" dirty="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00558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E</a:t>
                      </a:r>
                      <a:endParaRPr lang="cs-CZ" sz="1800" b="1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Environment - changes to the space, for the whole group or individuals within the group</a:t>
                      </a:r>
                      <a:endParaRPr lang="en-US" sz="1800" dirty="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Prostředí – úprava prostoru pro celou skupinu (družsto) nebo pro jednotlivce v rámci skupiny</a:t>
                      </a:r>
                      <a:endParaRPr lang="cs-CZ" sz="180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48211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E</a:t>
                      </a:r>
                      <a:endParaRPr lang="cs-CZ" sz="1800" b="1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Equipment - as in STEP, change the size, weight, </a:t>
                      </a:r>
                      <a:r>
                        <a:rPr lang="en-US" sz="18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colour</a:t>
                      </a:r>
                      <a:r>
                        <a:rPr lang="en-US" sz="18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, etc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.</a:t>
                      </a:r>
                      <a:endParaRPr lang="en-US" sz="1800" dirty="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Vybavení – stejně jako při </a:t>
                      </a:r>
                      <a:r>
                        <a:rPr lang="cs-CZ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STEPu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, změna typu, velikosti, barvy atd.</a:t>
                      </a:r>
                      <a:endParaRPr lang="cs-CZ" sz="1800" dirty="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752600" y="1569349"/>
            <a:ext cx="184731" cy="1061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br>
              <a:rPr kumimoji="0" 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2646452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TextShape 1"/>
          <p:cNvSpPr txBox="1"/>
          <p:nvPr/>
        </p:nvSpPr>
        <p:spPr>
          <a:xfrm>
            <a:off x="301680" y="228600"/>
            <a:ext cx="8534160" cy="7585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b"/>
          <a:lstStyle/>
          <a:p>
            <a:pPr algn="ctr">
              <a:lnSpc>
                <a:spcPct val="100000"/>
              </a:lnSpc>
            </a:pPr>
            <a:r>
              <a:rPr lang="cs-CZ" sz="3600" strike="noStrike" dirty="0">
                <a:solidFill>
                  <a:srgbClr val="CC3300"/>
                </a:solidFill>
                <a:latin typeface="Comic Sans MS" panose="030F0702030302020204" pitchFamily="66" charset="0"/>
              </a:rPr>
              <a:t>Integrace a inkluze – otázky na úvod</a:t>
            </a:r>
            <a:endParaRPr dirty="0">
              <a:latin typeface="Comic Sans MS" panose="030F0702030302020204" pitchFamily="66" charset="0"/>
            </a:endParaRPr>
          </a:p>
        </p:txBody>
      </p:sp>
      <p:sp>
        <p:nvSpPr>
          <p:cNvPr id="255" name="TextShape 2"/>
          <p:cNvSpPr txBox="1"/>
          <p:nvPr/>
        </p:nvSpPr>
        <p:spPr>
          <a:xfrm>
            <a:off x="301680" y="1916832"/>
            <a:ext cx="8503560" cy="4181928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800" dirty="0">
                <a:latin typeface="Comic Sans MS" panose="030F0702030302020204" pitchFamily="66" charset="0"/>
              </a:rPr>
              <a:t>Jak souvisí speciální pedagogika (a její část zvaná </a:t>
            </a:r>
            <a:r>
              <a:rPr lang="cs-CZ" sz="2800" dirty="0" err="1">
                <a:latin typeface="Comic Sans MS" panose="030F0702030302020204" pitchFamily="66" charset="0"/>
              </a:rPr>
              <a:t>somatopedie</a:t>
            </a:r>
            <a:r>
              <a:rPr lang="cs-CZ" sz="2800" dirty="0">
                <a:latin typeface="Comic Sans MS" panose="030F0702030302020204" pitchFamily="66" charset="0"/>
              </a:rPr>
              <a:t>) s integrací?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800" dirty="0">
                <a:latin typeface="Comic Sans MS" panose="030F0702030302020204" pitchFamily="66" charset="0"/>
              </a:rPr>
              <a:t>Integrace versus inkluze a co je jejich opakem?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800" dirty="0">
                <a:latin typeface="Comic Sans MS" panose="030F0702030302020204" pitchFamily="66" charset="0"/>
              </a:rPr>
              <a:t>Stav nebo proces?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800" dirty="0">
                <a:latin typeface="Comic Sans MS" panose="030F0702030302020204" pitchFamily="66" charset="0"/>
              </a:rPr>
              <a:t>Existuje opravdu rovnoprávnost?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800" dirty="0">
                <a:latin typeface="Comic Sans MS" panose="030F0702030302020204" pitchFamily="66" charset="0"/>
              </a:rPr>
              <a:t>Jaký je nejčastější postoj (přístup, hodnota, přesvědčení) všech zúčastněných – učitelů, rodičů, dětí…?</a:t>
            </a:r>
          </a:p>
          <a:p>
            <a:pPr>
              <a:lnSpc>
                <a:spcPct val="100000"/>
              </a:lnSpc>
            </a:pPr>
            <a:endParaRPr lang="cs-CZ" dirty="0"/>
          </a:p>
          <a:p>
            <a:pPr>
              <a:lnSpc>
                <a:spcPct val="100000"/>
              </a:lnSpc>
            </a:pPr>
            <a:r>
              <a:rPr lang="cs-CZ" dirty="0">
                <a:hlinkClick r:id="rId2"/>
              </a:rPr>
              <a:t>https://www.youtube.com/watch?v=HKmn9FmH6So</a:t>
            </a:r>
            <a:br>
              <a:rPr lang="cs-CZ" dirty="0"/>
            </a:br>
            <a:endParaRPr lang="cs-CZ" dirty="0"/>
          </a:p>
          <a:p>
            <a:br>
              <a:rPr lang="cs-CZ" dirty="0"/>
            </a:br>
            <a:br>
              <a:rPr lang="cs-CZ" dirty="0"/>
            </a:b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TextShape 1"/>
          <p:cNvSpPr txBox="1"/>
          <p:nvPr/>
        </p:nvSpPr>
        <p:spPr>
          <a:xfrm>
            <a:off x="301680" y="228600"/>
            <a:ext cx="8534160" cy="608112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b"/>
          <a:lstStyle/>
          <a:p>
            <a:pPr algn="ctr"/>
            <a:r>
              <a:rPr lang="cs-CZ" sz="4000" dirty="0">
                <a:solidFill>
                  <a:srgbClr val="FF0000"/>
                </a:solidFill>
              </a:rPr>
              <a:t>CHANGE IT</a:t>
            </a:r>
            <a:endParaRPr sz="4000" dirty="0">
              <a:solidFill>
                <a:srgbClr val="FF0000"/>
              </a:solidFill>
            </a:endParaRPr>
          </a:p>
        </p:txBody>
      </p:sp>
      <p:sp>
        <p:nvSpPr>
          <p:cNvPr id="259" name="TextShape 2"/>
          <p:cNvSpPr txBox="1"/>
          <p:nvPr/>
        </p:nvSpPr>
        <p:spPr>
          <a:xfrm>
            <a:off x="-1009128" y="1018926"/>
            <a:ext cx="10153128" cy="51357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endParaRPr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752600" y="1569349"/>
            <a:ext cx="184731" cy="1061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br>
              <a:rPr kumimoji="0" 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8984252"/>
              </p:ext>
            </p:extLst>
          </p:nvPr>
        </p:nvGraphicFramePr>
        <p:xfrm>
          <a:off x="539551" y="908720"/>
          <a:ext cx="8136905" cy="5579381"/>
        </p:xfrm>
        <a:graphic>
          <a:graphicData uri="http://schemas.openxmlformats.org/drawingml/2006/table">
            <a:tbl>
              <a:tblPr/>
              <a:tblGrid>
                <a:gridCol w="15531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612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224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38559">
                <a:tc rowSpan="2">
                  <a:txBody>
                    <a:bodyPr/>
                    <a:lstStyle/>
                    <a:p>
                      <a:pPr algn="ctr" rtl="0" fontAlgn="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Akronym</a:t>
                      </a:r>
                      <a:endParaRPr lang="cs-CZ" sz="1800" b="1" dirty="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rtl="0" fontAlgn="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Způsob modifikace hry</a:t>
                      </a:r>
                      <a:endParaRPr lang="cs-CZ" sz="1800" dirty="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8559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AJ</a:t>
                      </a:r>
                      <a:endParaRPr lang="cs-CZ" dirty="0">
                        <a:effectLst/>
                      </a:endParaRPr>
                    </a:p>
                  </a:txBody>
                  <a:tcPr marL="63500" marR="63500" marT="63500" marB="635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ČJ</a:t>
                      </a:r>
                      <a:endParaRPr lang="cs-CZ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8559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C</a:t>
                      </a:r>
                      <a:endParaRPr lang="cs-CZ" sz="1800" b="1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18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</a:t>
                      </a:r>
                      <a:r>
                        <a:rPr lang="cs-CZ" sz="18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oaching</a:t>
                      </a:r>
                      <a:r>
                        <a:rPr lang="cs-CZ" sz="18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style</a:t>
                      </a:r>
                      <a:endParaRPr lang="cs-CZ" sz="1800" dirty="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vedení hry</a:t>
                      </a:r>
                      <a:endParaRPr lang="cs-CZ" sz="180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2350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H</a:t>
                      </a:r>
                      <a:endParaRPr lang="cs-CZ" sz="1800" b="1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18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H</a:t>
                      </a:r>
                      <a:r>
                        <a:rPr lang="cs-CZ" sz="18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ow</a:t>
                      </a:r>
                      <a:r>
                        <a:rPr lang="cs-CZ" sz="18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r>
                        <a:rPr lang="cs-CZ" sz="18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you</a:t>
                      </a:r>
                      <a:r>
                        <a:rPr lang="cs-CZ" sz="18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r>
                        <a:rPr lang="cs-CZ" sz="18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score</a:t>
                      </a:r>
                      <a:endParaRPr lang="cs-CZ" sz="1800" dirty="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způsob skórování (dosažení bodu)</a:t>
                      </a:r>
                      <a:endParaRPr lang="cs-CZ" sz="180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8559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A</a:t>
                      </a:r>
                      <a:endParaRPr lang="cs-CZ" sz="1800" b="1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18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playing</a:t>
                      </a:r>
                      <a:r>
                        <a:rPr lang="cs-CZ" sz="18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r>
                        <a:rPr lang="cs-CZ" sz="1800" b="1" i="1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</a:t>
                      </a:r>
                      <a:r>
                        <a:rPr lang="cs-CZ" sz="18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rea</a:t>
                      </a:r>
                      <a:endParaRPr lang="cs-CZ" sz="1800" dirty="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hrací pole</a:t>
                      </a:r>
                      <a:endParaRPr lang="cs-CZ" sz="180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8559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N</a:t>
                      </a:r>
                      <a:endParaRPr lang="cs-CZ" sz="1800" b="1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18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</a:t>
                      </a:r>
                      <a:r>
                        <a:rPr lang="cs-CZ" sz="18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umber</a:t>
                      </a:r>
                      <a:r>
                        <a:rPr lang="cs-CZ" sz="18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r>
                        <a:rPr lang="cs-CZ" sz="18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of</a:t>
                      </a:r>
                      <a:r>
                        <a:rPr lang="cs-CZ" sz="18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r>
                        <a:rPr lang="cs-CZ" sz="18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players</a:t>
                      </a:r>
                      <a:endParaRPr lang="cs-CZ" sz="1800" dirty="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počet hráčů</a:t>
                      </a:r>
                      <a:endParaRPr lang="cs-CZ" sz="1800" dirty="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8559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G</a:t>
                      </a:r>
                      <a:endParaRPr lang="cs-CZ" sz="1800" b="1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1800" b="1" i="1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G</a:t>
                      </a:r>
                      <a:r>
                        <a:rPr lang="cs-CZ" sz="1800" b="0" i="1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ame rules</a:t>
                      </a:r>
                      <a:endParaRPr lang="cs-CZ" sz="180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pravidla hry</a:t>
                      </a:r>
                      <a:endParaRPr lang="cs-CZ" sz="1800" dirty="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8559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E</a:t>
                      </a:r>
                      <a:endParaRPr lang="cs-CZ" sz="1800" b="1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1800" b="1" i="1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E</a:t>
                      </a:r>
                      <a:r>
                        <a:rPr lang="cs-CZ" sz="1800" b="0" i="1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quipment</a:t>
                      </a:r>
                      <a:endParaRPr lang="cs-CZ" sz="180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vybavení</a:t>
                      </a:r>
                      <a:endParaRPr lang="cs-CZ" sz="1800" dirty="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38559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I</a:t>
                      </a:r>
                      <a:endParaRPr lang="cs-CZ" sz="1800" b="1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1800" b="1" i="1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I</a:t>
                      </a:r>
                      <a:r>
                        <a:rPr lang="cs-CZ" sz="1800" b="0" i="1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ntensity</a:t>
                      </a:r>
                      <a:endParaRPr lang="cs-CZ" sz="180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zatížení</a:t>
                      </a:r>
                      <a:endParaRPr lang="cs-CZ" sz="1800" dirty="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38559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T</a:t>
                      </a:r>
                      <a:endParaRPr lang="cs-CZ" sz="1800" b="1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1800" b="1" i="1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</a:t>
                      </a:r>
                      <a:r>
                        <a:rPr lang="cs-CZ" sz="1800" b="0" i="1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ime</a:t>
                      </a:r>
                      <a:endParaRPr lang="cs-CZ" sz="180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čas</a:t>
                      </a:r>
                      <a:endParaRPr lang="cs-CZ" sz="1800" dirty="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752600" y="211931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cs-CZ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cs-CZ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76185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TextShape 1"/>
          <p:cNvSpPr txBox="1"/>
          <p:nvPr/>
        </p:nvSpPr>
        <p:spPr>
          <a:xfrm>
            <a:off x="301680" y="228600"/>
            <a:ext cx="8534160" cy="7585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b"/>
          <a:lstStyle/>
          <a:p>
            <a:pPr algn="ctr">
              <a:lnSpc>
                <a:spcPct val="100000"/>
              </a:lnSpc>
            </a:pPr>
            <a:r>
              <a:rPr lang="cs-CZ" sz="3600" dirty="0">
                <a:solidFill>
                  <a:srgbClr val="CC3300"/>
                </a:solidFill>
                <a:latin typeface="Comic Sans MS" panose="030F0702030302020204" pitchFamily="66" charset="0"/>
              </a:rPr>
              <a:t>Peer </a:t>
            </a:r>
            <a:r>
              <a:rPr lang="cs-CZ" sz="3600" dirty="0" err="1">
                <a:solidFill>
                  <a:srgbClr val="CC3300"/>
                </a:solidFill>
                <a:latin typeface="Comic Sans MS" panose="030F0702030302020204" pitchFamily="66" charset="0"/>
              </a:rPr>
              <a:t>tutoring</a:t>
            </a:r>
            <a:r>
              <a:rPr lang="cs-CZ" sz="3600" dirty="0">
                <a:solidFill>
                  <a:srgbClr val="CC3300"/>
                </a:solidFill>
                <a:latin typeface="Comic Sans MS" panose="030F0702030302020204" pitchFamily="66" charset="0"/>
              </a:rPr>
              <a:t> </a:t>
            </a:r>
          </a:p>
          <a:p>
            <a:pPr algn="ctr">
              <a:lnSpc>
                <a:spcPct val="100000"/>
              </a:lnSpc>
            </a:pPr>
            <a:r>
              <a:rPr lang="cs-CZ" sz="2400" dirty="0">
                <a:solidFill>
                  <a:srgbClr val="CC3300"/>
                </a:solidFill>
                <a:latin typeface="Comic Sans MS" panose="030F0702030302020204" pitchFamily="66" charset="0"/>
              </a:rPr>
              <a:t>(</a:t>
            </a:r>
            <a:r>
              <a:rPr lang="cs-CZ" sz="2400" dirty="0">
                <a:latin typeface="Comic Sans MS" panose="030F0702030302020204" pitchFamily="66" charset="0"/>
              </a:rPr>
              <a:t>vyučování s využitím vrstevníků</a:t>
            </a:r>
            <a:r>
              <a:rPr lang="cs-CZ" sz="2400" dirty="0">
                <a:solidFill>
                  <a:srgbClr val="CC3300"/>
                </a:solidFill>
                <a:latin typeface="Comic Sans MS" panose="030F0702030302020204" pitchFamily="66" charset="0"/>
              </a:rPr>
              <a:t>)</a:t>
            </a:r>
            <a:endParaRPr sz="2400" dirty="0">
              <a:latin typeface="Comic Sans MS" panose="030F0702030302020204" pitchFamily="66" charset="0"/>
            </a:endParaRPr>
          </a:p>
        </p:txBody>
      </p:sp>
      <p:sp>
        <p:nvSpPr>
          <p:cNvPr id="255" name="TextShape 2"/>
          <p:cNvSpPr txBox="1"/>
          <p:nvPr/>
        </p:nvSpPr>
        <p:spPr>
          <a:xfrm>
            <a:off x="301680" y="1340768"/>
            <a:ext cx="8503560" cy="4757992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fontAlgn="base"/>
            <a:br>
              <a:rPr lang="cs-CZ" dirty="0"/>
            </a:br>
            <a:br>
              <a:rPr lang="cs-CZ" sz="2400" dirty="0"/>
            </a:br>
            <a:br>
              <a:rPr lang="cs-CZ" sz="2400" dirty="0"/>
            </a:br>
            <a:endParaRPr lang="cs-CZ" sz="2400" dirty="0"/>
          </a:p>
          <a:p>
            <a:br>
              <a:rPr lang="cs-CZ" dirty="0"/>
            </a:br>
            <a:br>
              <a:rPr lang="cs-CZ" dirty="0"/>
            </a:br>
            <a:endParaRPr dirty="0"/>
          </a:p>
        </p:txBody>
      </p:sp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0492409"/>
              </p:ext>
            </p:extLst>
          </p:nvPr>
        </p:nvGraphicFramePr>
        <p:xfrm>
          <a:off x="611558" y="1628800"/>
          <a:ext cx="7992889" cy="4536504"/>
        </p:xfrm>
        <a:graphic>
          <a:graphicData uri="http://schemas.openxmlformats.org/drawingml/2006/table">
            <a:tbl>
              <a:tblPr/>
              <a:tblGrid>
                <a:gridCol w="26372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778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778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95513">
                <a:tc>
                  <a:txBody>
                    <a:bodyPr/>
                    <a:lstStyle/>
                    <a:p>
                      <a:pPr algn="l" rtl="0" fontAlgn="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Typ peer </a:t>
                      </a:r>
                      <a:r>
                        <a:rPr lang="cs-CZ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tutoringu</a:t>
                      </a:r>
                      <a:endParaRPr lang="cs-CZ" sz="1600" dirty="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Popis</a:t>
                      </a:r>
                      <a:endParaRPr lang="cs-CZ" sz="1600" dirty="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Využití pro žáka se SVP</a:t>
                      </a:r>
                      <a:endParaRPr lang="it-IT" sz="160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9451">
                <a:tc>
                  <a:txBody>
                    <a:bodyPr/>
                    <a:lstStyle/>
                    <a:p>
                      <a:pPr algn="l" rtl="0" fontAlgn="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Peer </a:t>
                      </a:r>
                      <a:r>
                        <a:rPr lang="cs-CZ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tutoring</a:t>
                      </a:r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žákem stejného věku </a:t>
                      </a:r>
                      <a:endParaRPr lang="cs-CZ" sz="1600" dirty="0">
                        <a:effectLst/>
                      </a:endParaRPr>
                    </a:p>
                    <a:p>
                      <a:pPr algn="l" rtl="0" fontAlgn="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2. stupeň ZŠ a výše</a:t>
                      </a:r>
                      <a:endParaRPr lang="cs-CZ" sz="1600" dirty="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Peer tutor i žák jsou ze stejné či paralelní třídy.</a:t>
                      </a:r>
                      <a:endParaRPr lang="cs-CZ" sz="1600" dirty="0">
                        <a:effectLst/>
                      </a:endParaRPr>
                    </a:p>
                    <a:p>
                      <a:pPr algn="l" rtl="0" fontAlgn="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Může docházet ke střídání rolí peer tutor a žák</a:t>
                      </a:r>
                      <a:endParaRPr lang="cs-CZ" sz="1600" dirty="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Žák s lehkou formou zdravotního postižení</a:t>
                      </a:r>
                      <a:endParaRPr lang="cs-CZ" sz="160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71540">
                <a:tc>
                  <a:txBody>
                    <a:bodyPr/>
                    <a:lstStyle/>
                    <a:p>
                      <a:pPr algn="l" rtl="0" fontAlgn="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Peer tutoring starším žákem</a:t>
                      </a:r>
                      <a:endParaRPr lang="cs-CZ" sz="1600">
                        <a:effectLst/>
                      </a:endParaRPr>
                    </a:p>
                    <a:p>
                      <a:pPr algn="l" rtl="0" fontAlgn="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600" b="0" i="1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Všechny stupně škol</a:t>
                      </a:r>
                      <a:endParaRPr lang="cs-CZ" sz="160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Peer tutor je z vyššího ročníku a aktivitu realizuje v rámci svého předmětu (např. v rámci průřezových témat, výchovy k občanství, výchovy ke zdraví, tělesné výchovy aj.).</a:t>
                      </a:r>
                      <a:endParaRPr lang="cs-CZ" sz="1600" dirty="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Se střídáním rolí:</a:t>
                      </a:r>
                      <a:endParaRPr lang="cs-CZ" sz="1600" dirty="0">
                        <a:effectLst/>
                      </a:endParaRPr>
                    </a:p>
                    <a:p>
                      <a:pPr algn="l" rtl="0" fontAlgn="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U žáků s lehkou až středně těžkou formou zdravotního postižení</a:t>
                      </a:r>
                      <a:endParaRPr lang="cs-CZ" sz="1600" dirty="0">
                        <a:effectLst/>
                      </a:endParaRPr>
                    </a:p>
                    <a:p>
                      <a:pPr algn="l" rtl="0" fontAlgn="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  <a:p>
                      <a:pPr algn="l" rtl="0" fontAlgn="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 vůdčí rolí peer tutora:</a:t>
                      </a:r>
                      <a:endParaRPr lang="cs-CZ" sz="1600" dirty="0">
                        <a:effectLst/>
                      </a:endParaRPr>
                    </a:p>
                    <a:p>
                      <a:pPr algn="l" rtl="0" fontAlgn="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U těžkých forem zdravotního postižení.</a:t>
                      </a:r>
                      <a:endParaRPr lang="cs-CZ" sz="1600" dirty="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58426442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3600" dirty="0">
                <a:solidFill>
                  <a:srgbClr val="C00000"/>
                </a:solidFill>
              </a:rPr>
              <a:t>Zdroje k tématu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4488776"/>
          </a:xfrm>
        </p:spPr>
        <p:txBody>
          <a:bodyPr/>
          <a:lstStyle/>
          <a:p>
            <a:endParaRPr lang="cs-CZ" dirty="0"/>
          </a:p>
          <a:p>
            <a:endParaRPr lang="cs-CZ" u="sng" dirty="0"/>
          </a:p>
          <a:p>
            <a:r>
              <a:rPr lang="cs-CZ" dirty="0">
                <a:solidFill>
                  <a:schemeClr val="tx1"/>
                </a:solidFill>
                <a:hlinkClick r:id="rId2"/>
              </a:rPr>
              <a:t>Kudláček, M., et al. (2013). </a:t>
            </a:r>
            <a:r>
              <a:rPr lang="cs-CZ" i="1" dirty="0">
                <a:solidFill>
                  <a:schemeClr val="tx1"/>
                </a:solidFill>
                <a:hlinkClick r:id="rId2"/>
              </a:rPr>
              <a:t>Aplikované pohybové aktivity osob s tělesným postižením</a:t>
            </a:r>
            <a:r>
              <a:rPr lang="cs-CZ" dirty="0">
                <a:solidFill>
                  <a:schemeClr val="tx1"/>
                </a:solidFill>
                <a:hlinkClick r:id="rId2"/>
              </a:rPr>
              <a:t>. UP v Olomouci.</a:t>
            </a:r>
            <a:endParaRPr lang="cs-CZ" dirty="0">
              <a:solidFill>
                <a:schemeClr val="tx1"/>
              </a:solidFill>
            </a:endParaRPr>
          </a:p>
          <a:p>
            <a:r>
              <a:rPr lang="cs-CZ" u="sng" dirty="0">
                <a:hlinkClick r:id="rId2"/>
              </a:rPr>
              <a:t>https://apa.upol.cz/</a:t>
            </a:r>
            <a:r>
              <a:rPr lang="cs-CZ" u="sng" dirty="0" err="1">
                <a:hlinkClick r:id="rId2"/>
              </a:rPr>
              <a:t>images</a:t>
            </a:r>
            <a:r>
              <a:rPr lang="cs-CZ" u="sng" dirty="0">
                <a:hlinkClick r:id="rId2"/>
              </a:rPr>
              <a:t>/APAosobStělesnýmPostiženímKudlacek.pdf</a:t>
            </a:r>
            <a:r>
              <a:rPr lang="cs-CZ" u="sng" dirty="0"/>
              <a:t> </a:t>
            </a:r>
          </a:p>
          <a:p>
            <a:endParaRPr lang="cs-CZ" u="sng" dirty="0"/>
          </a:p>
          <a:p>
            <a:r>
              <a:rPr lang="cs-CZ" u="sng" dirty="0"/>
              <a:t>https://apa.upol.cz/telesna-vychova-aplikovana-telesna-vychova#studium-atv-apa</a:t>
            </a:r>
          </a:p>
          <a:p>
            <a:endParaRPr lang="cs-CZ" u="sng" dirty="0"/>
          </a:p>
          <a:p>
            <a:r>
              <a:rPr lang="cs-CZ" u="sng" dirty="0">
                <a:hlinkClick r:id="rId3"/>
              </a:rPr>
              <a:t>Bartoňová, R., &amp; </a:t>
            </a:r>
            <a:r>
              <a:rPr lang="cs-CZ" u="sng" dirty="0" err="1">
                <a:hlinkClick r:id="rId3"/>
              </a:rPr>
              <a:t>Ješina</a:t>
            </a:r>
            <a:r>
              <a:rPr lang="cs-CZ" u="sng" dirty="0">
                <a:hlinkClick r:id="rId3"/>
              </a:rPr>
              <a:t>, O. (2012). </a:t>
            </a:r>
            <a:r>
              <a:rPr lang="cs-CZ" i="1" u="sng" dirty="0">
                <a:hlinkClick r:id="rId3"/>
              </a:rPr>
              <a:t>Individuální vzdělávací plán ve školní tělesné výchově</a:t>
            </a:r>
            <a:r>
              <a:rPr lang="cs-CZ" u="sng" dirty="0">
                <a:hlinkClick r:id="rId3"/>
              </a:rPr>
              <a:t>. Olomouc: UP v Olomouci. </a:t>
            </a:r>
            <a:endParaRPr lang="cs-CZ" u="sng" dirty="0"/>
          </a:p>
          <a:p>
            <a:r>
              <a:rPr lang="cs-CZ" dirty="0">
                <a:hlinkClick r:id="rId3"/>
              </a:rPr>
              <a:t>https://apa.upol.cz/images/BartonovaJesina-IVP.pdf</a:t>
            </a:r>
            <a:r>
              <a:rPr lang="cs-CZ" dirty="0"/>
              <a:t> </a:t>
            </a:r>
          </a:p>
          <a:p>
            <a:endParaRPr lang="cs-CZ" dirty="0"/>
          </a:p>
          <a:p>
            <a:r>
              <a:rPr lang="cs-CZ" dirty="0">
                <a:hlinkClick r:id="rId4"/>
              </a:rPr>
              <a:t>https://www.researchgate.net/publication/318100278_Metody_integrace_zaka_s_telesnym_postizenim_do_telesne_vychovy</a:t>
            </a:r>
            <a:r>
              <a:rPr lang="cs-CZ" dirty="0"/>
              <a:t> </a:t>
            </a:r>
          </a:p>
          <a:p>
            <a:endParaRPr lang="cs-CZ" dirty="0"/>
          </a:p>
          <a:p>
            <a:r>
              <a:rPr lang="cs-CZ" dirty="0" err="1"/>
              <a:t>Kendíková</a:t>
            </a:r>
            <a:r>
              <a:rPr lang="cs-CZ" dirty="0"/>
              <a:t>: Asistent pedagoga, </a:t>
            </a:r>
            <a:r>
              <a:rPr lang="cs-CZ" dirty="0" err="1"/>
              <a:t>Vademecum</a:t>
            </a:r>
            <a:r>
              <a:rPr lang="cs-CZ" dirty="0"/>
              <a:t> asistenta pedagoga</a:t>
            </a:r>
          </a:p>
          <a:p>
            <a:endParaRPr lang="cs-CZ" u="sng" dirty="0"/>
          </a:p>
        </p:txBody>
      </p:sp>
    </p:spTree>
    <p:extLst>
      <p:ext uri="{BB962C8B-B14F-4D97-AF65-F5344CB8AC3E}">
        <p14:creationId xmlns:p14="http://schemas.microsoft.com/office/powerpoint/2010/main" val="21025829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A1684D88-9006-4C68-A6E5-6747ED2F3C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88640"/>
            <a:ext cx="8640960" cy="655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7801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CustomShape 1"/>
          <p:cNvSpPr/>
          <p:nvPr/>
        </p:nvSpPr>
        <p:spPr>
          <a:xfrm>
            <a:off x="457200" y="2332080"/>
            <a:ext cx="8228520" cy="4133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pPr algn="ctr">
              <a:lnSpc>
                <a:spcPct val="100000"/>
              </a:lnSpc>
            </a:pPr>
            <a:r>
              <a:rPr lang="cs-CZ" sz="6000" strike="noStrike">
                <a:solidFill>
                  <a:srgbClr val="FF950E"/>
                </a:solidFill>
                <a:latin typeface="Arial"/>
              </a:rPr>
              <a:t>Děkuji za pozornost!</a:t>
            </a: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r>
              <a:rPr lang="cs-CZ" sz="2900" strike="noStrike">
                <a:solidFill>
                  <a:srgbClr val="FFFF00"/>
                </a:solidFill>
                <a:latin typeface="Arial"/>
              </a:rPr>
              <a:t>dadova@ftvs.cuni.cz</a:t>
            </a: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TextShape 1"/>
          <p:cNvSpPr txBox="1"/>
          <p:nvPr/>
        </p:nvSpPr>
        <p:spPr>
          <a:xfrm>
            <a:off x="380880" y="303120"/>
            <a:ext cx="8457840" cy="776880"/>
          </a:xfrm>
          <a:prstGeom prst="rect">
            <a:avLst/>
          </a:prstGeom>
          <a:noFill/>
          <a:ln>
            <a:noFill/>
          </a:ln>
        </p:spPr>
        <p:txBody>
          <a:bodyPr lIns="82800" tIns="41400" rIns="82800" bIns="41400" anchor="b"/>
          <a:lstStyle/>
          <a:p>
            <a:pPr algn="ctr">
              <a:lnSpc>
                <a:spcPct val="100000"/>
              </a:lnSpc>
            </a:pPr>
            <a:r>
              <a:rPr lang="cs-CZ" sz="2800" dirty="0">
                <a:solidFill>
                  <a:srgbClr val="FF0000"/>
                </a:solidFill>
              </a:rPr>
              <a:t>Letní tábory, příměstské tábory, pobyty v přírodě</a:t>
            </a:r>
            <a:endParaRPr sz="2800" dirty="0">
              <a:solidFill>
                <a:srgbClr val="FF0000"/>
              </a:solidFill>
            </a:endParaRPr>
          </a:p>
        </p:txBody>
      </p:sp>
      <p:sp>
        <p:nvSpPr>
          <p:cNvPr id="271" name="TextShape 2"/>
          <p:cNvSpPr txBox="1"/>
          <p:nvPr/>
        </p:nvSpPr>
        <p:spPr>
          <a:xfrm>
            <a:off x="457200" y="1676520"/>
            <a:ext cx="8305560" cy="480024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342900" indent="-342900">
              <a:lnSpc>
                <a:spcPct val="100000"/>
              </a:lnSpc>
              <a:buSzPct val="85000"/>
              <a:buFont typeface="Arial" pitchFamily="34" charset="0"/>
              <a:buChar char="•"/>
            </a:pPr>
            <a:r>
              <a:rPr lang="cs-CZ" sz="2400" dirty="0"/>
              <a:t>Co to má společného se </a:t>
            </a:r>
            <a:r>
              <a:rPr lang="cs-CZ" sz="2400" dirty="0" err="1"/>
              <a:t>somatopedií</a:t>
            </a:r>
            <a:r>
              <a:rPr lang="cs-CZ" sz="2400" dirty="0"/>
              <a:t>?</a:t>
            </a:r>
          </a:p>
          <a:p>
            <a:pPr marL="342900" indent="-342900">
              <a:lnSpc>
                <a:spcPct val="100000"/>
              </a:lnSpc>
              <a:buSzPct val="85000"/>
              <a:buFont typeface="Arial" pitchFamily="34" charset="0"/>
              <a:buChar char="•"/>
            </a:pPr>
            <a:r>
              <a:rPr lang="cs-CZ" sz="2400" dirty="0"/>
              <a:t>Co se může člověk na táboře, pobytu v přírodě naučit?</a:t>
            </a:r>
          </a:p>
          <a:p>
            <a:pPr marL="342900" indent="-342900">
              <a:lnSpc>
                <a:spcPct val="100000"/>
              </a:lnSpc>
              <a:buSzPct val="85000"/>
              <a:buFont typeface="Arial" pitchFamily="34" charset="0"/>
              <a:buChar char="•"/>
            </a:pPr>
            <a:r>
              <a:rPr lang="cs-CZ" sz="2400" dirty="0"/>
              <a:t>Lze dělat tyto aktivity pro jedince se SP?</a:t>
            </a:r>
          </a:p>
          <a:p>
            <a:pPr marL="342900" indent="-342900">
              <a:lnSpc>
                <a:spcPct val="100000"/>
              </a:lnSpc>
              <a:buSzPct val="85000"/>
              <a:buFont typeface="Arial" pitchFamily="34" charset="0"/>
              <a:buChar char="•"/>
            </a:pPr>
            <a:r>
              <a:rPr lang="cs-CZ" sz="2400" dirty="0"/>
              <a:t>Má to nějaká úskalí?</a:t>
            </a:r>
          </a:p>
          <a:p>
            <a:pPr>
              <a:lnSpc>
                <a:spcPct val="100000"/>
              </a:lnSpc>
              <a:buSzPct val="85000"/>
            </a:pPr>
            <a:endParaRPr lang="cs-CZ" sz="2400" dirty="0"/>
          </a:p>
          <a:p>
            <a:pPr>
              <a:lnSpc>
                <a:spcPct val="100000"/>
              </a:lnSpc>
              <a:buSzPct val="85000"/>
            </a:pPr>
            <a:r>
              <a:rPr lang="cs-CZ" sz="2800" dirty="0">
                <a:solidFill>
                  <a:srgbClr val="0070C0"/>
                </a:solidFill>
              </a:rPr>
              <a:t>pro </a:t>
            </a:r>
            <a:r>
              <a:rPr lang="cs-CZ" sz="2800" dirty="0">
                <a:solidFill>
                  <a:schemeClr val="accent2">
                    <a:lumMod val="75000"/>
                  </a:schemeClr>
                </a:solidFill>
              </a:rPr>
              <a:t>příměstský sportovní tábor pro děti se SVP v rámci Sportovního dětského léta </a:t>
            </a:r>
            <a:r>
              <a:rPr lang="cs-CZ" sz="2800" dirty="0">
                <a:solidFill>
                  <a:srgbClr val="0070C0"/>
                </a:solidFill>
              </a:rPr>
              <a:t>hledáme asistenty a pomocné instruktory</a:t>
            </a:r>
          </a:p>
          <a:p>
            <a:pPr>
              <a:lnSpc>
                <a:spcPct val="100000"/>
              </a:lnSpc>
              <a:buSzPct val="85000"/>
            </a:pPr>
            <a:endParaRPr lang="cs-CZ" sz="1100" dirty="0">
              <a:solidFill>
                <a:srgbClr val="0070C0"/>
              </a:solidFill>
            </a:endParaRPr>
          </a:p>
          <a:p>
            <a:pPr>
              <a:lnSpc>
                <a:spcPct val="100000"/>
              </a:lnSpc>
              <a:buSzPct val="85000"/>
            </a:pPr>
            <a:r>
              <a:rPr lang="cs-CZ" sz="2400" dirty="0"/>
              <a:t>2.8.- 6.8. 2021</a:t>
            </a:r>
          </a:p>
          <a:p>
            <a:pPr>
              <a:lnSpc>
                <a:spcPct val="100000"/>
              </a:lnSpc>
              <a:buSzPct val="85000"/>
            </a:pPr>
            <a:r>
              <a:rPr lang="cs-CZ" sz="2400" dirty="0"/>
              <a:t>Zkušenost, praxe, dřina, zábava </a:t>
            </a:r>
            <a:r>
              <a:rPr lang="cs-CZ" sz="2400" dirty="0">
                <a:sym typeface="Wingdings" pitchFamily="2" charset="2"/>
              </a:rPr>
              <a:t></a:t>
            </a:r>
          </a:p>
          <a:p>
            <a:pPr>
              <a:lnSpc>
                <a:spcPct val="100000"/>
              </a:lnSpc>
              <a:buSzPct val="85000"/>
            </a:pPr>
            <a:r>
              <a:rPr lang="cs-CZ" sz="2400" dirty="0">
                <a:sym typeface="Wingdings" pitchFamily="2" charset="2"/>
                <a:hlinkClick r:id="rId3"/>
              </a:rPr>
              <a:t>dadova@ftvs.cuni.cz</a:t>
            </a:r>
            <a:r>
              <a:rPr lang="cs-CZ" sz="2400" dirty="0">
                <a:sym typeface="Wingdings" pitchFamily="2" charset="2"/>
              </a:rPr>
              <a:t> </a:t>
            </a:r>
          </a:p>
          <a:p>
            <a:pPr>
              <a:lnSpc>
                <a:spcPct val="100000"/>
              </a:lnSpc>
              <a:buSzPct val="85000"/>
            </a:pP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TextShape 1"/>
          <p:cNvSpPr txBox="1"/>
          <p:nvPr/>
        </p:nvSpPr>
        <p:spPr>
          <a:xfrm>
            <a:off x="380880" y="303120"/>
            <a:ext cx="8457840" cy="776880"/>
          </a:xfrm>
          <a:prstGeom prst="rect">
            <a:avLst/>
          </a:prstGeom>
          <a:noFill/>
          <a:ln>
            <a:noFill/>
          </a:ln>
        </p:spPr>
        <p:txBody>
          <a:bodyPr lIns="82800" tIns="41400" rIns="82800" bIns="41400" anchor="b"/>
          <a:lstStyle/>
          <a:p>
            <a:pPr algn="ctr">
              <a:lnSpc>
                <a:spcPct val="100000"/>
              </a:lnSpc>
            </a:pPr>
            <a:r>
              <a:rPr lang="cs-CZ" sz="2800" dirty="0">
                <a:solidFill>
                  <a:srgbClr val="FF0000"/>
                </a:solidFill>
              </a:rPr>
              <a:t>PROJEKTY, GRANTY, BAKALÁŘSKÉ PRÁCE</a:t>
            </a:r>
          </a:p>
          <a:p>
            <a:pPr algn="ctr">
              <a:lnSpc>
                <a:spcPct val="100000"/>
              </a:lnSpc>
            </a:pPr>
            <a:endParaRPr dirty="0"/>
          </a:p>
        </p:txBody>
      </p:sp>
      <p:sp>
        <p:nvSpPr>
          <p:cNvPr id="271" name="TextShape 2"/>
          <p:cNvSpPr txBox="1"/>
          <p:nvPr/>
        </p:nvSpPr>
        <p:spPr>
          <a:xfrm>
            <a:off x="457200" y="1676520"/>
            <a:ext cx="8305560" cy="480024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algn="ctr">
              <a:lnSpc>
                <a:spcPct val="100000"/>
              </a:lnSpc>
              <a:buSzPct val="85000"/>
            </a:pPr>
            <a:r>
              <a:rPr lang="cs-CZ" sz="2800" dirty="0"/>
              <a:t>Hlubší zájem o téma</a:t>
            </a:r>
          </a:p>
          <a:p>
            <a:pPr algn="ctr">
              <a:lnSpc>
                <a:spcPct val="100000"/>
              </a:lnSpc>
              <a:buSzPct val="85000"/>
            </a:pPr>
            <a:endParaRPr lang="cs-CZ" sz="900" dirty="0"/>
          </a:p>
          <a:p>
            <a:pPr algn="ctr">
              <a:lnSpc>
                <a:spcPct val="100000"/>
              </a:lnSpc>
              <a:buSzPct val="85000"/>
            </a:pPr>
            <a:r>
              <a:rPr lang="cs-CZ" sz="2800" dirty="0"/>
              <a:t>Zpracovávání dat</a:t>
            </a:r>
          </a:p>
          <a:p>
            <a:pPr algn="ctr">
              <a:lnSpc>
                <a:spcPct val="100000"/>
              </a:lnSpc>
              <a:buSzPct val="85000"/>
            </a:pPr>
            <a:endParaRPr lang="cs-CZ" sz="900" dirty="0"/>
          </a:p>
          <a:p>
            <a:pPr algn="ctr">
              <a:lnSpc>
                <a:spcPct val="100000"/>
              </a:lnSpc>
              <a:buSzPct val="85000"/>
            </a:pPr>
            <a:r>
              <a:rPr lang="cs-CZ" sz="2800" dirty="0"/>
              <a:t>Psaní odborných textů</a:t>
            </a:r>
          </a:p>
          <a:p>
            <a:pPr algn="ctr">
              <a:lnSpc>
                <a:spcPct val="100000"/>
              </a:lnSpc>
              <a:buSzPct val="85000"/>
            </a:pPr>
            <a:endParaRPr lang="cs-CZ" sz="900" dirty="0"/>
          </a:p>
          <a:p>
            <a:pPr algn="ctr">
              <a:lnSpc>
                <a:spcPct val="100000"/>
              </a:lnSpc>
              <a:buSzPct val="85000"/>
            </a:pPr>
            <a:r>
              <a:rPr lang="cs-CZ" sz="2800" dirty="0"/>
              <a:t>Stipendia – přivýdělek</a:t>
            </a:r>
          </a:p>
          <a:p>
            <a:pPr algn="ctr">
              <a:lnSpc>
                <a:spcPct val="100000"/>
              </a:lnSpc>
              <a:buSzPct val="85000"/>
            </a:pPr>
            <a:endParaRPr lang="cs-CZ" sz="900" dirty="0"/>
          </a:p>
          <a:p>
            <a:pPr algn="ctr">
              <a:lnSpc>
                <a:spcPct val="100000"/>
              </a:lnSpc>
              <a:buSzPct val="85000"/>
            </a:pPr>
            <a:r>
              <a:rPr lang="cs-CZ" sz="2800" dirty="0"/>
              <a:t>Zvyšování kompetencí</a:t>
            </a:r>
          </a:p>
          <a:p>
            <a:pPr algn="ctr">
              <a:lnSpc>
                <a:spcPct val="100000"/>
              </a:lnSpc>
              <a:buSzPct val="85000"/>
            </a:pPr>
            <a:endParaRPr lang="cs-CZ" sz="2800" dirty="0"/>
          </a:p>
          <a:p>
            <a:pPr algn="ctr">
              <a:lnSpc>
                <a:spcPct val="100000"/>
              </a:lnSpc>
              <a:buSzPct val="85000"/>
            </a:pPr>
            <a:r>
              <a:rPr lang="cs-CZ" sz="2800" dirty="0">
                <a:solidFill>
                  <a:srgbClr val="0070C0"/>
                </a:solidFill>
              </a:rPr>
              <a:t>Aktuální poptávka – BP – kvalita života para sportovců, psychologické faktory zapojení do para sportu, …</a:t>
            </a:r>
          </a:p>
          <a:p>
            <a:pPr>
              <a:lnSpc>
                <a:spcPct val="100000"/>
              </a:lnSpc>
              <a:buSzPct val="85000"/>
            </a:pPr>
            <a:endParaRPr lang="cs-CZ" dirty="0"/>
          </a:p>
          <a:p>
            <a:pPr>
              <a:lnSpc>
                <a:spcPct val="100000"/>
              </a:lnSpc>
              <a:buSzPct val="85000"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9904020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7866461-1C15-4B06-8C21-FCA7F15BCD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380" y="15096"/>
            <a:ext cx="8229240" cy="635120"/>
          </a:xfrm>
        </p:spPr>
        <p:txBody>
          <a:bodyPr/>
          <a:lstStyle/>
          <a:p>
            <a:pPr algn="ctr"/>
            <a:r>
              <a:rPr lang="cs-CZ" sz="3600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Kdo je ve škole?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4A6B8E21-5967-4923-9DBB-05B08DB292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52" y="980728"/>
            <a:ext cx="9070648" cy="5544616"/>
          </a:xfrm>
          <a:prstGeom prst="rect">
            <a:avLst/>
          </a:prstGeom>
        </p:spPr>
      </p:pic>
      <p:sp>
        <p:nvSpPr>
          <p:cNvPr id="5" name="Obdélník 4">
            <a:extLst>
              <a:ext uri="{FF2B5EF4-FFF2-40B4-BE49-F238E27FC236}">
                <a16:creationId xmlns:a16="http://schemas.microsoft.com/office/drawing/2014/main" id="{C5594021-9E2F-4ABA-AC83-FAAD9AFE633B}"/>
              </a:ext>
            </a:extLst>
          </p:cNvPr>
          <p:cNvSpPr/>
          <p:nvPr/>
        </p:nvSpPr>
        <p:spPr>
          <a:xfrm>
            <a:off x="4716016" y="6191359"/>
            <a:ext cx="40959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>
                <a:hlinkClick r:id="rId3"/>
              </a:rPr>
              <a:t>http://inkluze.net/inkluzivni-vzdelavani/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134090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569675CF-1A05-4A9B-99E5-82592B9C55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2020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995160"/>
          </a:xfrm>
        </p:spPr>
        <p:txBody>
          <a:bodyPr/>
          <a:lstStyle/>
          <a:p>
            <a:pPr algn="ctr"/>
            <a:r>
              <a:rPr lang="cs-CZ" sz="3600" dirty="0">
                <a:solidFill>
                  <a:srgbClr val="C00000"/>
                </a:solidFill>
                <a:latin typeface="Comic Sans MS" panose="030F0702030302020204" pitchFamily="66" charset="0"/>
              </a:rPr>
              <a:t>Vysvětlení pojmů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/>
          </p:nvPr>
        </p:nvSpPr>
        <p:spPr>
          <a:xfrm>
            <a:off x="457200" y="1268760"/>
            <a:ext cx="8229240" cy="5400600"/>
          </a:xfrm>
        </p:spPr>
        <p:txBody>
          <a:bodyPr/>
          <a:lstStyle/>
          <a:p>
            <a:r>
              <a:rPr lang="cs-CZ" sz="2000" dirty="0">
                <a:latin typeface="Comic Sans MS" panose="030F0702030302020204" pitchFamily="66" charset="0"/>
              </a:rPr>
              <a:t>Průcha a kol., 2009 (s. 87):</a:t>
            </a:r>
          </a:p>
          <a:p>
            <a:r>
              <a:rPr lang="cs-CZ" sz="2000" b="1" dirty="0">
                <a:latin typeface="Comic Sans MS" panose="030F0702030302020204" pitchFamily="66" charset="0"/>
              </a:rPr>
              <a:t>„</a:t>
            </a:r>
            <a:r>
              <a:rPr lang="cs-CZ" sz="2000" b="1" i="1" dirty="0">
                <a:latin typeface="Comic Sans MS" panose="030F0702030302020204" pitchFamily="66" charset="0"/>
              </a:rPr>
              <a:t>přístupy a způsoby zapojení žáků se zvláštními vzdělávacími potřebami do hlavních proudů vzdělávání a do běžných škol</a:t>
            </a:r>
            <a:r>
              <a:rPr lang="cs-CZ" sz="2000" b="1" dirty="0">
                <a:latin typeface="Comic Sans MS" panose="030F0702030302020204" pitchFamily="66" charset="0"/>
              </a:rPr>
              <a:t>“. </a:t>
            </a:r>
          </a:p>
          <a:p>
            <a:endParaRPr lang="cs-CZ" sz="2000" dirty="0">
              <a:latin typeface="Comic Sans MS" panose="030F0702030302020204" pitchFamily="66" charset="0"/>
            </a:endParaRPr>
          </a:p>
          <a:p>
            <a:r>
              <a:rPr lang="cs-CZ" sz="2000" dirty="0">
                <a:latin typeface="Comic Sans MS" panose="030F0702030302020204" pitchFamily="66" charset="0"/>
              </a:rPr>
              <a:t>Müller (2009): </a:t>
            </a:r>
          </a:p>
          <a:p>
            <a:r>
              <a:rPr lang="cs-CZ" sz="2000" b="1" dirty="0">
                <a:latin typeface="Comic Sans MS" panose="030F0702030302020204" pitchFamily="66" charset="0"/>
              </a:rPr>
              <a:t>Hlavní myšlenkou integrace je společné učení a soužití běžné populace a osob s handicapem </a:t>
            </a:r>
          </a:p>
          <a:p>
            <a:endParaRPr lang="cs-CZ" sz="2000" dirty="0">
              <a:latin typeface="Comic Sans MS" panose="030F0702030302020204" pitchFamily="66" charset="0"/>
            </a:endParaRPr>
          </a:p>
          <a:p>
            <a:r>
              <a:rPr lang="cs-CZ" sz="2000" dirty="0" err="1">
                <a:latin typeface="Comic Sans MS" panose="030F0702030302020204" pitchFamily="66" charset="0"/>
              </a:rPr>
              <a:t>Berberichová</a:t>
            </a:r>
            <a:r>
              <a:rPr lang="cs-CZ" sz="2000" dirty="0">
                <a:latin typeface="Comic Sans MS" panose="030F0702030302020204" pitchFamily="66" charset="0"/>
              </a:rPr>
              <a:t> a Lang (1998, s. 28).</a:t>
            </a:r>
            <a:endParaRPr lang="cs-CZ" sz="2000" i="1" dirty="0">
              <a:latin typeface="Comic Sans MS" panose="030F0702030302020204" pitchFamily="66" charset="0"/>
            </a:endParaRPr>
          </a:p>
          <a:p>
            <a:r>
              <a:rPr lang="cs-CZ" sz="2000" i="1" dirty="0">
                <a:latin typeface="Comic Sans MS" panose="030F0702030302020204" pitchFamily="66" charset="0"/>
              </a:rPr>
              <a:t>„</a:t>
            </a:r>
            <a:r>
              <a:rPr lang="cs-CZ" sz="2000" b="1" i="1" dirty="0">
                <a:latin typeface="Comic Sans MS" panose="030F0702030302020204" pitchFamily="66" charset="0"/>
              </a:rPr>
              <a:t>Inkluze znamená vytvoření takového prostředí ve třídě, které vítá a oceňuje odlišnosti.“ aneb </a:t>
            </a:r>
            <a:r>
              <a:rPr lang="cs-CZ" sz="2000" dirty="0">
                <a:latin typeface="Comic Sans MS" panose="030F0702030302020204" pitchFamily="66" charset="0"/>
              </a:rPr>
              <a:t>každé dítě je určitým způsobem nadané a jeho odlišnost může být výrazným obohacením vyučování</a:t>
            </a:r>
          </a:p>
          <a:p>
            <a:endParaRPr lang="cs-CZ" sz="2000" dirty="0">
              <a:latin typeface="Comic Sans MS" panose="030F0702030302020204" pitchFamily="66" charset="0"/>
            </a:endParaRPr>
          </a:p>
          <a:p>
            <a:r>
              <a:rPr lang="cs-CZ" sz="2000" b="1" dirty="0">
                <a:latin typeface="Comic Sans MS" panose="030F0702030302020204" pitchFamily="66" charset="0"/>
              </a:rPr>
              <a:t>Integrace by měla zaručovat, že všichni žáci budou přijati a vyučováni ve svých spádových školách, kde jim, ale i učitelům, poskytne stát i škola potřebnou podporu. </a:t>
            </a:r>
            <a:endParaRPr lang="cs-CZ" sz="2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03038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20B4AA-ABD3-4635-A862-FCC1C525C6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240AAD0A-6A8F-4987-9E67-5F85A38D1DB7}"/>
              </a:ext>
            </a:extLst>
          </p:cNvPr>
          <p:cNvSpPr>
            <a:spLocks noGrp="1" noChangeArrowheads="1"/>
          </p:cNvSpPr>
          <p:nvPr>
            <p:ph type="subTitle"/>
          </p:nvPr>
        </p:nvSpPr>
        <p:spPr bwMode="auto">
          <a:xfrm>
            <a:off x="23374" y="-196314"/>
            <a:ext cx="9120626" cy="705057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107916" rIns="0" bIns="107916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2800" b="1" i="0" u="none" strike="noStrike" cap="none" normalizeH="0" baseline="0" dirty="0">
                <a:ln>
                  <a:noFill/>
                </a:ln>
                <a:solidFill>
                  <a:srgbClr val="FFA500"/>
                </a:solidFill>
                <a:effectLst/>
                <a:latin typeface="Comic Sans MS" panose="030F0702030302020204" pitchFamily="66" charset="0"/>
              </a:rPr>
              <a:t>Exkluze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děti s postižením, nesplňující (ale případně i splňující) kritéria, která vymezí nějaká vyšší instance, se </a:t>
            </a: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omic Sans MS" panose="030F0702030302020204" pitchFamily="66" charset="0"/>
              </a:rPr>
              <a:t>kompletně vyloučí z edukačního procesu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2800" b="1" i="0" u="none" strike="noStrike" cap="none" normalizeH="0" baseline="0" dirty="0">
                <a:ln>
                  <a:noFill/>
                </a:ln>
                <a:solidFill>
                  <a:srgbClr val="FFA500"/>
                </a:solidFill>
                <a:effectLst/>
                <a:latin typeface="Comic Sans MS" panose="030F0702030302020204" pitchFamily="66" charset="0"/>
              </a:rPr>
              <a:t>Segregace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děti, které se mají vzdělávat, se rozdělují podle předem vymezených kritérií na podskupiny…“žákům je možné poskytnout optimální podmínky edukace pouze v  homogenních skupinách“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cs-CZ" altLang="cs-CZ" sz="2400" dirty="0">
                <a:solidFill>
                  <a:schemeClr val="accent1"/>
                </a:solidFill>
                <a:latin typeface="Comic Sans MS" panose="030F0702030302020204" pitchFamily="66" charset="0"/>
              </a:rPr>
              <a:t>s</a:t>
            </a: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omic Sans MS" panose="030F0702030302020204" pitchFamily="66" charset="0"/>
              </a:rPr>
              <a:t>ubsystémy: tzv. běžné a speciální školy</a:t>
            </a:r>
            <a:endParaRPr kumimoji="0" lang="cs-CZ" altLang="cs-CZ" sz="2400" b="1" i="0" u="none" strike="noStrike" cap="none" normalizeH="0" baseline="0" dirty="0">
              <a:ln>
                <a:noFill/>
              </a:ln>
              <a:solidFill>
                <a:schemeClr val="accent1"/>
              </a:solidFill>
              <a:effectLst/>
              <a:latin typeface="Comic Sans MS" panose="030F0702030302020204" pitchFamily="66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2800" b="1" i="0" u="none" strike="noStrike" cap="none" normalizeH="0" baseline="0" dirty="0">
                <a:ln>
                  <a:noFill/>
                </a:ln>
                <a:solidFill>
                  <a:srgbClr val="FFA500"/>
                </a:solidFill>
                <a:effectLst/>
                <a:latin typeface="Comic Sans MS" panose="030F0702030302020204" pitchFamily="66" charset="0"/>
              </a:rPr>
              <a:t>Integrace</a:t>
            </a:r>
          </a:p>
          <a:p>
            <a:pPr marL="342900" indent="-342900" algn="l" rtl="0">
              <a:buFontTx/>
              <a:buChar char="-"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vedle sebe rozdílné podskupiny, ale děti s postižením mohou – s určitou podporou – navštěvovat běžné školy</a:t>
            </a:r>
          </a:p>
          <a:p>
            <a:pPr marL="342900" indent="-342900" algn="l" rtl="0">
              <a:buFontTx/>
              <a:buChar char="-"/>
            </a:pPr>
            <a:r>
              <a:rPr lang="cs-CZ" sz="2400" dirty="0">
                <a:solidFill>
                  <a:srgbClr val="333333"/>
                </a:solidFill>
                <a:latin typeface="Comic Sans MS" panose="030F0702030302020204" pitchFamily="66" charset="0"/>
              </a:rPr>
              <a:t>p</a:t>
            </a:r>
            <a:r>
              <a:rPr lang="cs-CZ" sz="2400" dirty="0">
                <a:latin typeface="Comic Sans MS" panose="030F0702030302020204" pitchFamily="66" charset="0"/>
              </a:rPr>
              <a:t>omáháme dítěti začlenit se do třídy, ale nečekáme, že se nějak přizpůsobí třída a nečekáme, že se přizpůsobí učitel…</a:t>
            </a:r>
          </a:p>
          <a:p>
            <a:pPr marL="342900" indent="-342900" algn="l" rtl="0">
              <a:buFontTx/>
              <a:buChar char="-"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omic Sans MS" panose="030F0702030302020204" pitchFamily="66" charset="0"/>
              </a:rPr>
              <a:t>duální systém, ve kterém paralelně funguje integrativní i segregovaná edukace, když integrace selže, dítě se vrací do speciálního zařízení… </a:t>
            </a:r>
          </a:p>
        </p:txBody>
      </p:sp>
    </p:spTree>
    <p:extLst>
      <p:ext uri="{BB962C8B-B14F-4D97-AF65-F5344CB8AC3E}">
        <p14:creationId xmlns:p14="http://schemas.microsoft.com/office/powerpoint/2010/main" val="40570495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78D41EE0-03B9-42BF-992C-6654A059F5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861" y="130323"/>
            <a:ext cx="4650069" cy="6597352"/>
          </a:xfrm>
          <a:prstGeom prst="rect">
            <a:avLst/>
          </a:prstGeom>
        </p:spPr>
      </p:pic>
      <p:sp>
        <p:nvSpPr>
          <p:cNvPr id="3" name="Obdélník 2">
            <a:extLst>
              <a:ext uri="{FF2B5EF4-FFF2-40B4-BE49-F238E27FC236}">
                <a16:creationId xmlns:a16="http://schemas.microsoft.com/office/drawing/2014/main" id="{678F586C-5CEE-430E-A818-3A2EDFDBC1D5}"/>
              </a:ext>
            </a:extLst>
          </p:cNvPr>
          <p:cNvSpPr/>
          <p:nvPr/>
        </p:nvSpPr>
        <p:spPr>
          <a:xfrm>
            <a:off x="4860032" y="612844"/>
            <a:ext cx="403244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altLang="cs-CZ" sz="2400" b="1" dirty="0">
                <a:solidFill>
                  <a:srgbClr val="FFA500"/>
                </a:solidFill>
                <a:latin typeface="Comic Sans MS" panose="030F0702030302020204" pitchFamily="66" charset="0"/>
              </a:rPr>
              <a:t>Inkluze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cs-CZ" altLang="cs-CZ" sz="2400" b="1" dirty="0">
              <a:solidFill>
                <a:srgbClr val="FFA500"/>
              </a:solidFill>
              <a:latin typeface="Comic Sans MS" panose="030F0702030302020204" pitchFamily="66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altLang="cs-CZ" sz="2400" dirty="0">
                <a:solidFill>
                  <a:srgbClr val="333333"/>
                </a:solidFill>
                <a:latin typeface="Comic Sans MS" panose="030F0702030302020204" pitchFamily="66" charset="0"/>
              </a:rPr>
              <a:t>odlišná, vyšší kvalita, při tomto edukačním přístupu se už heterogenita principiálně chápe jako normalita (humánní aspekty, odpadá potřeba dosáhnout se všemi žáky stejného cíle)</a:t>
            </a:r>
            <a:endParaRPr lang="cs-CZ" altLang="cs-CZ" sz="2400" dirty="0">
              <a:latin typeface="Comic Sans MS" panose="030F0702030302020204" pitchFamily="66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altLang="cs-CZ" sz="2400" dirty="0">
                <a:solidFill>
                  <a:srgbClr val="333333"/>
                </a:solidFill>
                <a:latin typeface="Comic Sans MS" panose="030F0702030302020204" pitchFamily="66" charset="0"/>
              </a:rPr>
              <a:t> </a:t>
            </a:r>
            <a:endParaRPr lang="cs-CZ" altLang="cs-CZ" sz="2400" dirty="0">
              <a:latin typeface="Comic Sans MS" panose="030F0702030302020204" pitchFamily="66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altLang="cs-CZ" sz="2400" dirty="0">
                <a:latin typeface="Comic Sans MS" panose="030F0702030302020204" pitchFamily="66" charset="0"/>
              </a:rPr>
              <a:t>Když je různorodost normální, inkluze se stává samozřejmostí</a:t>
            </a:r>
            <a:br>
              <a:rPr lang="cs-CZ" altLang="cs-CZ" sz="2400" dirty="0">
                <a:latin typeface="Comic Sans MS" panose="030F0702030302020204" pitchFamily="66" charset="0"/>
              </a:rPr>
            </a:br>
            <a:endParaRPr lang="cs-CZ" altLang="cs-CZ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34472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63EDF70-F8DD-4ACF-AA19-854ED9F71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C5D24B04-3B0C-49F0-8E4C-C27B4A79C0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9472"/>
            <a:ext cx="9144000" cy="6858000"/>
          </a:xfrm>
          <a:prstGeom prst="rect">
            <a:avLst/>
          </a:prstGeom>
        </p:spPr>
      </p:pic>
      <p:sp>
        <p:nvSpPr>
          <p:cNvPr id="3" name="Podnadpis 2">
            <a:extLst>
              <a:ext uri="{FF2B5EF4-FFF2-40B4-BE49-F238E27FC236}">
                <a16:creationId xmlns:a16="http://schemas.microsoft.com/office/drawing/2014/main" id="{63961A90-EE58-4AE0-9B35-DE2B145CAC8A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4309480" y="6381328"/>
            <a:ext cx="4834520" cy="203072"/>
          </a:xfrm>
        </p:spPr>
        <p:txBody>
          <a:bodyPr/>
          <a:lstStyle/>
          <a:p>
            <a:r>
              <a:rPr lang="cs-CZ" dirty="0"/>
              <a:t>Zdroj: Rytmus, o.p.s., </a:t>
            </a:r>
            <a:r>
              <a:rPr lang="cs-CZ" dirty="0">
                <a:hlinkClick r:id="rId3"/>
              </a:rPr>
              <a:t>https://slideplayer.cz/slide/11319968/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873530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851144"/>
          </a:xfrm>
        </p:spPr>
        <p:txBody>
          <a:bodyPr/>
          <a:lstStyle/>
          <a:p>
            <a:pPr algn="ctr"/>
            <a:r>
              <a:rPr lang="cs-CZ" sz="3200" dirty="0">
                <a:solidFill>
                  <a:srgbClr val="C00000"/>
                </a:solidFill>
                <a:latin typeface="Comic Sans MS" panose="030F0702030302020204" pitchFamily="66" charset="0"/>
              </a:rPr>
              <a:t>Trocha legislativy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/>
          </p:nvPr>
        </p:nvSpPr>
        <p:spPr>
          <a:xfrm>
            <a:off x="467544" y="1916832"/>
            <a:ext cx="8229240" cy="4176464"/>
          </a:xfrm>
        </p:spPr>
        <p:txBody>
          <a:bodyPr/>
          <a:lstStyle/>
          <a:p>
            <a:r>
              <a:rPr lang="cs-CZ" sz="2400" u="sng" dirty="0">
                <a:latin typeface="Comic Sans MS" panose="030F0702030302020204" pitchFamily="66" charset="0"/>
              </a:rPr>
              <a:t>Školský zákon č. 561/2004 Sb. 16:</a:t>
            </a:r>
          </a:p>
          <a:p>
            <a:r>
              <a:rPr lang="cs-CZ" sz="2400" dirty="0">
                <a:latin typeface="Comic Sans MS" panose="030F0702030302020204" pitchFamily="66" charset="0"/>
              </a:rPr>
              <a:t>Každý žák se speciálními vzdělávacími potřebami (SVP) má právo na bezplatná podpůrná opatření, která by mu měla ulehčit vzdělávání v běžné škole. </a:t>
            </a:r>
          </a:p>
          <a:p>
            <a:endParaRPr lang="cs-CZ" sz="2400" dirty="0">
              <a:latin typeface="Comic Sans MS" panose="030F0702030302020204" pitchFamily="66" charset="0"/>
            </a:endParaRPr>
          </a:p>
          <a:p>
            <a:r>
              <a:rPr lang="cs-CZ" sz="2400" dirty="0">
                <a:latin typeface="Comic Sans MS" panose="030F0702030302020204" pitchFamily="66" charset="0"/>
              </a:rPr>
              <a:t>Podpůrná opatření pro žáka se stanovují podle posouzení školského poradenského zařízení (dále jen ŠPZ), které žák navštěvuje nebo dle uvážení školy. </a:t>
            </a:r>
          </a:p>
          <a:p>
            <a:endParaRPr lang="cs-CZ" sz="2400" dirty="0">
              <a:latin typeface="Comic Sans MS" panose="030F0702030302020204" pitchFamily="66" charset="0"/>
            </a:endParaRPr>
          </a:p>
          <a:p>
            <a:r>
              <a:rPr lang="cs-CZ" sz="2400" dirty="0">
                <a:latin typeface="Comic Sans MS" panose="030F0702030302020204" pitchFamily="66" charset="0"/>
              </a:rPr>
              <a:t>Podle školského zákona a vyhlášky 27/2016 rozlišujeme pět stupňů podpory. Jednotlivé stupně odlišuje organizační, pedagogická a finanční náročnost poskytované podpory (</a:t>
            </a:r>
            <a:r>
              <a:rPr lang="cs-CZ" sz="2400" dirty="0" err="1">
                <a:latin typeface="Comic Sans MS" panose="030F0702030302020204" pitchFamily="66" charset="0"/>
              </a:rPr>
              <a:t>Kendíková</a:t>
            </a:r>
            <a:r>
              <a:rPr lang="cs-CZ" sz="2400" dirty="0">
                <a:latin typeface="Comic Sans MS" panose="030F0702030302020204" pitchFamily="66" charset="0"/>
              </a:rPr>
              <a:t>, 2017).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5499398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C89012677F4C74980F2AD3E142E4C74" ma:contentTypeVersion="2" ma:contentTypeDescription="Vytvoří nový dokument" ma:contentTypeScope="" ma:versionID="028e5ae67ab28636234352c15097f116">
  <xsd:schema xmlns:xsd="http://www.w3.org/2001/XMLSchema" xmlns:xs="http://www.w3.org/2001/XMLSchema" xmlns:p="http://schemas.microsoft.com/office/2006/metadata/properties" xmlns:ns2="1eadf4a2-de42-4840-96b8-8b8b309f0f05" targetNamespace="http://schemas.microsoft.com/office/2006/metadata/properties" ma:root="true" ma:fieldsID="74db6d32c89b0bc4c4a5018bd260a294" ns2:_="">
    <xsd:import namespace="1eadf4a2-de42-4840-96b8-8b8b309f0f0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adf4a2-de42-4840-96b8-8b8b309f0f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85C5FD0-F77B-46E4-9C77-5BD53DCE2B63}"/>
</file>

<file path=customXml/itemProps2.xml><?xml version="1.0" encoding="utf-8"?>
<ds:datastoreItem xmlns:ds="http://schemas.openxmlformats.org/officeDocument/2006/customXml" ds:itemID="{7CA8A22F-027F-4047-AA15-44ED1C8BAA3D}"/>
</file>

<file path=customXml/itemProps3.xml><?xml version="1.0" encoding="utf-8"?>
<ds:datastoreItem xmlns:ds="http://schemas.openxmlformats.org/officeDocument/2006/customXml" ds:itemID="{3739309E-2913-4E3F-996C-498A0F5F112A}"/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942</TotalTime>
  <Words>2097</Words>
  <Application>Microsoft Office PowerPoint</Application>
  <PresentationFormat>Předvádění na obrazovce (4:3)</PresentationFormat>
  <Paragraphs>261</Paragraphs>
  <Slides>26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4</vt:i4>
      </vt:variant>
      <vt:variant>
        <vt:lpstr>Nadpisy snímků</vt:lpstr>
      </vt:variant>
      <vt:variant>
        <vt:i4>26</vt:i4>
      </vt:variant>
    </vt:vector>
  </HeadingPairs>
  <TitlesOfParts>
    <vt:vector size="38" baseType="lpstr">
      <vt:lpstr>Arial</vt:lpstr>
      <vt:lpstr>Calibri</vt:lpstr>
      <vt:lpstr>Comic Sans MS</vt:lpstr>
      <vt:lpstr>Georgia</vt:lpstr>
      <vt:lpstr>StarSymbol</vt:lpstr>
      <vt:lpstr>Times New Roman</vt:lpstr>
      <vt:lpstr>Wingdings</vt:lpstr>
      <vt:lpstr>Wingdings 2</vt:lpstr>
      <vt:lpstr>Motiv systému Office</vt:lpstr>
      <vt:lpstr>Office Theme</vt:lpstr>
      <vt:lpstr>Office Theme</vt:lpstr>
      <vt:lpstr>Office Theme</vt:lpstr>
      <vt:lpstr>Prezentace aplikace PowerPoint</vt:lpstr>
      <vt:lpstr>Prezentace aplikace PowerPoint</vt:lpstr>
      <vt:lpstr>Kdo je ve škole?</vt:lpstr>
      <vt:lpstr>Prezentace aplikace PowerPoint</vt:lpstr>
      <vt:lpstr>Vysvětlení pojmů</vt:lpstr>
      <vt:lpstr>Prezentace aplikace PowerPoint</vt:lpstr>
      <vt:lpstr>Prezentace aplikace PowerPoint</vt:lpstr>
      <vt:lpstr>Prezentace aplikace PowerPoint</vt:lpstr>
      <vt:lpstr>Trocha legislativy</vt:lpstr>
      <vt:lpstr>Prezentace aplikace PowerPoint</vt:lpstr>
      <vt:lpstr>Prezentace aplikace PowerPoint</vt:lpstr>
      <vt:lpstr>ATV vs. ITV vs. ZTV vs. RTV</vt:lpstr>
      <vt:lpstr>Stupně podpory v TV dle Blocka (2000) upravené pro ČR   (Ješina &amp; Kudláček, 2009b)</vt:lpstr>
      <vt:lpstr>Prezentace aplikace PowerPoint</vt:lpstr>
      <vt:lpstr>Prezentace aplikace PowerPoint</vt:lpstr>
      <vt:lpstr>Důvody znesnadňující začlenění žáka do hodin TV (Rybová, Kudláček, 2010)</vt:lpstr>
      <vt:lpstr>Základní pravidla ATV (aplikované TV)</vt:lpstr>
      <vt:lpstr>Prezentace aplikace PowerPoint</vt:lpstr>
      <vt:lpstr>Prezentace aplikace PowerPoint</vt:lpstr>
      <vt:lpstr>Prezentace aplikace PowerPoint</vt:lpstr>
      <vt:lpstr>Prezentace aplikace PowerPoint</vt:lpstr>
      <vt:lpstr>Zdroje k tématu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Tělesná výchova a sport OSP v praxi</dc:title>
  <dc:creator>uzivatel</dc:creator>
  <cp:lastModifiedBy>Klára Daďová</cp:lastModifiedBy>
  <cp:revision>52</cp:revision>
  <dcterms:created xsi:type="dcterms:W3CDTF">2016-02-09T14:24:27Z</dcterms:created>
  <dcterms:modified xsi:type="dcterms:W3CDTF">2021-03-10T23:44:08Z</dcterms:modified>
  <dc:language>cs-CZ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20</vt:i4>
  </property>
  <property fmtid="{D5CDD505-2E9C-101B-9397-08002B2CF9AE}" pid="8" name="PresentationFormat">
    <vt:lpwstr>Předvádění na obrazovce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30</vt:i4>
  </property>
  <property fmtid="{D5CDD505-2E9C-101B-9397-08002B2CF9AE}" pid="12" name="ContentTypeId">
    <vt:lpwstr>0x010100FC89012677F4C74980F2AD3E142E4C74</vt:lpwstr>
  </property>
</Properties>
</file>