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2.jpg" ContentType="image/jp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notesMasterIdLst>
    <p:notesMasterId r:id="rId11"/>
  </p:notesMasterIdLst>
  <p:sldIdLst>
    <p:sldId id="257" r:id="rId2"/>
    <p:sldId id="269" r:id="rId3"/>
    <p:sldId id="570" r:id="rId4"/>
    <p:sldId id="450" r:id="rId5"/>
    <p:sldId id="451" r:id="rId6"/>
    <p:sldId id="452" r:id="rId7"/>
    <p:sldId id="453" r:id="rId8"/>
    <p:sldId id="455" r:id="rId9"/>
    <p:sldId id="45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83" autoAdjust="0"/>
    <p:restoredTop sz="93931" autoAdjust="0"/>
  </p:normalViewPr>
  <p:slideViewPr>
    <p:cSldViewPr snapToGrid="0">
      <p:cViewPr varScale="1">
        <p:scale>
          <a:sx n="91" d="100"/>
          <a:sy n="91" d="100"/>
        </p:scale>
        <p:origin x="168" y="77"/>
      </p:cViewPr>
      <p:guideLst/>
    </p:cSldViewPr>
  </p:slideViewPr>
  <p:outlineViewPr>
    <p:cViewPr>
      <p:scale>
        <a:sx n="33" d="100"/>
        <a:sy n="33" d="100"/>
      </p:scale>
      <p:origin x="0" y="-22776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2376A2-5B9F-4714-BE59-480B9C86B454}" type="datetimeFigureOut">
              <a:rPr lang="cs-CZ" smtClean="0"/>
              <a:t>23.03.2021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DB1F47-7B68-47F2-9885-4930072E1ECA}" type="slidenum">
              <a:rPr lang="cs-CZ" smtClean="0"/>
              <a:t>‹#›</a:t>
            </a:fld>
            <a:endParaRPr lang="cs-CZ"/>
          </a:p>
        </p:txBody>
      </p:sp>
    </p:spTree>
    <p:extLst>
      <p:ext uri="{BB962C8B-B14F-4D97-AF65-F5344CB8AC3E}">
        <p14:creationId xmlns:p14="http://schemas.microsoft.com/office/powerpoint/2010/main" val="1223358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cs-CZ"/>
              <a:t>Kliknutím lze upravit styl.</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6868B32E-9256-4434-A2E6-120418FDE436}" type="datetimeFigureOut">
              <a:rPr lang="en-GB" smtClean="0"/>
              <a:t>23/03/2021</a:t>
            </a:fld>
            <a:endParaRPr lang="en-GB"/>
          </a:p>
        </p:txBody>
      </p:sp>
      <p:sp>
        <p:nvSpPr>
          <p:cNvPr id="5" name="Footer Placeholder 4"/>
          <p:cNvSpPr>
            <a:spLocks noGrp="1"/>
          </p:cNvSpPr>
          <p:nvPr>
            <p:ph type="ftr" sz="quarter" idx="11"/>
          </p:nvPr>
        </p:nvSpPr>
        <p:spPr>
          <a:xfrm>
            <a:off x="2416500" y="329307"/>
            <a:ext cx="4973915" cy="309201"/>
          </a:xfrm>
        </p:spPr>
        <p:txBody>
          <a:bodyPr/>
          <a:lstStyle/>
          <a:p>
            <a:endParaRPr lang="en-GB"/>
          </a:p>
        </p:txBody>
      </p:sp>
      <p:sp>
        <p:nvSpPr>
          <p:cNvPr id="6" name="Slide Number Placeholder 5"/>
          <p:cNvSpPr>
            <a:spLocks noGrp="1"/>
          </p:cNvSpPr>
          <p:nvPr>
            <p:ph type="sldNum" sz="quarter" idx="12"/>
          </p:nvPr>
        </p:nvSpPr>
        <p:spPr>
          <a:xfrm>
            <a:off x="1437664" y="798973"/>
            <a:ext cx="811019" cy="503578"/>
          </a:xfrm>
        </p:spPr>
        <p:txBody>
          <a:bodyPr/>
          <a:lstStyle/>
          <a:p>
            <a:fld id="{3DBD7419-485E-42C3-A909-099A2AFC010B}" type="slidenum">
              <a:rPr lang="en-GB" smtClean="0"/>
              <a:t>‹#›</a:t>
            </a:fld>
            <a:endParaRPr lang="en-GB"/>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04947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868B32E-9256-4434-A2E6-120418FDE436}" type="datetimeFigureOut">
              <a:rPr lang="en-GB" smtClean="0"/>
              <a:t>23/03/2021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BD7419-485E-42C3-A909-099A2AFC010B}" type="slidenum">
              <a:rPr lang="en-GB" smtClean="0"/>
              <a:t>‹#›</a:t>
            </a:fld>
            <a:endParaRPr lang="en-GB"/>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19382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868B32E-9256-4434-A2E6-120418FDE436}" type="datetimeFigureOut">
              <a:rPr lang="en-GB" smtClean="0"/>
              <a:t>23/03/2021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BD7419-485E-42C3-A909-099A2AFC010B}" type="slidenum">
              <a:rPr lang="en-GB" smtClean="0"/>
              <a:t>‹#›</a:t>
            </a:fld>
            <a:endParaRPr lang="en-GB"/>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7292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868B32E-9256-4434-A2E6-120418FDE436}" type="datetimeFigureOut">
              <a:rPr lang="en-GB" smtClean="0"/>
              <a:t>23/03/2021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BD7419-485E-42C3-A909-099A2AFC010B}" type="slidenum">
              <a:rPr lang="en-GB" smtClean="0"/>
              <a:t>‹#›</a:t>
            </a:fld>
            <a:endParaRPr lang="en-GB"/>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6456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cs-CZ"/>
              <a:t>Kliknutím lze upravit styl.</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6868B32E-9256-4434-A2E6-120418FDE436}" type="datetimeFigureOut">
              <a:rPr lang="en-GB" smtClean="0"/>
              <a:t>23/03/2021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BD7419-485E-42C3-A909-099A2AFC010B}" type="slidenum">
              <a:rPr lang="en-GB" smtClean="0"/>
              <a:t>‹#›</a:t>
            </a:fld>
            <a:endParaRPr lang="en-GB"/>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1826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cs-CZ"/>
              <a:t>Kliknutím lze upravit styl.</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6868B32E-9256-4434-A2E6-120418FDE436}" type="datetimeFigureOut">
              <a:rPr lang="en-GB" smtClean="0"/>
              <a:t>23/03/2021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BD7419-485E-42C3-A909-099A2AFC010B}" type="slidenum">
              <a:rPr lang="en-GB" smtClean="0"/>
              <a:t>‹#›</a:t>
            </a:fld>
            <a:endParaRPr lang="en-GB"/>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24633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cs-CZ"/>
              <a:t>Kliknutím lze upravit styl.</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447191" y="2824269"/>
            <a:ext cx="4645152" cy="264445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412362" y="2821491"/>
            <a:ext cx="4645152" cy="263737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868B32E-9256-4434-A2E6-120418FDE436}" type="datetimeFigureOut">
              <a:rPr lang="en-GB" smtClean="0"/>
              <a:t>23/03/2021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DBD7419-485E-42C3-A909-099A2AFC010B}" type="slidenum">
              <a:rPr lang="en-GB" smtClean="0"/>
              <a:t>‹#›</a:t>
            </a:fld>
            <a:endParaRPr lang="en-GB"/>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91871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6868B32E-9256-4434-A2E6-120418FDE436}" type="datetimeFigureOut">
              <a:rPr lang="en-GB" smtClean="0"/>
              <a:t>23/03/2021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BD7419-485E-42C3-A909-099A2AFC010B}" type="slidenum">
              <a:rPr lang="en-GB" smtClean="0"/>
              <a:t>‹#›</a:t>
            </a:fld>
            <a:endParaRPr lang="en-GB"/>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20274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8B32E-9256-4434-A2E6-120418FDE436}" type="datetimeFigureOut">
              <a:rPr lang="en-GB" smtClean="0"/>
              <a:t>23/03/2021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DBD7419-485E-42C3-A909-099A2AFC010B}" type="slidenum">
              <a:rPr lang="en-GB" smtClean="0"/>
              <a:t>‹#›</a:t>
            </a:fld>
            <a:endParaRPr lang="en-GB"/>
          </a:p>
        </p:txBody>
      </p:sp>
    </p:spTree>
    <p:extLst>
      <p:ext uri="{BB962C8B-B14F-4D97-AF65-F5344CB8AC3E}">
        <p14:creationId xmlns:p14="http://schemas.microsoft.com/office/powerpoint/2010/main" val="3119242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cs-CZ"/>
              <a:t>Kliknutím lze upravit styl.</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6868B32E-9256-4434-A2E6-120418FDE436}" type="datetimeFigureOut">
              <a:rPr lang="en-GB" smtClean="0"/>
              <a:t>23/03/2021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BD7419-485E-42C3-A909-099A2AFC010B}" type="slidenum">
              <a:rPr lang="en-GB" smtClean="0"/>
              <a:t>‹#›</a:t>
            </a:fld>
            <a:endParaRPr lang="en-GB"/>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70389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868B32E-9256-4434-A2E6-120418FDE436}" type="datetimeFigureOut">
              <a:rPr lang="en-GB" smtClean="0"/>
              <a:t>23/03/2021</a:t>
            </a:fld>
            <a:endParaRPr lang="en-GB"/>
          </a:p>
        </p:txBody>
      </p:sp>
      <p:sp>
        <p:nvSpPr>
          <p:cNvPr id="6" name="Footer Placeholder 5"/>
          <p:cNvSpPr>
            <a:spLocks noGrp="1"/>
          </p:cNvSpPr>
          <p:nvPr>
            <p:ph type="ftr" sz="quarter" idx="11"/>
          </p:nvPr>
        </p:nvSpPr>
        <p:spPr>
          <a:xfrm>
            <a:off x="1447382" y="318640"/>
            <a:ext cx="5541004" cy="320931"/>
          </a:xfrm>
        </p:spPr>
        <p:txBody>
          <a:bodyPr/>
          <a:lstStyle/>
          <a:p>
            <a:endParaRPr lang="en-GB"/>
          </a:p>
        </p:txBody>
      </p:sp>
      <p:sp>
        <p:nvSpPr>
          <p:cNvPr id="7" name="Slide Number Placeholder 6"/>
          <p:cNvSpPr>
            <a:spLocks noGrp="1"/>
          </p:cNvSpPr>
          <p:nvPr>
            <p:ph type="sldNum" sz="quarter" idx="12"/>
          </p:nvPr>
        </p:nvSpPr>
        <p:spPr/>
        <p:txBody>
          <a:bodyPr/>
          <a:lstStyle/>
          <a:p>
            <a:fld id="{3DBD7419-485E-42C3-A909-099A2AFC010B}" type="slidenum">
              <a:rPr lang="en-GB" smtClean="0"/>
              <a:t>‹#›</a:t>
            </a:fld>
            <a:endParaRPr lang="en-GB"/>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4312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868B32E-9256-4434-A2E6-120418FDE436}" type="datetimeFigureOut">
              <a:rPr lang="en-GB" smtClean="0"/>
              <a:t>23/03/2021</a:t>
            </a:fld>
            <a:endParaRPr lang="en-GB"/>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DBD7419-485E-42C3-A909-099A2AFC010B}" type="slidenum">
              <a:rPr lang="en-GB" smtClean="0"/>
              <a:t>‹#›</a:t>
            </a:fld>
            <a:endParaRPr lang="en-GB"/>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516444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hyperlink" Target="http://www.fsv.cuni.cz/" TargetMode="External"/><Relationship Id="rId4" Type="http://schemas.openxmlformats.org/officeDocument/2006/relationships/hyperlink" Target="mailto:iss@fsv.cuni.cz"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kmEYqrHvlm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eS67iuDjjho"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074" name="Nadpis 1"/>
          <p:cNvSpPr>
            <a:spLocks noGrp="1"/>
          </p:cNvSpPr>
          <p:nvPr>
            <p:ph type="ctrTitle"/>
          </p:nvPr>
        </p:nvSpPr>
        <p:spPr>
          <a:xfrm>
            <a:off x="1446756" y="1463015"/>
            <a:ext cx="5492683" cy="3196668"/>
          </a:xfrm>
        </p:spPr>
        <p:txBody>
          <a:bodyPr anchor="ctr">
            <a:normAutofit/>
          </a:bodyPr>
          <a:lstStyle/>
          <a:p>
            <a:pPr algn="ctr"/>
            <a:r>
              <a:rPr lang="cs-CZ" sz="4000" dirty="0" err="1"/>
              <a:t>Nations</a:t>
            </a:r>
            <a:r>
              <a:rPr lang="cs-CZ" sz="4000" dirty="0"/>
              <a:t> and </a:t>
            </a:r>
            <a:r>
              <a:rPr lang="cs-CZ" sz="4000" dirty="0" err="1"/>
              <a:t>Nationalism</a:t>
            </a:r>
            <a:r>
              <a:rPr lang="cs-CZ" sz="4000" dirty="0"/>
              <a:t>: </a:t>
            </a:r>
            <a:br>
              <a:rPr lang="cs-CZ" sz="4000" dirty="0"/>
            </a:br>
            <a:r>
              <a:rPr lang="cs-CZ" sz="4000" dirty="0"/>
              <a:t>Steven </a:t>
            </a:r>
            <a:r>
              <a:rPr lang="cs-CZ" sz="4000" dirty="0" err="1"/>
              <a:t>Vertovec</a:t>
            </a:r>
            <a:br>
              <a:rPr lang="cs-CZ" sz="4000" dirty="0"/>
            </a:br>
            <a:r>
              <a:rPr lang="cs-CZ" sz="4000" dirty="0" err="1"/>
              <a:t>Rogers</a:t>
            </a:r>
            <a:r>
              <a:rPr lang="cs-CZ" sz="4000" dirty="0"/>
              <a:t> </a:t>
            </a:r>
            <a:r>
              <a:rPr lang="cs-CZ" sz="4000"/>
              <a:t>Brubaker</a:t>
            </a:r>
            <a:endParaRPr lang="cs-CZ" altLang="cs-CZ" sz="4000" dirty="0"/>
          </a:p>
        </p:txBody>
      </p:sp>
      <p:sp>
        <p:nvSpPr>
          <p:cNvPr id="3" name="Podnadpis 2"/>
          <p:cNvSpPr>
            <a:spLocks noGrp="1"/>
          </p:cNvSpPr>
          <p:nvPr>
            <p:ph type="subTitle" idx="1"/>
          </p:nvPr>
        </p:nvSpPr>
        <p:spPr>
          <a:xfrm>
            <a:off x="6939439" y="1463014"/>
            <a:ext cx="4050279" cy="3293053"/>
          </a:xfrm>
        </p:spPr>
        <p:txBody>
          <a:bodyPr rtlCol="0" anchor="ctr">
            <a:normAutofit/>
          </a:bodyPr>
          <a:lstStyle/>
          <a:p>
            <a:pPr>
              <a:defRPr/>
            </a:pPr>
            <a:r>
              <a:rPr lang="cs-CZ" sz="2000" dirty="0"/>
              <a:t>Zdeněk Uherek</a:t>
            </a:r>
          </a:p>
          <a:p>
            <a:pPr>
              <a:defRPr/>
            </a:pPr>
            <a:endParaRPr lang="cs-CZ" sz="2000" dirty="0"/>
          </a:p>
          <a:p>
            <a:pPr>
              <a:defRPr/>
            </a:pPr>
            <a:r>
              <a:rPr lang="cs-CZ" sz="2000" dirty="0"/>
              <a:t>zdenek.uherek@fsv.cuni.cz</a:t>
            </a:r>
          </a:p>
        </p:txBody>
      </p:sp>
      <p:sp>
        <p:nvSpPr>
          <p:cNvPr id="4" name="object 5"/>
          <p:cNvSpPr/>
          <p:nvPr/>
        </p:nvSpPr>
        <p:spPr>
          <a:xfrm>
            <a:off x="1837309" y="153669"/>
            <a:ext cx="3724402" cy="1035050"/>
          </a:xfrm>
          <a:prstGeom prst="rect">
            <a:avLst/>
          </a:prstGeom>
          <a:blipFill>
            <a:blip r:embed="rId2" cstate="print"/>
            <a:stretch>
              <a:fillRect/>
            </a:stretch>
          </a:blipFill>
        </p:spPr>
        <p:txBody>
          <a:bodyPr wrap="square" lIns="0" tIns="0" rIns="0" bIns="0" rtlCol="0"/>
          <a:lstStyle/>
          <a:p>
            <a:endParaRPr/>
          </a:p>
        </p:txBody>
      </p:sp>
      <p:sp>
        <p:nvSpPr>
          <p:cNvPr id="5" name="object 4"/>
          <p:cNvSpPr/>
          <p:nvPr/>
        </p:nvSpPr>
        <p:spPr>
          <a:xfrm>
            <a:off x="8472265" y="548680"/>
            <a:ext cx="1070609" cy="389890"/>
          </a:xfrm>
          <a:prstGeom prst="rect">
            <a:avLst/>
          </a:prstGeom>
          <a:blipFill>
            <a:blip r:embed="rId3" cstate="print"/>
            <a:stretch>
              <a:fillRect/>
            </a:stretch>
          </a:blipFill>
        </p:spPr>
        <p:txBody>
          <a:bodyPr wrap="square" lIns="0" tIns="0" rIns="0" bIns="0" rtlCol="0"/>
          <a:lstStyle/>
          <a:p>
            <a:endParaRPr/>
          </a:p>
        </p:txBody>
      </p:sp>
      <p:sp>
        <p:nvSpPr>
          <p:cNvPr id="8" name="object 2"/>
          <p:cNvSpPr txBox="1"/>
          <p:nvPr/>
        </p:nvSpPr>
        <p:spPr>
          <a:xfrm>
            <a:off x="1991545" y="5668833"/>
            <a:ext cx="4159885" cy="524246"/>
          </a:xfrm>
          <a:prstGeom prst="rect">
            <a:avLst/>
          </a:prstGeom>
        </p:spPr>
        <p:txBody>
          <a:bodyPr vert="horz" wrap="square" lIns="0" tIns="0" rIns="0" bIns="0" rtlCol="0">
            <a:spAutoFit/>
          </a:bodyPr>
          <a:lstStyle/>
          <a:p>
            <a:pPr marL="12700" marR="1669414">
              <a:lnSpc>
                <a:spcPct val="111500"/>
              </a:lnSpc>
            </a:pPr>
            <a:r>
              <a:rPr sz="1000" b="1" dirty="0">
                <a:solidFill>
                  <a:schemeClr val="bg2">
                    <a:lumMod val="25000"/>
                  </a:schemeClr>
                </a:solidFill>
                <a:latin typeface="Times New Roman"/>
                <a:cs typeface="Times New Roman"/>
              </a:rPr>
              <a:t>Charl</a:t>
            </a:r>
            <a:r>
              <a:rPr sz="1000" b="1" spc="-5" dirty="0">
                <a:solidFill>
                  <a:schemeClr val="bg2">
                    <a:lumMod val="25000"/>
                  </a:schemeClr>
                </a:solidFill>
                <a:latin typeface="Times New Roman"/>
                <a:cs typeface="Times New Roman"/>
              </a:rPr>
              <a:t>e</a:t>
            </a:r>
            <a:r>
              <a:rPr sz="1000" b="1" dirty="0">
                <a:solidFill>
                  <a:schemeClr val="bg2">
                    <a:lumMod val="25000"/>
                  </a:schemeClr>
                </a:solidFill>
                <a:latin typeface="Times New Roman"/>
                <a:cs typeface="Times New Roman"/>
              </a:rPr>
              <a:t>s Un</a:t>
            </a:r>
            <a:r>
              <a:rPr sz="1000" b="1" spc="-5" dirty="0">
                <a:solidFill>
                  <a:schemeClr val="bg2">
                    <a:lumMod val="25000"/>
                  </a:schemeClr>
                </a:solidFill>
                <a:latin typeface="Times New Roman"/>
                <a:cs typeface="Times New Roman"/>
              </a:rPr>
              <a:t>i</a:t>
            </a:r>
            <a:r>
              <a:rPr sz="1000" b="1" dirty="0">
                <a:solidFill>
                  <a:schemeClr val="bg2">
                    <a:lumMod val="25000"/>
                  </a:schemeClr>
                </a:solidFill>
                <a:latin typeface="Times New Roman"/>
                <a:cs typeface="Times New Roman"/>
              </a:rPr>
              <a:t>v</a:t>
            </a:r>
            <a:r>
              <a:rPr sz="1000" b="1" spc="-5" dirty="0">
                <a:solidFill>
                  <a:schemeClr val="bg2">
                    <a:lumMod val="25000"/>
                  </a:schemeClr>
                </a:solidFill>
                <a:latin typeface="Times New Roman"/>
                <a:cs typeface="Times New Roman"/>
              </a:rPr>
              <a:t>e</a:t>
            </a:r>
            <a:r>
              <a:rPr sz="1000" b="1" dirty="0">
                <a:solidFill>
                  <a:schemeClr val="bg2">
                    <a:lumMod val="25000"/>
                  </a:schemeClr>
                </a:solidFill>
                <a:latin typeface="Times New Roman"/>
                <a:cs typeface="Times New Roman"/>
              </a:rPr>
              <a:t>rs</a:t>
            </a:r>
            <a:r>
              <a:rPr sz="1000" b="1" spc="-5" dirty="0">
                <a:solidFill>
                  <a:schemeClr val="bg2">
                    <a:lumMod val="25000"/>
                  </a:schemeClr>
                </a:solidFill>
                <a:latin typeface="Times New Roman"/>
                <a:cs typeface="Times New Roman"/>
              </a:rPr>
              <a:t>i</a:t>
            </a:r>
            <a:r>
              <a:rPr sz="1000" b="1" dirty="0">
                <a:solidFill>
                  <a:schemeClr val="bg2">
                    <a:lumMod val="25000"/>
                  </a:schemeClr>
                </a:solidFill>
                <a:latin typeface="Times New Roman"/>
                <a:cs typeface="Times New Roman"/>
              </a:rPr>
              <a:t>ty,</a:t>
            </a:r>
            <a:r>
              <a:rPr sz="1000" b="1" spc="-5" dirty="0">
                <a:solidFill>
                  <a:schemeClr val="bg2">
                    <a:lumMod val="25000"/>
                  </a:schemeClr>
                </a:solidFill>
                <a:latin typeface="Times New Roman"/>
                <a:cs typeface="Times New Roman"/>
              </a:rPr>
              <a:t> F</a:t>
            </a:r>
            <a:r>
              <a:rPr sz="1000" b="1" dirty="0">
                <a:solidFill>
                  <a:schemeClr val="bg2">
                    <a:lumMod val="25000"/>
                  </a:schemeClr>
                </a:solidFill>
                <a:latin typeface="Times New Roman"/>
                <a:cs typeface="Times New Roman"/>
              </a:rPr>
              <a:t>acul</a:t>
            </a:r>
            <a:r>
              <a:rPr sz="1000" b="1" spc="-5" dirty="0">
                <a:solidFill>
                  <a:schemeClr val="bg2">
                    <a:lumMod val="25000"/>
                  </a:schemeClr>
                </a:solidFill>
                <a:latin typeface="Times New Roman"/>
                <a:cs typeface="Times New Roman"/>
              </a:rPr>
              <a:t>t</a:t>
            </a:r>
            <a:r>
              <a:rPr sz="1000" b="1" dirty="0">
                <a:solidFill>
                  <a:schemeClr val="bg2">
                    <a:lumMod val="25000"/>
                  </a:schemeClr>
                </a:solidFill>
                <a:latin typeface="Times New Roman"/>
                <a:cs typeface="Times New Roman"/>
              </a:rPr>
              <a:t>y of So</a:t>
            </a:r>
            <a:r>
              <a:rPr sz="1000" b="1" spc="-5" dirty="0">
                <a:solidFill>
                  <a:schemeClr val="bg2">
                    <a:lumMod val="25000"/>
                  </a:schemeClr>
                </a:solidFill>
                <a:latin typeface="Times New Roman"/>
                <a:cs typeface="Times New Roman"/>
              </a:rPr>
              <a:t>c</a:t>
            </a:r>
            <a:r>
              <a:rPr sz="1000" b="1" dirty="0">
                <a:solidFill>
                  <a:schemeClr val="bg2">
                    <a:lumMod val="25000"/>
                  </a:schemeClr>
                </a:solidFill>
                <a:latin typeface="Times New Roman"/>
                <a:cs typeface="Times New Roman"/>
              </a:rPr>
              <a:t>ial Sc</a:t>
            </a:r>
            <a:r>
              <a:rPr sz="1000" b="1" spc="-5" dirty="0">
                <a:solidFill>
                  <a:schemeClr val="bg2">
                    <a:lumMod val="25000"/>
                  </a:schemeClr>
                </a:solidFill>
                <a:latin typeface="Times New Roman"/>
                <a:cs typeface="Times New Roman"/>
              </a:rPr>
              <a:t>i</a:t>
            </a:r>
            <a:r>
              <a:rPr sz="1000" b="1" spc="-10" dirty="0">
                <a:solidFill>
                  <a:schemeClr val="bg2">
                    <a:lumMod val="25000"/>
                  </a:schemeClr>
                </a:solidFill>
                <a:latin typeface="Times New Roman"/>
                <a:cs typeface="Times New Roman"/>
              </a:rPr>
              <a:t>e</a:t>
            </a:r>
            <a:r>
              <a:rPr sz="1000" b="1" dirty="0">
                <a:solidFill>
                  <a:schemeClr val="bg2">
                    <a:lumMod val="25000"/>
                  </a:schemeClr>
                </a:solidFill>
                <a:latin typeface="Times New Roman"/>
                <a:cs typeface="Times New Roman"/>
              </a:rPr>
              <a:t>nces Insti</a:t>
            </a:r>
            <a:r>
              <a:rPr sz="1000" b="1" spc="-10" dirty="0">
                <a:solidFill>
                  <a:schemeClr val="bg2">
                    <a:lumMod val="25000"/>
                  </a:schemeClr>
                </a:solidFill>
                <a:latin typeface="Times New Roman"/>
                <a:cs typeface="Times New Roman"/>
              </a:rPr>
              <a:t>t</a:t>
            </a:r>
            <a:r>
              <a:rPr sz="1000" b="1" dirty="0">
                <a:solidFill>
                  <a:schemeClr val="bg2">
                    <a:lumMod val="25000"/>
                  </a:schemeClr>
                </a:solidFill>
                <a:latin typeface="Times New Roman"/>
                <a:cs typeface="Times New Roman"/>
              </a:rPr>
              <a:t>ute</a:t>
            </a:r>
            <a:r>
              <a:rPr sz="1000" b="1" spc="-5" dirty="0">
                <a:solidFill>
                  <a:schemeClr val="bg2">
                    <a:lumMod val="25000"/>
                  </a:schemeClr>
                </a:solidFill>
                <a:latin typeface="Times New Roman"/>
                <a:cs typeface="Times New Roman"/>
              </a:rPr>
              <a:t> </a:t>
            </a:r>
            <a:r>
              <a:rPr sz="1000" b="1" dirty="0">
                <a:solidFill>
                  <a:schemeClr val="bg2">
                    <a:lumMod val="25000"/>
                  </a:schemeClr>
                </a:solidFill>
                <a:latin typeface="Times New Roman"/>
                <a:cs typeface="Times New Roman"/>
              </a:rPr>
              <a:t>of </a:t>
            </a:r>
            <a:r>
              <a:rPr sz="1000" b="1" spc="-5" dirty="0">
                <a:solidFill>
                  <a:schemeClr val="bg2">
                    <a:lumMod val="25000"/>
                  </a:schemeClr>
                </a:solidFill>
                <a:latin typeface="Times New Roman"/>
                <a:cs typeface="Times New Roman"/>
              </a:rPr>
              <a:t>S</a:t>
            </a:r>
            <a:r>
              <a:rPr sz="1000" b="1" dirty="0">
                <a:solidFill>
                  <a:schemeClr val="bg2">
                    <a:lumMod val="25000"/>
                  </a:schemeClr>
                </a:solidFill>
                <a:latin typeface="Times New Roman"/>
                <a:cs typeface="Times New Roman"/>
              </a:rPr>
              <a:t>o</a:t>
            </a:r>
            <a:r>
              <a:rPr sz="1000" b="1" spc="-5" dirty="0">
                <a:solidFill>
                  <a:schemeClr val="bg2">
                    <a:lumMod val="25000"/>
                  </a:schemeClr>
                </a:solidFill>
                <a:latin typeface="Times New Roman"/>
                <a:cs typeface="Times New Roman"/>
              </a:rPr>
              <a:t>c</a:t>
            </a:r>
            <a:r>
              <a:rPr sz="1000" b="1" dirty="0">
                <a:solidFill>
                  <a:schemeClr val="bg2">
                    <a:lumMod val="25000"/>
                  </a:schemeClr>
                </a:solidFill>
                <a:latin typeface="Times New Roman"/>
                <a:cs typeface="Times New Roman"/>
              </a:rPr>
              <a:t>iologi</a:t>
            </a:r>
            <a:r>
              <a:rPr sz="1000" b="1" spc="-10" dirty="0">
                <a:solidFill>
                  <a:schemeClr val="bg2">
                    <a:lumMod val="25000"/>
                  </a:schemeClr>
                </a:solidFill>
                <a:latin typeface="Times New Roman"/>
                <a:cs typeface="Times New Roman"/>
              </a:rPr>
              <a:t>c</a:t>
            </a:r>
            <a:r>
              <a:rPr sz="1000" b="1" dirty="0">
                <a:solidFill>
                  <a:schemeClr val="bg2">
                    <a:lumMod val="25000"/>
                  </a:schemeClr>
                </a:solidFill>
                <a:latin typeface="Times New Roman"/>
                <a:cs typeface="Times New Roman"/>
              </a:rPr>
              <a:t>al </a:t>
            </a:r>
            <a:r>
              <a:rPr sz="1000" b="1" spc="-5" dirty="0">
                <a:solidFill>
                  <a:schemeClr val="bg2">
                    <a:lumMod val="25000"/>
                  </a:schemeClr>
                </a:solidFill>
                <a:latin typeface="Times New Roman"/>
                <a:cs typeface="Times New Roman"/>
              </a:rPr>
              <a:t>S</a:t>
            </a:r>
            <a:r>
              <a:rPr sz="1000" b="1" dirty="0">
                <a:solidFill>
                  <a:schemeClr val="bg2">
                    <a:lumMod val="25000"/>
                  </a:schemeClr>
                </a:solidFill>
                <a:latin typeface="Times New Roman"/>
                <a:cs typeface="Times New Roman"/>
              </a:rPr>
              <a:t>tud</a:t>
            </a:r>
            <a:r>
              <a:rPr sz="1000" b="1" spc="-5" dirty="0">
                <a:solidFill>
                  <a:schemeClr val="bg2">
                    <a:lumMod val="25000"/>
                  </a:schemeClr>
                </a:solidFill>
                <a:latin typeface="Times New Roman"/>
                <a:cs typeface="Times New Roman"/>
              </a:rPr>
              <a:t>i</a:t>
            </a:r>
            <a:r>
              <a:rPr sz="1000" b="1" dirty="0">
                <a:solidFill>
                  <a:schemeClr val="bg2">
                    <a:lumMod val="25000"/>
                  </a:schemeClr>
                </a:solidFill>
                <a:latin typeface="Times New Roman"/>
                <a:cs typeface="Times New Roman"/>
              </a:rPr>
              <a:t>es</a:t>
            </a:r>
            <a:endParaRPr sz="1000" dirty="0">
              <a:solidFill>
                <a:schemeClr val="bg2">
                  <a:lumMod val="25000"/>
                </a:schemeClr>
              </a:solidFill>
              <a:latin typeface="Times New Roman"/>
              <a:cs typeface="Times New Roman"/>
            </a:endParaRPr>
          </a:p>
          <a:p>
            <a:pPr marL="12700">
              <a:spcBef>
                <a:spcPts val="165"/>
              </a:spcBef>
            </a:pPr>
            <a:r>
              <a:rPr sz="1000" dirty="0">
                <a:solidFill>
                  <a:schemeClr val="bg2">
                    <a:lumMod val="25000"/>
                  </a:schemeClr>
                </a:solidFill>
                <a:latin typeface="Times New Roman"/>
                <a:cs typeface="Times New Roman"/>
              </a:rPr>
              <a:t>U Kříže</a:t>
            </a:r>
            <a:r>
              <a:rPr sz="1000" spc="-10" dirty="0">
                <a:solidFill>
                  <a:schemeClr val="bg2">
                    <a:lumMod val="25000"/>
                  </a:schemeClr>
                </a:solidFill>
                <a:latin typeface="Times New Roman"/>
                <a:cs typeface="Times New Roman"/>
              </a:rPr>
              <a:t> </a:t>
            </a:r>
            <a:r>
              <a:rPr sz="1000" dirty="0">
                <a:solidFill>
                  <a:schemeClr val="bg2">
                    <a:lumMod val="25000"/>
                  </a:schemeClr>
                </a:solidFill>
                <a:latin typeface="Times New Roman"/>
                <a:cs typeface="Times New Roman"/>
              </a:rPr>
              <a:t>8, 1</a:t>
            </a:r>
            <a:r>
              <a:rPr sz="1000" spc="-10" dirty="0">
                <a:solidFill>
                  <a:schemeClr val="bg2">
                    <a:lumMod val="25000"/>
                  </a:schemeClr>
                </a:solidFill>
                <a:latin typeface="Times New Roman"/>
                <a:cs typeface="Times New Roman"/>
              </a:rPr>
              <a:t>5</a:t>
            </a:r>
            <a:r>
              <a:rPr sz="1000" dirty="0">
                <a:solidFill>
                  <a:schemeClr val="bg2">
                    <a:lumMod val="25000"/>
                  </a:schemeClr>
                </a:solidFill>
                <a:latin typeface="Times New Roman"/>
                <a:cs typeface="Times New Roman"/>
              </a:rPr>
              <a:t>8 </a:t>
            </a:r>
            <a:r>
              <a:rPr sz="1000" spc="-5" dirty="0">
                <a:solidFill>
                  <a:schemeClr val="bg2">
                    <a:lumMod val="25000"/>
                  </a:schemeClr>
                </a:solidFill>
                <a:latin typeface="Times New Roman"/>
                <a:cs typeface="Times New Roman"/>
              </a:rPr>
              <a:t>0</a:t>
            </a:r>
            <a:r>
              <a:rPr sz="1000" dirty="0">
                <a:solidFill>
                  <a:schemeClr val="bg2">
                    <a:lumMod val="25000"/>
                  </a:schemeClr>
                </a:solidFill>
                <a:latin typeface="Times New Roman"/>
                <a:cs typeface="Times New Roman"/>
              </a:rPr>
              <a:t>0 </a:t>
            </a:r>
            <a:r>
              <a:rPr sz="1000" spc="-5" dirty="0">
                <a:solidFill>
                  <a:schemeClr val="bg2">
                    <a:lumMod val="25000"/>
                  </a:schemeClr>
                </a:solidFill>
                <a:latin typeface="Times New Roman"/>
                <a:cs typeface="Times New Roman"/>
              </a:rPr>
              <a:t>P</a:t>
            </a:r>
            <a:r>
              <a:rPr sz="1000" dirty="0">
                <a:solidFill>
                  <a:schemeClr val="bg2">
                    <a:lumMod val="25000"/>
                  </a:schemeClr>
                </a:solidFill>
                <a:latin typeface="Times New Roman"/>
                <a:cs typeface="Times New Roman"/>
              </a:rPr>
              <a:t>r</a:t>
            </a:r>
            <a:r>
              <a:rPr sz="1000" spc="-5" dirty="0">
                <a:solidFill>
                  <a:schemeClr val="bg2">
                    <a:lumMod val="25000"/>
                  </a:schemeClr>
                </a:solidFill>
                <a:latin typeface="Times New Roman"/>
                <a:cs typeface="Times New Roman"/>
              </a:rPr>
              <a:t>a</a:t>
            </a:r>
            <a:r>
              <a:rPr sz="1000" dirty="0">
                <a:solidFill>
                  <a:schemeClr val="bg2">
                    <a:lumMod val="25000"/>
                  </a:schemeClr>
                </a:solidFill>
                <a:latin typeface="Times New Roman"/>
                <a:cs typeface="Times New Roman"/>
              </a:rPr>
              <a:t>g</a:t>
            </a:r>
            <a:r>
              <a:rPr sz="1000" spc="5" dirty="0">
                <a:solidFill>
                  <a:schemeClr val="bg2">
                    <a:lumMod val="25000"/>
                  </a:schemeClr>
                </a:solidFill>
                <a:latin typeface="Times New Roman"/>
                <a:cs typeface="Times New Roman"/>
              </a:rPr>
              <a:t>u</a:t>
            </a:r>
            <a:r>
              <a:rPr sz="1000" dirty="0">
                <a:solidFill>
                  <a:schemeClr val="bg2">
                    <a:lumMod val="25000"/>
                  </a:schemeClr>
                </a:solidFill>
                <a:latin typeface="Times New Roman"/>
                <a:cs typeface="Times New Roman"/>
              </a:rPr>
              <a:t>e</a:t>
            </a:r>
            <a:r>
              <a:rPr sz="1000" spc="-10" dirty="0">
                <a:solidFill>
                  <a:schemeClr val="bg2">
                    <a:lumMod val="25000"/>
                  </a:schemeClr>
                </a:solidFill>
                <a:latin typeface="Times New Roman"/>
                <a:cs typeface="Times New Roman"/>
              </a:rPr>
              <a:t> </a:t>
            </a:r>
            <a:r>
              <a:rPr sz="1000" dirty="0">
                <a:solidFill>
                  <a:schemeClr val="bg2">
                    <a:lumMod val="25000"/>
                  </a:schemeClr>
                </a:solidFill>
                <a:latin typeface="Times New Roman"/>
                <a:cs typeface="Times New Roman"/>
              </a:rPr>
              <a:t>5 / </a:t>
            </a:r>
            <a:r>
              <a:rPr sz="1000" spc="-5" dirty="0">
                <a:solidFill>
                  <a:schemeClr val="bg2">
                    <a:lumMod val="25000"/>
                  </a:schemeClr>
                </a:solidFill>
                <a:latin typeface="Times New Roman"/>
                <a:cs typeface="Times New Roman"/>
              </a:rPr>
              <a:t>i</a:t>
            </a:r>
            <a:r>
              <a:rPr sz="1000" dirty="0">
                <a:solidFill>
                  <a:schemeClr val="bg2">
                    <a:lumMod val="25000"/>
                  </a:schemeClr>
                </a:solidFill>
                <a:latin typeface="Times New Roman"/>
                <a:cs typeface="Times New Roman"/>
              </a:rPr>
              <a:t>ss.f</a:t>
            </a:r>
            <a:r>
              <a:rPr sz="1000" spc="-10" dirty="0">
                <a:solidFill>
                  <a:schemeClr val="bg2">
                    <a:lumMod val="25000"/>
                  </a:schemeClr>
                </a:solidFill>
                <a:latin typeface="Times New Roman"/>
                <a:cs typeface="Times New Roman"/>
              </a:rPr>
              <a:t>s</a:t>
            </a:r>
            <a:r>
              <a:rPr sz="1000" dirty="0">
                <a:solidFill>
                  <a:schemeClr val="bg2">
                    <a:lumMod val="25000"/>
                  </a:schemeClr>
                </a:solidFill>
                <a:latin typeface="Times New Roman"/>
                <a:cs typeface="Times New Roman"/>
              </a:rPr>
              <a:t>v.</a:t>
            </a:r>
            <a:r>
              <a:rPr sz="1000" spc="-10" dirty="0">
                <a:solidFill>
                  <a:schemeClr val="bg2">
                    <a:lumMod val="25000"/>
                  </a:schemeClr>
                </a:solidFill>
                <a:latin typeface="Times New Roman"/>
                <a:cs typeface="Times New Roman"/>
              </a:rPr>
              <a:t>c</a:t>
            </a:r>
            <a:r>
              <a:rPr sz="1000" dirty="0">
                <a:solidFill>
                  <a:schemeClr val="bg2">
                    <a:lumMod val="25000"/>
                  </a:schemeClr>
                </a:solidFill>
                <a:latin typeface="Times New Roman"/>
                <a:cs typeface="Times New Roman"/>
              </a:rPr>
              <a:t>uni.cz /</a:t>
            </a:r>
            <a:r>
              <a:rPr sz="1000" spc="-10" dirty="0">
                <a:solidFill>
                  <a:schemeClr val="bg2">
                    <a:lumMod val="25000"/>
                  </a:schemeClr>
                </a:solidFill>
                <a:latin typeface="Times New Roman"/>
                <a:cs typeface="Times New Roman"/>
              </a:rPr>
              <a:t> </a:t>
            </a:r>
            <a:r>
              <a:rPr sz="1000" dirty="0">
                <a:solidFill>
                  <a:schemeClr val="bg2">
                    <a:lumMod val="25000"/>
                  </a:schemeClr>
                </a:solidFill>
                <a:latin typeface="Times New Roman"/>
                <a:cs typeface="Times New Roman"/>
                <a:hlinkClick r:id="rId4"/>
              </a:rPr>
              <a:t>iss@f</a:t>
            </a:r>
            <a:r>
              <a:rPr sz="1000" spc="-5" dirty="0">
                <a:solidFill>
                  <a:schemeClr val="bg2">
                    <a:lumMod val="25000"/>
                  </a:schemeClr>
                </a:solidFill>
                <a:latin typeface="Times New Roman"/>
                <a:cs typeface="Times New Roman"/>
                <a:hlinkClick r:id="rId4"/>
              </a:rPr>
              <a:t>s</a:t>
            </a:r>
            <a:r>
              <a:rPr sz="1000" dirty="0">
                <a:solidFill>
                  <a:schemeClr val="bg2">
                    <a:lumMod val="25000"/>
                  </a:schemeClr>
                </a:solidFill>
                <a:latin typeface="Times New Roman"/>
                <a:cs typeface="Times New Roman"/>
                <a:hlinkClick r:id="rId4"/>
              </a:rPr>
              <a:t>v.</a:t>
            </a:r>
            <a:r>
              <a:rPr sz="1000" spc="-10" dirty="0">
                <a:solidFill>
                  <a:schemeClr val="bg2">
                    <a:lumMod val="25000"/>
                  </a:schemeClr>
                </a:solidFill>
                <a:latin typeface="Times New Roman"/>
                <a:cs typeface="Times New Roman"/>
                <a:hlinkClick r:id="rId4"/>
              </a:rPr>
              <a:t>c</a:t>
            </a:r>
            <a:r>
              <a:rPr sz="1000" dirty="0">
                <a:solidFill>
                  <a:schemeClr val="bg2">
                    <a:lumMod val="25000"/>
                  </a:schemeClr>
                </a:solidFill>
                <a:latin typeface="Times New Roman"/>
                <a:cs typeface="Times New Roman"/>
                <a:hlinkClick r:id="rId4"/>
              </a:rPr>
              <a:t>uni.</a:t>
            </a:r>
            <a:r>
              <a:rPr sz="1000" spc="-10" dirty="0">
                <a:solidFill>
                  <a:schemeClr val="bg2">
                    <a:lumMod val="25000"/>
                  </a:schemeClr>
                </a:solidFill>
                <a:latin typeface="Times New Roman"/>
                <a:cs typeface="Times New Roman"/>
                <a:hlinkClick r:id="rId4"/>
              </a:rPr>
              <a:t>c</a:t>
            </a:r>
            <a:r>
              <a:rPr sz="1000" dirty="0">
                <a:solidFill>
                  <a:schemeClr val="bg2">
                    <a:lumMod val="25000"/>
                  </a:schemeClr>
                </a:solidFill>
                <a:latin typeface="Times New Roman"/>
                <a:cs typeface="Times New Roman"/>
                <a:hlinkClick r:id="rId4"/>
              </a:rPr>
              <a:t>z </a:t>
            </a:r>
            <a:r>
              <a:rPr sz="1000" dirty="0">
                <a:solidFill>
                  <a:schemeClr val="bg2">
                    <a:lumMod val="25000"/>
                  </a:schemeClr>
                </a:solidFill>
                <a:latin typeface="Times New Roman"/>
                <a:cs typeface="Times New Roman"/>
              </a:rPr>
              <a:t>/ +</a:t>
            </a:r>
            <a:r>
              <a:rPr sz="1000" spc="-5" dirty="0">
                <a:solidFill>
                  <a:schemeClr val="bg2">
                    <a:lumMod val="25000"/>
                  </a:schemeClr>
                </a:solidFill>
                <a:latin typeface="Times New Roman"/>
                <a:cs typeface="Times New Roman"/>
              </a:rPr>
              <a:t>4</a:t>
            </a:r>
            <a:r>
              <a:rPr sz="1000" dirty="0">
                <a:solidFill>
                  <a:schemeClr val="bg2">
                    <a:lumMod val="25000"/>
                  </a:schemeClr>
                </a:solidFill>
                <a:latin typeface="Times New Roman"/>
                <a:cs typeface="Times New Roman"/>
              </a:rPr>
              <a:t>20 2</a:t>
            </a:r>
            <a:r>
              <a:rPr sz="1000" spc="-5" dirty="0">
                <a:solidFill>
                  <a:schemeClr val="bg2">
                    <a:lumMod val="25000"/>
                  </a:schemeClr>
                </a:solidFill>
                <a:latin typeface="Times New Roman"/>
                <a:cs typeface="Times New Roman"/>
              </a:rPr>
              <a:t>5</a:t>
            </a:r>
            <a:r>
              <a:rPr sz="1000" dirty="0">
                <a:solidFill>
                  <a:schemeClr val="bg2">
                    <a:lumMod val="25000"/>
                  </a:schemeClr>
                </a:solidFill>
                <a:latin typeface="Times New Roman"/>
                <a:cs typeface="Times New Roman"/>
              </a:rPr>
              <a:t>1 </a:t>
            </a:r>
            <a:r>
              <a:rPr sz="1000" spc="-5" dirty="0">
                <a:solidFill>
                  <a:schemeClr val="bg2">
                    <a:lumMod val="25000"/>
                  </a:schemeClr>
                </a:solidFill>
                <a:latin typeface="Times New Roman"/>
                <a:cs typeface="Times New Roman"/>
              </a:rPr>
              <a:t>0</a:t>
            </a:r>
            <a:r>
              <a:rPr sz="1000" dirty="0">
                <a:solidFill>
                  <a:schemeClr val="bg2">
                    <a:lumMod val="25000"/>
                  </a:schemeClr>
                </a:solidFill>
                <a:latin typeface="Times New Roman"/>
                <a:cs typeface="Times New Roman"/>
              </a:rPr>
              <a:t>80 2</a:t>
            </a:r>
            <a:r>
              <a:rPr sz="1000" spc="-5" dirty="0">
                <a:solidFill>
                  <a:schemeClr val="bg2">
                    <a:lumMod val="25000"/>
                  </a:schemeClr>
                </a:solidFill>
                <a:latin typeface="Times New Roman"/>
                <a:cs typeface="Times New Roman"/>
              </a:rPr>
              <a:t>1</a:t>
            </a:r>
            <a:r>
              <a:rPr sz="1000" dirty="0">
                <a:solidFill>
                  <a:schemeClr val="bg2">
                    <a:lumMod val="25000"/>
                  </a:schemeClr>
                </a:solidFill>
                <a:latin typeface="Times New Roman"/>
                <a:cs typeface="Times New Roman"/>
              </a:rPr>
              <a:t>6</a:t>
            </a:r>
          </a:p>
        </p:txBody>
      </p:sp>
      <p:sp>
        <p:nvSpPr>
          <p:cNvPr id="9" name="object 3"/>
          <p:cNvSpPr txBox="1"/>
          <p:nvPr/>
        </p:nvSpPr>
        <p:spPr>
          <a:xfrm>
            <a:off x="7530523" y="5818526"/>
            <a:ext cx="1071245" cy="436017"/>
          </a:xfrm>
          <a:prstGeom prst="rect">
            <a:avLst/>
          </a:prstGeom>
        </p:spPr>
        <p:txBody>
          <a:bodyPr vert="horz" wrap="square" lIns="0" tIns="0" rIns="0" bIns="0" rtlCol="0">
            <a:spAutoFit/>
          </a:bodyPr>
          <a:lstStyle/>
          <a:p>
            <a:pPr marR="5080" algn="r">
              <a:lnSpc>
                <a:spcPts val="1405"/>
              </a:lnSpc>
              <a:spcAft>
                <a:spcPts val="600"/>
              </a:spcAft>
            </a:pPr>
            <a:r>
              <a:rPr lang="cs-CZ" sz="1200" b="1" dirty="0">
                <a:solidFill>
                  <a:schemeClr val="accent2">
                    <a:lumMod val="75000"/>
                  </a:schemeClr>
                </a:solidFill>
                <a:latin typeface="Times New Roman"/>
                <a:cs typeface="Times New Roman"/>
                <a:hlinkClick r:id="rId5"/>
              </a:rPr>
              <a:t>w</a:t>
            </a:r>
            <a:r>
              <a:rPr lang="cs-CZ" sz="1200" b="1" spc="-5" dirty="0">
                <a:solidFill>
                  <a:schemeClr val="accent2">
                    <a:lumMod val="75000"/>
                  </a:schemeClr>
                </a:solidFill>
                <a:latin typeface="Times New Roman"/>
                <a:cs typeface="Times New Roman"/>
                <a:hlinkClick r:id="rId5"/>
              </a:rPr>
              <a:t>w</a:t>
            </a:r>
            <a:r>
              <a:rPr lang="cs-CZ" sz="1200" b="1" dirty="0">
                <a:solidFill>
                  <a:schemeClr val="accent2">
                    <a:lumMod val="75000"/>
                  </a:schemeClr>
                </a:solidFill>
                <a:latin typeface="Times New Roman"/>
                <a:cs typeface="Times New Roman"/>
                <a:hlinkClick r:id="rId5"/>
              </a:rPr>
              <a:t>w.fsv.c</a:t>
            </a:r>
            <a:r>
              <a:rPr lang="cs-CZ" sz="1200" b="1" spc="5" dirty="0">
                <a:solidFill>
                  <a:schemeClr val="accent2">
                    <a:lumMod val="75000"/>
                  </a:schemeClr>
                </a:solidFill>
                <a:latin typeface="Times New Roman"/>
                <a:cs typeface="Times New Roman"/>
                <a:hlinkClick r:id="rId5"/>
              </a:rPr>
              <a:t>u</a:t>
            </a:r>
            <a:r>
              <a:rPr lang="cs-CZ" sz="1200" b="1" dirty="0">
                <a:solidFill>
                  <a:schemeClr val="accent2">
                    <a:lumMod val="75000"/>
                  </a:schemeClr>
                </a:solidFill>
                <a:latin typeface="Times New Roman"/>
                <a:cs typeface="Times New Roman"/>
                <a:hlinkClick r:id="rId5"/>
              </a:rPr>
              <a:t>ni.cz</a:t>
            </a:r>
            <a:endParaRPr lang="cs-CZ" sz="1200" dirty="0">
              <a:solidFill>
                <a:schemeClr val="accent2">
                  <a:lumMod val="75000"/>
                </a:schemeClr>
              </a:solidFill>
              <a:latin typeface="Times New Roman"/>
              <a:cs typeface="Times New Roman"/>
            </a:endParaRPr>
          </a:p>
          <a:p>
            <a:pPr marR="5715" algn="r">
              <a:lnSpc>
                <a:spcPts val="1405"/>
              </a:lnSpc>
              <a:spcAft>
                <a:spcPts val="600"/>
              </a:spcAft>
            </a:pPr>
            <a:r>
              <a:rPr lang="cs-CZ" sz="1200" dirty="0">
                <a:solidFill>
                  <a:schemeClr val="accent2">
                    <a:lumMod val="75000"/>
                  </a:schemeClr>
                </a:solidFill>
                <a:latin typeface="Times New Roman"/>
                <a:cs typeface="Times New Roman"/>
              </a:rPr>
              <a:t>1/1</a:t>
            </a:r>
          </a:p>
        </p:txBody>
      </p:sp>
    </p:spTree>
    <p:extLst>
      <p:ext uri="{BB962C8B-B14F-4D97-AF65-F5344CB8AC3E}">
        <p14:creationId xmlns:p14="http://schemas.microsoft.com/office/powerpoint/2010/main" val="3698413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Modern</a:t>
            </a:r>
            <a:r>
              <a:rPr lang="cs-CZ" dirty="0"/>
              <a:t> </a:t>
            </a:r>
            <a:r>
              <a:rPr lang="cs-CZ" dirty="0" err="1"/>
              <a:t>Diasporas</a:t>
            </a:r>
            <a:endParaRPr lang="en-GB" dirty="0"/>
          </a:p>
        </p:txBody>
      </p:sp>
      <p:sp>
        <p:nvSpPr>
          <p:cNvPr id="3" name="Zástupný symbol pro obsah 2"/>
          <p:cNvSpPr>
            <a:spLocks noGrp="1"/>
          </p:cNvSpPr>
          <p:nvPr>
            <p:ph idx="1"/>
          </p:nvPr>
        </p:nvSpPr>
        <p:spPr/>
        <p:txBody>
          <a:bodyPr/>
          <a:lstStyle/>
          <a:p>
            <a:r>
              <a:rPr lang="cs-CZ" dirty="0" err="1"/>
              <a:t>Nationalism</a:t>
            </a:r>
            <a:r>
              <a:rPr lang="cs-CZ" dirty="0"/>
              <a:t> and </a:t>
            </a:r>
            <a:r>
              <a:rPr lang="cs-CZ" dirty="0" err="1"/>
              <a:t>diasporic</a:t>
            </a:r>
            <a:r>
              <a:rPr lang="cs-CZ" dirty="0"/>
              <a:t> </a:t>
            </a:r>
            <a:r>
              <a:rPr lang="cs-CZ" dirty="0" err="1"/>
              <a:t>thinking</a:t>
            </a:r>
            <a:r>
              <a:rPr lang="cs-CZ" dirty="0"/>
              <a:t>.</a:t>
            </a:r>
          </a:p>
          <a:p>
            <a:endParaRPr lang="cs-CZ" dirty="0"/>
          </a:p>
          <a:p>
            <a:r>
              <a:rPr lang="cs-CZ" dirty="0"/>
              <a:t>Steven </a:t>
            </a:r>
            <a:r>
              <a:rPr lang="cs-CZ" dirty="0" err="1"/>
              <a:t>Vertovec</a:t>
            </a:r>
            <a:r>
              <a:rPr lang="cs-CZ" dirty="0"/>
              <a:t>: </a:t>
            </a:r>
            <a:r>
              <a:rPr lang="cs-CZ" dirty="0" err="1"/>
              <a:t>Modern</a:t>
            </a:r>
            <a:r>
              <a:rPr lang="cs-CZ" dirty="0"/>
              <a:t> </a:t>
            </a:r>
            <a:r>
              <a:rPr lang="cs-CZ" dirty="0" err="1"/>
              <a:t>diasporas</a:t>
            </a:r>
            <a:r>
              <a:rPr lang="cs-CZ" dirty="0"/>
              <a:t>. </a:t>
            </a:r>
            <a:r>
              <a:rPr lang="cs-CZ" dirty="0" err="1"/>
              <a:t>Now</a:t>
            </a:r>
            <a:r>
              <a:rPr lang="cs-CZ" dirty="0"/>
              <a:t> </a:t>
            </a:r>
            <a:r>
              <a:rPr lang="cs-CZ" dirty="0" err="1"/>
              <a:t>there</a:t>
            </a:r>
            <a:r>
              <a:rPr lang="cs-CZ" dirty="0"/>
              <a:t> </a:t>
            </a:r>
            <a:r>
              <a:rPr lang="cs-CZ" dirty="0" err="1"/>
              <a:t>is</a:t>
            </a:r>
            <a:r>
              <a:rPr lang="cs-CZ" dirty="0"/>
              <a:t> a </a:t>
            </a:r>
            <a:r>
              <a:rPr lang="cs-CZ" dirty="0" err="1"/>
              <a:t>different</a:t>
            </a:r>
            <a:r>
              <a:rPr lang="cs-CZ" dirty="0"/>
              <a:t> </a:t>
            </a:r>
            <a:r>
              <a:rPr lang="cs-CZ" dirty="0" err="1"/>
              <a:t>situation</a:t>
            </a:r>
            <a:r>
              <a:rPr lang="cs-CZ" dirty="0"/>
              <a:t>: </a:t>
            </a:r>
            <a:r>
              <a:rPr lang="cs-CZ" dirty="0" err="1"/>
              <a:t>social</a:t>
            </a:r>
            <a:r>
              <a:rPr lang="cs-CZ" dirty="0"/>
              <a:t> </a:t>
            </a:r>
            <a:r>
              <a:rPr lang="cs-CZ" dirty="0" err="1"/>
              <a:t>systems</a:t>
            </a:r>
            <a:r>
              <a:rPr lang="cs-CZ" dirty="0"/>
              <a:t> </a:t>
            </a:r>
            <a:r>
              <a:rPr lang="cs-CZ" dirty="0" err="1"/>
              <a:t>penetrate</a:t>
            </a:r>
            <a:r>
              <a:rPr lang="cs-CZ" dirty="0"/>
              <a:t> </a:t>
            </a:r>
            <a:r>
              <a:rPr lang="cs-CZ" dirty="0" err="1"/>
              <a:t>one</a:t>
            </a:r>
            <a:r>
              <a:rPr lang="cs-CZ" dirty="0"/>
              <a:t> to </a:t>
            </a:r>
            <a:r>
              <a:rPr lang="cs-CZ" dirty="0" err="1"/>
              <a:t>another</a:t>
            </a:r>
            <a:r>
              <a:rPr lang="cs-CZ" dirty="0"/>
              <a:t>.</a:t>
            </a:r>
          </a:p>
          <a:p>
            <a:endParaRPr lang="cs-CZ" dirty="0"/>
          </a:p>
          <a:p>
            <a:r>
              <a:rPr lang="cs-CZ" dirty="0" err="1"/>
              <a:t>Ethnicity</a:t>
            </a:r>
            <a:r>
              <a:rPr lang="cs-CZ" dirty="0"/>
              <a:t> and </a:t>
            </a:r>
            <a:r>
              <a:rPr lang="cs-CZ" dirty="0" err="1"/>
              <a:t>Nationalism</a:t>
            </a:r>
            <a:r>
              <a:rPr lang="cs-CZ" dirty="0"/>
              <a:t> </a:t>
            </a:r>
            <a:r>
              <a:rPr lang="cs-CZ" dirty="0" err="1"/>
              <a:t>of</a:t>
            </a:r>
            <a:r>
              <a:rPr lang="cs-CZ" dirty="0"/>
              <a:t> </a:t>
            </a:r>
            <a:r>
              <a:rPr lang="cs-CZ" dirty="0" err="1"/>
              <a:t>Fredrik</a:t>
            </a:r>
            <a:r>
              <a:rPr lang="cs-CZ" dirty="0"/>
              <a:t> </a:t>
            </a:r>
            <a:r>
              <a:rPr lang="cs-CZ" dirty="0" err="1"/>
              <a:t>Barth</a:t>
            </a:r>
            <a:r>
              <a:rPr lang="cs-CZ" dirty="0"/>
              <a:t> and Thomas </a:t>
            </a:r>
            <a:r>
              <a:rPr lang="cs-CZ" dirty="0" err="1"/>
              <a:t>Hylland</a:t>
            </a:r>
            <a:r>
              <a:rPr lang="cs-CZ" dirty="0"/>
              <a:t> </a:t>
            </a:r>
            <a:r>
              <a:rPr lang="cs-CZ" dirty="0" err="1"/>
              <a:t>Eriksen</a:t>
            </a:r>
            <a:r>
              <a:rPr lang="cs-CZ" dirty="0"/>
              <a:t>.</a:t>
            </a:r>
          </a:p>
          <a:p>
            <a:r>
              <a:rPr lang="cs-CZ" dirty="0" err="1"/>
              <a:t>Complementarization</a:t>
            </a:r>
            <a:r>
              <a:rPr lang="cs-CZ" dirty="0"/>
              <a:t> and </a:t>
            </a:r>
            <a:r>
              <a:rPr lang="cs-CZ" dirty="0" err="1"/>
              <a:t>dichotomization</a:t>
            </a:r>
            <a:r>
              <a:rPr lang="cs-CZ" dirty="0"/>
              <a:t>. </a:t>
            </a:r>
            <a:endParaRPr lang="en-GB" dirty="0"/>
          </a:p>
        </p:txBody>
      </p:sp>
    </p:spTree>
    <p:extLst>
      <p:ext uri="{BB962C8B-B14F-4D97-AF65-F5344CB8AC3E}">
        <p14:creationId xmlns:p14="http://schemas.microsoft.com/office/powerpoint/2010/main" val="2209213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D337C3-A3A3-41FD-B60B-57D6841F504D}"/>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FC76CE5F-49E4-4B65-BF70-08F06E7076CD}"/>
              </a:ext>
            </a:extLst>
          </p:cNvPr>
          <p:cNvSpPr>
            <a:spLocks noGrp="1"/>
          </p:cNvSpPr>
          <p:nvPr>
            <p:ph idx="1"/>
          </p:nvPr>
        </p:nvSpPr>
        <p:spPr/>
        <p:txBody>
          <a:bodyPr/>
          <a:lstStyle/>
          <a:p>
            <a:r>
              <a:rPr lang="en-US" dirty="0"/>
              <a:t>The concept of dichotomization and </a:t>
            </a:r>
            <a:r>
              <a:rPr lang="en-US" dirty="0" err="1"/>
              <a:t>complementarization</a:t>
            </a:r>
            <a:r>
              <a:rPr lang="en-US" dirty="0"/>
              <a:t> is derived from Manchester school. It is about creating a symbolic </a:t>
            </a:r>
            <a:r>
              <a:rPr lang="en-US" dirty="0" err="1"/>
              <a:t>kinship.The</a:t>
            </a:r>
            <a:r>
              <a:rPr lang="en-US" dirty="0"/>
              <a:t> concept was used by Clyde Mitchell in the 1950s, for example, in his work The Kalela dance, which shows how rural workers seek allies from surrounding villages in a new urban environment by making contacts that are not based on family ties. This process of creating friendly and withdrawn relationships through </a:t>
            </a:r>
            <a:r>
              <a:rPr lang="en-US" dirty="0" err="1"/>
              <a:t>dichotmization</a:t>
            </a:r>
            <a:r>
              <a:rPr lang="en-US" dirty="0"/>
              <a:t> and </a:t>
            </a:r>
            <a:r>
              <a:rPr lang="en-US" dirty="0" err="1"/>
              <a:t>complementarization</a:t>
            </a:r>
            <a:r>
              <a:rPr lang="en-US" dirty="0"/>
              <a:t> began to be called Mitchell retribalization and later </a:t>
            </a:r>
            <a:r>
              <a:rPr lang="en-US" dirty="0" err="1"/>
              <a:t>ethnization</a:t>
            </a:r>
            <a:r>
              <a:rPr lang="en-US" dirty="0"/>
              <a:t> - the creation of symbolic kinship.</a:t>
            </a:r>
            <a:endParaRPr lang="cs-CZ" dirty="0"/>
          </a:p>
        </p:txBody>
      </p:sp>
    </p:spTree>
    <p:extLst>
      <p:ext uri="{BB962C8B-B14F-4D97-AF65-F5344CB8AC3E}">
        <p14:creationId xmlns:p14="http://schemas.microsoft.com/office/powerpoint/2010/main" val="840083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06BAA4-D9F8-4B20-9FD7-47E0835F5B73}"/>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743D5B50-6DE8-4E8B-95BA-54CAD409D8E6}"/>
              </a:ext>
            </a:extLst>
          </p:cNvPr>
          <p:cNvSpPr>
            <a:spLocks noGrp="1"/>
          </p:cNvSpPr>
          <p:nvPr>
            <p:ph idx="1"/>
          </p:nvPr>
        </p:nvSpPr>
        <p:spPr/>
        <p:txBody>
          <a:bodyPr/>
          <a:lstStyle/>
          <a:p>
            <a:r>
              <a:rPr lang="cs-CZ" dirty="0" err="1"/>
              <a:t>Rogers</a:t>
            </a:r>
            <a:r>
              <a:rPr lang="cs-CZ" dirty="0"/>
              <a:t> </a:t>
            </a:r>
            <a:r>
              <a:rPr lang="cs-CZ" dirty="0" err="1"/>
              <a:t>Brubaker</a:t>
            </a:r>
            <a:r>
              <a:rPr lang="cs-CZ" dirty="0"/>
              <a:t>: </a:t>
            </a:r>
            <a:r>
              <a:rPr lang="cs-CZ" dirty="0" err="1"/>
              <a:t>concept</a:t>
            </a:r>
            <a:r>
              <a:rPr lang="cs-CZ" dirty="0"/>
              <a:t> </a:t>
            </a:r>
            <a:r>
              <a:rPr lang="cs-CZ" dirty="0" err="1"/>
              <a:t>of</a:t>
            </a:r>
            <a:r>
              <a:rPr lang="cs-CZ" dirty="0"/>
              <a:t> </a:t>
            </a:r>
            <a:r>
              <a:rPr lang="cs-CZ" dirty="0" err="1"/>
              <a:t>groupism</a:t>
            </a:r>
            <a:endParaRPr lang="cs-CZ" dirty="0"/>
          </a:p>
          <a:p>
            <a:r>
              <a:rPr lang="cs-CZ" dirty="0"/>
              <a:t>1996 </a:t>
            </a:r>
            <a:r>
              <a:rPr lang="cs-CZ" dirty="0" err="1"/>
              <a:t>Nationalism</a:t>
            </a:r>
            <a:r>
              <a:rPr lang="cs-CZ" dirty="0"/>
              <a:t> </a:t>
            </a:r>
            <a:r>
              <a:rPr lang="cs-CZ" dirty="0" err="1"/>
              <a:t>reframed</a:t>
            </a:r>
            <a:r>
              <a:rPr lang="cs-CZ" dirty="0"/>
              <a:t>: </a:t>
            </a:r>
            <a:r>
              <a:rPr lang="cs-CZ" dirty="0" err="1"/>
              <a:t>nationhood</a:t>
            </a:r>
            <a:r>
              <a:rPr lang="cs-CZ" dirty="0"/>
              <a:t> and </a:t>
            </a:r>
            <a:r>
              <a:rPr lang="cs-CZ" dirty="0" err="1"/>
              <a:t>the</a:t>
            </a:r>
            <a:r>
              <a:rPr lang="cs-CZ" dirty="0"/>
              <a:t> </a:t>
            </a:r>
            <a:r>
              <a:rPr lang="cs-CZ" dirty="0" err="1"/>
              <a:t>national</a:t>
            </a:r>
            <a:r>
              <a:rPr lang="cs-CZ" dirty="0"/>
              <a:t> </a:t>
            </a:r>
            <a:r>
              <a:rPr lang="cs-CZ" dirty="0" err="1"/>
              <a:t>question</a:t>
            </a:r>
            <a:r>
              <a:rPr lang="cs-CZ" dirty="0"/>
              <a:t> in </a:t>
            </a:r>
            <a:r>
              <a:rPr lang="cs-CZ" dirty="0" err="1"/>
              <a:t>the</a:t>
            </a:r>
            <a:r>
              <a:rPr lang="cs-CZ" dirty="0"/>
              <a:t> New </a:t>
            </a:r>
            <a:r>
              <a:rPr lang="cs-CZ" dirty="0" err="1"/>
              <a:t>Europe</a:t>
            </a:r>
            <a:r>
              <a:rPr lang="cs-CZ" dirty="0"/>
              <a:t>.</a:t>
            </a:r>
          </a:p>
          <a:p>
            <a:r>
              <a:rPr lang="cs-CZ" dirty="0"/>
              <a:t>2004 </a:t>
            </a:r>
            <a:r>
              <a:rPr lang="cs-CZ" dirty="0" err="1"/>
              <a:t>Ethnicity</a:t>
            </a:r>
            <a:r>
              <a:rPr lang="cs-CZ" dirty="0"/>
              <a:t> </a:t>
            </a:r>
            <a:r>
              <a:rPr lang="cs-CZ" dirty="0" err="1"/>
              <a:t>without</a:t>
            </a:r>
            <a:r>
              <a:rPr lang="cs-CZ" dirty="0"/>
              <a:t> </a:t>
            </a:r>
            <a:r>
              <a:rPr lang="cs-CZ" dirty="0" err="1"/>
              <a:t>groups</a:t>
            </a:r>
            <a:r>
              <a:rPr lang="cs-CZ" dirty="0"/>
              <a:t>. Harvard University </a:t>
            </a:r>
            <a:r>
              <a:rPr lang="cs-CZ" dirty="0" err="1"/>
              <a:t>Press</a:t>
            </a:r>
            <a:r>
              <a:rPr lang="cs-CZ" dirty="0"/>
              <a:t>.</a:t>
            </a:r>
          </a:p>
          <a:p>
            <a:endParaRPr lang="cs-CZ" dirty="0"/>
          </a:p>
          <a:p>
            <a:r>
              <a:rPr lang="cs-CZ" dirty="0">
                <a:hlinkClick r:id="rId2"/>
              </a:rPr>
              <a:t>https://www.youtube.com/watch?v=kmEYqrHvlmg</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4018139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D740FE-1E2F-4687-B38B-AF8A9F5814C9}"/>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8B6C3420-FA3B-4886-9A02-7D3886CD2EF3}"/>
              </a:ext>
            </a:extLst>
          </p:cNvPr>
          <p:cNvSpPr>
            <a:spLocks noGrp="1"/>
          </p:cNvSpPr>
          <p:nvPr>
            <p:ph idx="1"/>
          </p:nvPr>
        </p:nvSpPr>
        <p:spPr/>
        <p:txBody>
          <a:bodyPr/>
          <a:lstStyle/>
          <a:p>
            <a:pPr marL="0" indent="0">
              <a:buNone/>
            </a:pPr>
            <a:r>
              <a:rPr lang="en-US" dirty="0"/>
              <a:t>Rogers Brubaker (2004) Ethnicity Without Groups. Cambridge: Harvard University Press: 132-160</a:t>
            </a:r>
            <a:r>
              <a:rPr lang="cs-CZ" dirty="0"/>
              <a:t>.</a:t>
            </a:r>
          </a:p>
          <a:p>
            <a:pPr marL="0" indent="0">
              <a:buNone/>
            </a:pPr>
            <a:endParaRPr lang="cs-CZ" dirty="0"/>
          </a:p>
          <a:p>
            <a:pPr marL="0" indent="0">
              <a:buNone/>
            </a:pPr>
            <a:r>
              <a:rPr lang="cs-CZ" dirty="0" err="1"/>
              <a:t>Civic</a:t>
            </a:r>
            <a:r>
              <a:rPr lang="cs-CZ" dirty="0"/>
              <a:t> and </a:t>
            </a:r>
            <a:r>
              <a:rPr lang="cs-CZ" dirty="0" err="1"/>
              <a:t>Ethnic</a:t>
            </a:r>
            <a:r>
              <a:rPr lang="cs-CZ" dirty="0"/>
              <a:t> </a:t>
            </a:r>
            <a:r>
              <a:rPr lang="cs-CZ" dirty="0" err="1"/>
              <a:t>nationalism</a:t>
            </a:r>
            <a:endParaRPr lang="cs-CZ" dirty="0"/>
          </a:p>
          <a:p>
            <a:pPr marL="0" indent="0">
              <a:buNone/>
            </a:pPr>
            <a:r>
              <a:rPr lang="cs-CZ" dirty="0"/>
              <a:t>East x </a:t>
            </a:r>
            <a:r>
              <a:rPr lang="cs-CZ" dirty="0" err="1"/>
              <a:t>West</a:t>
            </a:r>
            <a:endParaRPr lang="cs-CZ" dirty="0"/>
          </a:p>
          <a:p>
            <a:pPr marL="0" indent="0">
              <a:buNone/>
            </a:pPr>
            <a:endParaRPr lang="cs-CZ" dirty="0"/>
          </a:p>
          <a:p>
            <a:pPr marL="0" indent="0">
              <a:buNone/>
            </a:pPr>
            <a:r>
              <a:rPr lang="cs-CZ" dirty="0" err="1"/>
              <a:t>Suggestion</a:t>
            </a:r>
            <a:r>
              <a:rPr lang="cs-CZ" dirty="0"/>
              <a:t> </a:t>
            </a:r>
            <a:r>
              <a:rPr lang="cs-CZ" dirty="0" err="1"/>
              <a:t>State</a:t>
            </a:r>
            <a:r>
              <a:rPr lang="cs-CZ" dirty="0"/>
              <a:t> </a:t>
            </a:r>
            <a:r>
              <a:rPr lang="cs-CZ" dirty="0" err="1"/>
              <a:t>framed</a:t>
            </a:r>
            <a:r>
              <a:rPr lang="cs-CZ" dirty="0"/>
              <a:t> </a:t>
            </a:r>
            <a:r>
              <a:rPr lang="cs-CZ" dirty="0" err="1"/>
              <a:t>nationalism</a:t>
            </a:r>
            <a:r>
              <a:rPr lang="cs-CZ" dirty="0"/>
              <a:t> x </a:t>
            </a:r>
            <a:r>
              <a:rPr lang="cs-CZ" dirty="0" err="1"/>
              <a:t>counter</a:t>
            </a:r>
            <a:r>
              <a:rPr lang="cs-CZ" dirty="0"/>
              <a:t> </a:t>
            </a:r>
            <a:r>
              <a:rPr lang="cs-CZ" dirty="0" err="1"/>
              <a:t>state</a:t>
            </a:r>
            <a:r>
              <a:rPr lang="cs-CZ" dirty="0"/>
              <a:t> </a:t>
            </a:r>
            <a:r>
              <a:rPr lang="cs-CZ" dirty="0" err="1"/>
              <a:t>nationalism</a:t>
            </a:r>
            <a:endParaRPr lang="cs-CZ" dirty="0"/>
          </a:p>
        </p:txBody>
      </p:sp>
    </p:spTree>
    <p:extLst>
      <p:ext uri="{BB962C8B-B14F-4D97-AF65-F5344CB8AC3E}">
        <p14:creationId xmlns:p14="http://schemas.microsoft.com/office/powerpoint/2010/main" val="3872574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F58C76-A26F-4405-88D4-6A3BDCC758E6}"/>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B27E85A0-D66F-4BB4-83F5-6DC52DAC9FE1}"/>
              </a:ext>
            </a:extLst>
          </p:cNvPr>
          <p:cNvSpPr>
            <a:spLocks noGrp="1"/>
          </p:cNvSpPr>
          <p:nvPr>
            <p:ph idx="1"/>
          </p:nvPr>
        </p:nvSpPr>
        <p:spPr/>
        <p:txBody>
          <a:bodyPr>
            <a:normAutofit/>
          </a:bodyPr>
          <a:lstStyle/>
          <a:p>
            <a:r>
              <a:rPr lang="cs-CZ" dirty="0" err="1"/>
              <a:t>Rogers</a:t>
            </a:r>
            <a:r>
              <a:rPr lang="cs-CZ" dirty="0"/>
              <a:t> </a:t>
            </a:r>
            <a:r>
              <a:rPr lang="cs-CZ" dirty="0" err="1"/>
              <a:t>Brubakers</a:t>
            </a:r>
            <a:r>
              <a:rPr lang="cs-CZ" dirty="0"/>
              <a:t> </a:t>
            </a:r>
          </a:p>
          <a:p>
            <a:endParaRPr lang="cs-CZ" dirty="0"/>
          </a:p>
          <a:p>
            <a:r>
              <a:rPr lang="cs-CZ" dirty="0" err="1"/>
              <a:t>Follows</a:t>
            </a:r>
            <a:r>
              <a:rPr lang="cs-CZ" dirty="0"/>
              <a:t>: </a:t>
            </a:r>
            <a:r>
              <a:rPr lang="cs-CZ" dirty="0" err="1"/>
              <a:t>Nation</a:t>
            </a:r>
            <a:r>
              <a:rPr lang="cs-CZ" dirty="0"/>
              <a:t> </a:t>
            </a:r>
            <a:r>
              <a:rPr lang="cs-CZ" dirty="0" err="1"/>
              <a:t>State</a:t>
            </a:r>
            <a:r>
              <a:rPr lang="cs-CZ" dirty="0"/>
              <a:t> and </a:t>
            </a:r>
            <a:r>
              <a:rPr lang="cs-CZ" dirty="0" err="1"/>
              <a:t>Migration</a:t>
            </a:r>
            <a:endParaRPr lang="cs-CZ" dirty="0"/>
          </a:p>
          <a:p>
            <a:r>
              <a:rPr lang="cs-CZ" dirty="0" err="1"/>
              <a:t>Ethocultural</a:t>
            </a:r>
            <a:r>
              <a:rPr lang="cs-CZ" dirty="0"/>
              <a:t> </a:t>
            </a:r>
            <a:r>
              <a:rPr lang="cs-CZ" dirty="0" err="1"/>
              <a:t>nations</a:t>
            </a:r>
            <a:r>
              <a:rPr lang="cs-CZ" dirty="0"/>
              <a:t> – </a:t>
            </a:r>
            <a:r>
              <a:rPr lang="cs-CZ" dirty="0" err="1"/>
              <a:t>problems</a:t>
            </a:r>
            <a:r>
              <a:rPr lang="cs-CZ" dirty="0"/>
              <a:t> </a:t>
            </a:r>
            <a:r>
              <a:rPr lang="cs-CZ" dirty="0" err="1"/>
              <a:t>with</a:t>
            </a:r>
            <a:r>
              <a:rPr lang="cs-CZ" dirty="0"/>
              <a:t> </a:t>
            </a:r>
            <a:r>
              <a:rPr lang="cs-CZ" dirty="0" err="1"/>
              <a:t>migration</a:t>
            </a:r>
            <a:r>
              <a:rPr lang="cs-CZ" dirty="0"/>
              <a:t>: </a:t>
            </a:r>
            <a:r>
              <a:rPr lang="cs-CZ" dirty="0" err="1"/>
              <a:t>nationhood</a:t>
            </a:r>
            <a:r>
              <a:rPr lang="cs-CZ" dirty="0"/>
              <a:t> </a:t>
            </a:r>
            <a:r>
              <a:rPr lang="cs-CZ" dirty="0" err="1"/>
              <a:t>is</a:t>
            </a:r>
            <a:r>
              <a:rPr lang="cs-CZ" dirty="0"/>
              <a:t> </a:t>
            </a:r>
            <a:r>
              <a:rPr lang="cs-CZ" dirty="0" err="1"/>
              <a:t>allocated</a:t>
            </a:r>
            <a:r>
              <a:rPr lang="cs-CZ" dirty="0"/>
              <a:t> to </a:t>
            </a:r>
            <a:r>
              <a:rPr lang="cs-CZ" dirty="0" err="1"/>
              <a:t>natives</a:t>
            </a:r>
            <a:endParaRPr lang="cs-CZ" dirty="0"/>
          </a:p>
          <a:p>
            <a:r>
              <a:rPr lang="cs-CZ" dirty="0"/>
              <a:t>ZU – in </a:t>
            </a:r>
            <a:r>
              <a:rPr lang="cs-CZ" dirty="0" err="1"/>
              <a:t>question</a:t>
            </a:r>
            <a:r>
              <a:rPr lang="cs-CZ" dirty="0"/>
              <a:t> – </a:t>
            </a:r>
            <a:r>
              <a:rPr lang="cs-CZ" dirty="0" err="1"/>
              <a:t>ethnocultural</a:t>
            </a:r>
            <a:r>
              <a:rPr lang="cs-CZ" dirty="0"/>
              <a:t> </a:t>
            </a:r>
            <a:r>
              <a:rPr lang="cs-CZ" dirty="0" err="1"/>
              <a:t>nationalism</a:t>
            </a:r>
            <a:r>
              <a:rPr lang="cs-CZ" dirty="0"/>
              <a:t> </a:t>
            </a:r>
            <a:r>
              <a:rPr lang="cs-CZ" dirty="0" err="1"/>
              <a:t>counted</a:t>
            </a:r>
            <a:r>
              <a:rPr lang="cs-CZ" dirty="0"/>
              <a:t> </a:t>
            </a:r>
            <a:r>
              <a:rPr lang="cs-CZ" dirty="0" err="1"/>
              <a:t>with</a:t>
            </a:r>
            <a:r>
              <a:rPr lang="cs-CZ" dirty="0"/>
              <a:t> </a:t>
            </a:r>
            <a:r>
              <a:rPr lang="cs-CZ" dirty="0" err="1"/>
              <a:t>national</a:t>
            </a:r>
            <a:r>
              <a:rPr lang="cs-CZ" dirty="0"/>
              <a:t> </a:t>
            </a:r>
            <a:r>
              <a:rPr lang="cs-CZ" dirty="0" err="1"/>
              <a:t>minorities</a:t>
            </a:r>
            <a:r>
              <a:rPr lang="cs-CZ" dirty="0"/>
              <a:t> </a:t>
            </a:r>
          </a:p>
          <a:p>
            <a:r>
              <a:rPr lang="cs-CZ" dirty="0" err="1"/>
              <a:t>Civic</a:t>
            </a:r>
            <a:r>
              <a:rPr lang="cs-CZ" dirty="0"/>
              <a:t> </a:t>
            </a:r>
            <a:r>
              <a:rPr lang="cs-CZ" dirty="0" err="1"/>
              <a:t>nationalism</a:t>
            </a:r>
            <a:r>
              <a:rPr lang="cs-CZ" dirty="0"/>
              <a:t> – </a:t>
            </a:r>
            <a:r>
              <a:rPr lang="cs-CZ" dirty="0" err="1"/>
              <a:t>dichotomy</a:t>
            </a:r>
            <a:r>
              <a:rPr lang="cs-CZ" dirty="0"/>
              <a:t> </a:t>
            </a:r>
            <a:r>
              <a:rPr lang="cs-CZ" dirty="0" err="1"/>
              <a:t>citizens</a:t>
            </a:r>
            <a:r>
              <a:rPr lang="cs-CZ" dirty="0"/>
              <a:t> x non-</a:t>
            </a:r>
            <a:r>
              <a:rPr lang="cs-CZ" dirty="0" err="1"/>
              <a:t>citizens</a:t>
            </a:r>
            <a:r>
              <a:rPr lang="cs-CZ" dirty="0"/>
              <a:t> </a:t>
            </a:r>
          </a:p>
          <a:p>
            <a:r>
              <a:rPr lang="cs-CZ">
                <a:hlinkClick r:id="rId2"/>
              </a:rPr>
              <a:t>https://www.youtube.com/watch?v=eS67iuDjjho</a:t>
            </a:r>
            <a:endParaRPr lang="cs-CZ"/>
          </a:p>
          <a:p>
            <a:endParaRPr lang="cs-CZ" dirty="0"/>
          </a:p>
          <a:p>
            <a:endParaRPr lang="cs-CZ" dirty="0"/>
          </a:p>
          <a:p>
            <a:endParaRPr lang="cs-CZ" dirty="0"/>
          </a:p>
        </p:txBody>
      </p:sp>
    </p:spTree>
    <p:extLst>
      <p:ext uri="{BB962C8B-B14F-4D97-AF65-F5344CB8AC3E}">
        <p14:creationId xmlns:p14="http://schemas.microsoft.com/office/powerpoint/2010/main" val="2174711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46EA54-1B99-4E31-A507-7A796127E4B0}"/>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50CB37D-CD8A-48C0-B3A2-B333EACDAF99}"/>
              </a:ext>
            </a:extLst>
          </p:cNvPr>
          <p:cNvSpPr>
            <a:spLocks noGrp="1"/>
          </p:cNvSpPr>
          <p:nvPr>
            <p:ph idx="1"/>
          </p:nvPr>
        </p:nvSpPr>
        <p:spPr/>
        <p:txBody>
          <a:bodyPr/>
          <a:lstStyle/>
          <a:p>
            <a:r>
              <a:rPr lang="cs-CZ" dirty="0" err="1"/>
              <a:t>Brubaker</a:t>
            </a:r>
            <a:endParaRPr lang="cs-CZ" dirty="0"/>
          </a:p>
          <a:p>
            <a:r>
              <a:rPr lang="en-US" dirty="0"/>
              <a:t>In particular, in the 1990s, Brubaker assumed that the issue of ethnicity and nationalism would be highly conflicting for Eastern Europe, as minorities in the states are loyal to the states they live in. It was based on the experience of the former Yugoslavia, but also on the experience of World War II, when German minorities played an important role during the war.</a:t>
            </a:r>
            <a:endParaRPr lang="cs-CZ" dirty="0"/>
          </a:p>
          <a:p>
            <a:r>
              <a:rPr lang="cs-CZ" dirty="0"/>
              <a:t>He </a:t>
            </a:r>
            <a:r>
              <a:rPr lang="cs-CZ" dirty="0" err="1"/>
              <a:t>speaks</a:t>
            </a:r>
            <a:r>
              <a:rPr lang="cs-CZ" dirty="0"/>
              <a:t> </a:t>
            </a:r>
            <a:r>
              <a:rPr lang="cs-CZ" dirty="0" err="1"/>
              <a:t>about</a:t>
            </a:r>
            <a:r>
              <a:rPr lang="cs-CZ" dirty="0"/>
              <a:t> re-</a:t>
            </a:r>
            <a:r>
              <a:rPr lang="cs-CZ" dirty="0" err="1"/>
              <a:t>ethnicization</a:t>
            </a:r>
            <a:r>
              <a:rPr lang="cs-CZ" dirty="0"/>
              <a:t>, and re- </a:t>
            </a:r>
            <a:r>
              <a:rPr lang="cs-CZ" dirty="0" err="1"/>
              <a:t>ethnicized</a:t>
            </a:r>
            <a:r>
              <a:rPr lang="cs-CZ" dirty="0"/>
              <a:t> </a:t>
            </a:r>
            <a:r>
              <a:rPr lang="cs-CZ" dirty="0" err="1"/>
              <a:t>understanding</a:t>
            </a:r>
            <a:r>
              <a:rPr lang="cs-CZ" dirty="0"/>
              <a:t> </a:t>
            </a:r>
            <a:r>
              <a:rPr lang="cs-CZ" dirty="0" err="1"/>
              <a:t>of</a:t>
            </a:r>
            <a:r>
              <a:rPr lang="cs-CZ" dirty="0"/>
              <a:t> </a:t>
            </a:r>
            <a:r>
              <a:rPr lang="cs-CZ" dirty="0" err="1"/>
              <a:t>nationhood</a:t>
            </a:r>
            <a:r>
              <a:rPr lang="cs-CZ" dirty="0"/>
              <a:t>.</a:t>
            </a:r>
          </a:p>
        </p:txBody>
      </p:sp>
    </p:spTree>
    <p:extLst>
      <p:ext uri="{BB962C8B-B14F-4D97-AF65-F5344CB8AC3E}">
        <p14:creationId xmlns:p14="http://schemas.microsoft.com/office/powerpoint/2010/main" val="421182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83EB83-DE39-4C91-A995-E3C5E97FD479}"/>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80F5FC2-E9A8-47A2-99C8-613EAD25AF14}"/>
              </a:ext>
            </a:extLst>
          </p:cNvPr>
          <p:cNvSpPr>
            <a:spLocks noGrp="1"/>
          </p:cNvSpPr>
          <p:nvPr>
            <p:ph idx="1"/>
          </p:nvPr>
        </p:nvSpPr>
        <p:spPr/>
        <p:txBody>
          <a:bodyPr>
            <a:normAutofit/>
          </a:bodyPr>
          <a:lstStyle/>
          <a:p>
            <a:r>
              <a:rPr lang="cs-CZ" dirty="0"/>
              <a:t>ZU </a:t>
            </a:r>
            <a:r>
              <a:rPr lang="cs-CZ" dirty="0" err="1"/>
              <a:t>the</a:t>
            </a:r>
            <a:r>
              <a:rPr lang="cs-CZ" dirty="0"/>
              <a:t> </a:t>
            </a:r>
            <a:r>
              <a:rPr lang="cs-CZ" dirty="0" err="1"/>
              <a:t>same</a:t>
            </a:r>
            <a:r>
              <a:rPr lang="cs-CZ" dirty="0"/>
              <a:t> </a:t>
            </a:r>
            <a:r>
              <a:rPr lang="cs-CZ" dirty="0" err="1"/>
              <a:t>Central</a:t>
            </a:r>
            <a:r>
              <a:rPr lang="cs-CZ" dirty="0"/>
              <a:t> European </a:t>
            </a:r>
            <a:r>
              <a:rPr lang="cs-CZ" dirty="0" err="1"/>
              <a:t>countries</a:t>
            </a:r>
            <a:endParaRPr lang="cs-CZ" dirty="0"/>
          </a:p>
          <a:p>
            <a:pPr marL="0" indent="0">
              <a:buNone/>
            </a:pPr>
            <a:r>
              <a:rPr lang="cs-CZ" dirty="0"/>
              <a:t>Re-</a:t>
            </a:r>
            <a:r>
              <a:rPr lang="cs-CZ" dirty="0" err="1"/>
              <a:t>ethnization</a:t>
            </a:r>
            <a:r>
              <a:rPr lang="cs-CZ" dirty="0"/>
              <a:t> </a:t>
            </a:r>
            <a:r>
              <a:rPr lang="cs-CZ" dirty="0" err="1"/>
              <a:t>of</a:t>
            </a:r>
            <a:r>
              <a:rPr lang="cs-CZ" dirty="0"/>
              <a:t> </a:t>
            </a:r>
            <a:r>
              <a:rPr lang="cs-CZ" dirty="0" err="1"/>
              <a:t>migrationg</a:t>
            </a:r>
            <a:r>
              <a:rPr lang="cs-CZ" dirty="0"/>
              <a:t> </a:t>
            </a:r>
            <a:r>
              <a:rPr lang="cs-CZ" dirty="0" err="1"/>
              <a:t>groups</a:t>
            </a:r>
            <a:r>
              <a:rPr lang="cs-CZ" dirty="0"/>
              <a:t>:</a:t>
            </a:r>
          </a:p>
          <a:p>
            <a:r>
              <a:rPr lang="cs-CZ" dirty="0" err="1"/>
              <a:t>Typical</a:t>
            </a:r>
            <a:r>
              <a:rPr lang="cs-CZ" dirty="0"/>
              <a:t> </a:t>
            </a:r>
            <a:r>
              <a:rPr lang="cs-CZ" dirty="0" err="1"/>
              <a:t>example</a:t>
            </a:r>
            <a:r>
              <a:rPr lang="cs-CZ" dirty="0"/>
              <a:t> are </a:t>
            </a:r>
            <a:r>
              <a:rPr lang="cs-CZ" dirty="0" err="1"/>
              <a:t>minorities</a:t>
            </a:r>
            <a:r>
              <a:rPr lang="cs-CZ" dirty="0"/>
              <a:t> in </a:t>
            </a:r>
            <a:r>
              <a:rPr lang="cs-CZ" dirty="0" err="1"/>
              <a:t>remote</a:t>
            </a:r>
            <a:r>
              <a:rPr lang="cs-CZ" dirty="0"/>
              <a:t> </a:t>
            </a:r>
            <a:r>
              <a:rPr lang="cs-CZ" dirty="0" err="1"/>
              <a:t>states</a:t>
            </a:r>
            <a:r>
              <a:rPr lang="cs-CZ" dirty="0"/>
              <a:t>.</a:t>
            </a:r>
          </a:p>
          <a:p>
            <a:endParaRPr lang="cs-CZ" dirty="0"/>
          </a:p>
          <a:p>
            <a:r>
              <a:rPr lang="cs-CZ" dirty="0"/>
              <a:t>- Free </a:t>
            </a:r>
            <a:r>
              <a:rPr lang="cs-CZ" dirty="0" err="1"/>
              <a:t>movement</a:t>
            </a:r>
            <a:r>
              <a:rPr lang="cs-CZ" dirty="0"/>
              <a:t> </a:t>
            </a:r>
            <a:r>
              <a:rPr lang="cs-CZ" dirty="0" err="1"/>
              <a:t>of</a:t>
            </a:r>
            <a:r>
              <a:rPr lang="cs-CZ" dirty="0"/>
              <a:t> </a:t>
            </a:r>
            <a:r>
              <a:rPr lang="cs-CZ" dirty="0" err="1"/>
              <a:t>people</a:t>
            </a:r>
            <a:r>
              <a:rPr lang="cs-CZ" dirty="0"/>
              <a:t> – return </a:t>
            </a:r>
            <a:r>
              <a:rPr lang="cs-CZ" dirty="0" err="1"/>
              <a:t>migration</a:t>
            </a:r>
            <a:r>
              <a:rPr lang="cs-CZ" dirty="0"/>
              <a:t>, </a:t>
            </a:r>
            <a:r>
              <a:rPr lang="cs-CZ" dirty="0" err="1"/>
              <a:t>assistance</a:t>
            </a:r>
            <a:r>
              <a:rPr lang="cs-CZ" dirty="0"/>
              <a:t> by </a:t>
            </a:r>
            <a:r>
              <a:rPr lang="cs-CZ" dirty="0" err="1"/>
              <a:t>the</a:t>
            </a:r>
            <a:r>
              <a:rPr lang="cs-CZ" dirty="0"/>
              <a:t> </a:t>
            </a:r>
            <a:r>
              <a:rPr lang="cs-CZ" dirty="0" err="1"/>
              <a:t>the</a:t>
            </a:r>
            <a:r>
              <a:rPr lang="cs-CZ" dirty="0"/>
              <a:t> </a:t>
            </a:r>
            <a:r>
              <a:rPr lang="cs-CZ" dirty="0" err="1"/>
              <a:t>state</a:t>
            </a:r>
            <a:r>
              <a:rPr lang="cs-CZ" dirty="0"/>
              <a:t>.</a:t>
            </a:r>
          </a:p>
          <a:p>
            <a:endParaRPr lang="cs-CZ" dirty="0"/>
          </a:p>
          <a:p>
            <a:r>
              <a:rPr lang="en-US" dirty="0"/>
              <a:t>Tens</a:t>
            </a:r>
            <a:r>
              <a:rPr lang="cs-CZ" dirty="0" err="1"/>
              <a:t>ions</a:t>
            </a:r>
            <a:r>
              <a:rPr lang="en-US" dirty="0"/>
              <a:t> in source countries that may not be perceived as a source of origin.</a:t>
            </a:r>
            <a:endParaRPr lang="cs-CZ" dirty="0"/>
          </a:p>
        </p:txBody>
      </p:sp>
    </p:spTree>
    <p:extLst>
      <p:ext uri="{BB962C8B-B14F-4D97-AF65-F5344CB8AC3E}">
        <p14:creationId xmlns:p14="http://schemas.microsoft.com/office/powerpoint/2010/main" val="1297850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2FD1E3-7F73-41FE-9DEE-A7085E4795B8}"/>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2B402173-A1BC-4497-8D42-7AB3276E3E51}"/>
              </a:ext>
            </a:extLst>
          </p:cNvPr>
          <p:cNvSpPr>
            <a:spLocks noGrp="1"/>
          </p:cNvSpPr>
          <p:nvPr>
            <p:ph idx="1"/>
          </p:nvPr>
        </p:nvSpPr>
        <p:spPr/>
        <p:txBody>
          <a:bodyPr>
            <a:normAutofit fontScale="92500" lnSpcReduction="20000"/>
          </a:bodyPr>
          <a:lstStyle/>
          <a:p>
            <a:r>
              <a:rPr lang="cs-CZ" dirty="0"/>
              <a:t>Re-</a:t>
            </a:r>
            <a:r>
              <a:rPr lang="cs-CZ" dirty="0" err="1"/>
              <a:t>ethnization</a:t>
            </a:r>
            <a:r>
              <a:rPr lang="cs-CZ" dirty="0"/>
              <a:t> </a:t>
            </a:r>
            <a:r>
              <a:rPr lang="cs-CZ" dirty="0" err="1"/>
              <a:t>could</a:t>
            </a:r>
            <a:r>
              <a:rPr lang="en-US" dirty="0"/>
              <a:t> paradoxically contribute </a:t>
            </a:r>
            <a:r>
              <a:rPr lang="cs-CZ" dirty="0" err="1"/>
              <a:t>the</a:t>
            </a:r>
            <a:r>
              <a:rPr lang="en-US" dirty="0"/>
              <a:t> democratization and free elections - we are still returning to this situation</a:t>
            </a:r>
            <a:r>
              <a:rPr lang="cs-CZ" dirty="0"/>
              <a:t>.</a:t>
            </a:r>
          </a:p>
          <a:p>
            <a:r>
              <a:rPr lang="cs-CZ" dirty="0"/>
              <a:t>Re-</a:t>
            </a:r>
            <a:r>
              <a:rPr lang="cs-CZ" dirty="0" err="1"/>
              <a:t>ethnization</a:t>
            </a:r>
            <a:r>
              <a:rPr lang="cs-CZ" dirty="0"/>
              <a:t> and </a:t>
            </a:r>
            <a:r>
              <a:rPr lang="cs-CZ" dirty="0" err="1"/>
              <a:t>nationalization</a:t>
            </a:r>
            <a:r>
              <a:rPr lang="cs-CZ" dirty="0"/>
              <a:t> can </a:t>
            </a:r>
            <a:r>
              <a:rPr lang="cs-CZ" dirty="0" err="1"/>
              <a:t>be</a:t>
            </a:r>
            <a:r>
              <a:rPr lang="cs-CZ" dirty="0"/>
              <a:t> </a:t>
            </a:r>
            <a:r>
              <a:rPr lang="cs-CZ" dirty="0" err="1"/>
              <a:t>enhanced</a:t>
            </a:r>
            <a:r>
              <a:rPr lang="cs-CZ" dirty="0"/>
              <a:t> </a:t>
            </a:r>
            <a:r>
              <a:rPr lang="cs-CZ" dirty="0" err="1"/>
              <a:t>paradoxically</a:t>
            </a:r>
            <a:r>
              <a:rPr lang="cs-CZ" dirty="0"/>
              <a:t> </a:t>
            </a:r>
            <a:r>
              <a:rPr lang="cs-CZ" dirty="0" err="1"/>
              <a:t>also</a:t>
            </a:r>
            <a:r>
              <a:rPr lang="cs-CZ" dirty="0"/>
              <a:t> by </a:t>
            </a:r>
            <a:r>
              <a:rPr lang="cs-CZ" dirty="0" err="1"/>
              <a:t>the</a:t>
            </a:r>
            <a:r>
              <a:rPr lang="cs-CZ" dirty="0"/>
              <a:t> </a:t>
            </a:r>
            <a:r>
              <a:rPr lang="en-US" dirty="0"/>
              <a:t>free movement of persons</a:t>
            </a:r>
            <a:r>
              <a:rPr lang="cs-CZ" dirty="0"/>
              <a:t>.</a:t>
            </a:r>
          </a:p>
          <a:p>
            <a:endParaRPr lang="cs-CZ" dirty="0"/>
          </a:p>
          <a:p>
            <a:r>
              <a:rPr lang="en-US" dirty="0"/>
              <a:t>It can be in both sides. Inside the settled population as well as the migrant population.</a:t>
            </a:r>
            <a:endParaRPr lang="cs-CZ" dirty="0"/>
          </a:p>
          <a:p>
            <a:endParaRPr lang="cs-CZ" dirty="0"/>
          </a:p>
          <a:p>
            <a:r>
              <a:rPr lang="cs-CZ" dirty="0" err="1"/>
              <a:t>Brubaker</a:t>
            </a:r>
            <a:r>
              <a:rPr lang="cs-CZ" dirty="0"/>
              <a:t> </a:t>
            </a:r>
            <a:r>
              <a:rPr lang="cs-CZ" dirty="0" err="1"/>
              <a:t>speaks</a:t>
            </a:r>
            <a:r>
              <a:rPr lang="cs-CZ" dirty="0"/>
              <a:t> </a:t>
            </a:r>
            <a:r>
              <a:rPr lang="cs-CZ" dirty="0" err="1"/>
              <a:t>about</a:t>
            </a:r>
            <a:r>
              <a:rPr lang="cs-CZ" dirty="0"/>
              <a:t> re-</a:t>
            </a:r>
            <a:r>
              <a:rPr lang="cs-CZ" dirty="0" err="1"/>
              <a:t>ethnization</a:t>
            </a:r>
            <a:r>
              <a:rPr lang="cs-CZ" dirty="0"/>
              <a:t> in Western </a:t>
            </a:r>
            <a:r>
              <a:rPr lang="cs-CZ" dirty="0" err="1"/>
              <a:t>states</a:t>
            </a:r>
            <a:r>
              <a:rPr lang="cs-CZ" dirty="0"/>
              <a:t> and </a:t>
            </a:r>
            <a:r>
              <a:rPr lang="cs-CZ" dirty="0" err="1"/>
              <a:t>fears</a:t>
            </a:r>
            <a:r>
              <a:rPr lang="cs-CZ" dirty="0"/>
              <a:t> </a:t>
            </a:r>
            <a:r>
              <a:rPr lang="cs-CZ" dirty="0" err="1"/>
              <a:t>tha</a:t>
            </a:r>
            <a:r>
              <a:rPr lang="cs-CZ" dirty="0"/>
              <a:t> </a:t>
            </a:r>
            <a:r>
              <a:rPr lang="cs-CZ" dirty="0" err="1"/>
              <a:t>will</a:t>
            </a:r>
            <a:r>
              <a:rPr lang="cs-CZ" dirty="0"/>
              <a:t> </a:t>
            </a:r>
            <a:r>
              <a:rPr lang="cs-CZ" dirty="0" err="1"/>
              <a:t>be</a:t>
            </a:r>
            <a:r>
              <a:rPr lang="cs-CZ" dirty="0"/>
              <a:t> </a:t>
            </a:r>
            <a:r>
              <a:rPr lang="cs-CZ" dirty="0" err="1"/>
              <a:t>flooded</a:t>
            </a:r>
            <a:r>
              <a:rPr lang="cs-CZ" dirty="0"/>
              <a:t> by </a:t>
            </a:r>
            <a:r>
              <a:rPr lang="cs-CZ" dirty="0" err="1"/>
              <a:t>immigrants</a:t>
            </a:r>
            <a:r>
              <a:rPr lang="cs-CZ" dirty="0"/>
              <a:t> </a:t>
            </a:r>
            <a:r>
              <a:rPr lang="cs-CZ" dirty="0" err="1"/>
              <a:t>from</a:t>
            </a:r>
            <a:r>
              <a:rPr lang="cs-CZ" dirty="0"/>
              <a:t> </a:t>
            </a:r>
            <a:r>
              <a:rPr lang="cs-CZ" dirty="0" err="1"/>
              <a:t>the</a:t>
            </a:r>
            <a:r>
              <a:rPr lang="cs-CZ" dirty="0"/>
              <a:t> East.</a:t>
            </a:r>
          </a:p>
        </p:txBody>
      </p:sp>
    </p:spTree>
    <p:extLst>
      <p:ext uri="{BB962C8B-B14F-4D97-AF65-F5344CB8AC3E}">
        <p14:creationId xmlns:p14="http://schemas.microsoft.com/office/powerpoint/2010/main" val="3019161109"/>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e">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3741</TotalTime>
  <Words>535</Words>
  <Application>Microsoft Office PowerPoint</Application>
  <PresentationFormat>Širokoúhlá obrazovka</PresentationFormat>
  <Paragraphs>52</Paragraphs>
  <Slides>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9</vt:i4>
      </vt:variant>
    </vt:vector>
  </HeadingPairs>
  <TitlesOfParts>
    <vt:vector size="14" baseType="lpstr">
      <vt:lpstr>Arial</vt:lpstr>
      <vt:lpstr>Calibri</vt:lpstr>
      <vt:lpstr>Gill Sans MT</vt:lpstr>
      <vt:lpstr>Times New Roman</vt:lpstr>
      <vt:lpstr>Galerie</vt:lpstr>
      <vt:lpstr>Nations and Nationalism:  Steven Vertovec Rogers Brubaker</vt:lpstr>
      <vt:lpstr>Modern Diasporas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Nations and Nationalism: An Advanced Course of Political Anthropology</dc:title>
  <dc:creator>Zdeněk Uherek</dc:creator>
  <cp:lastModifiedBy>Zdeněk Uherek</cp:lastModifiedBy>
  <cp:revision>41</cp:revision>
  <dcterms:created xsi:type="dcterms:W3CDTF">2020-04-27T14:08:24Z</dcterms:created>
  <dcterms:modified xsi:type="dcterms:W3CDTF">2021-03-23T03:33:29Z</dcterms:modified>
</cp:coreProperties>
</file>